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3"/>
  </p:notesMasterIdLst>
  <p:sldIdLst>
    <p:sldId id="256" r:id="rId2"/>
    <p:sldId id="258" r:id="rId3"/>
    <p:sldId id="340" r:id="rId4"/>
    <p:sldId id="339" r:id="rId5"/>
    <p:sldId id="285" r:id="rId6"/>
    <p:sldId id="326" r:id="rId7"/>
    <p:sldId id="371" r:id="rId8"/>
    <p:sldId id="372" r:id="rId9"/>
    <p:sldId id="373" r:id="rId10"/>
    <p:sldId id="374" r:id="rId11"/>
    <p:sldId id="325" r:id="rId12"/>
    <p:sldId id="286" r:id="rId13"/>
    <p:sldId id="375" r:id="rId14"/>
    <p:sldId id="376" r:id="rId15"/>
    <p:sldId id="377" r:id="rId16"/>
    <p:sldId id="378" r:id="rId17"/>
    <p:sldId id="379" r:id="rId18"/>
    <p:sldId id="341" r:id="rId19"/>
    <p:sldId id="327" r:id="rId20"/>
    <p:sldId id="328" r:id="rId21"/>
    <p:sldId id="329" r:id="rId22"/>
    <p:sldId id="330" r:id="rId23"/>
    <p:sldId id="331" r:id="rId24"/>
    <p:sldId id="342" r:id="rId25"/>
    <p:sldId id="332" r:id="rId26"/>
    <p:sldId id="333" r:id="rId27"/>
    <p:sldId id="334" r:id="rId28"/>
    <p:sldId id="335" r:id="rId29"/>
    <p:sldId id="292" r:id="rId30"/>
    <p:sldId id="381" r:id="rId31"/>
    <p:sldId id="268" r:id="rId32"/>
    <p:sldId id="293" r:id="rId33"/>
    <p:sldId id="369" r:id="rId34"/>
    <p:sldId id="294" r:id="rId35"/>
    <p:sldId id="295" r:id="rId36"/>
    <p:sldId id="296" r:id="rId37"/>
    <p:sldId id="336" r:id="rId38"/>
    <p:sldId id="297" r:id="rId39"/>
    <p:sldId id="361" r:id="rId40"/>
    <p:sldId id="362" r:id="rId41"/>
    <p:sldId id="360" r:id="rId42"/>
    <p:sldId id="298" r:id="rId43"/>
    <p:sldId id="299" r:id="rId44"/>
    <p:sldId id="382" r:id="rId45"/>
    <p:sldId id="383" r:id="rId46"/>
    <p:sldId id="355" r:id="rId47"/>
    <p:sldId id="356" r:id="rId48"/>
    <p:sldId id="357" r:id="rId49"/>
    <p:sldId id="370" r:id="rId50"/>
    <p:sldId id="322" r:id="rId51"/>
    <p:sldId id="323" r:id="rId52"/>
    <p:sldId id="302" r:id="rId53"/>
    <p:sldId id="363" r:id="rId54"/>
    <p:sldId id="364" r:id="rId55"/>
    <p:sldId id="366" r:id="rId56"/>
    <p:sldId id="337" r:id="rId57"/>
    <p:sldId id="304" r:id="rId58"/>
    <p:sldId id="305" r:id="rId59"/>
    <p:sldId id="306" r:id="rId60"/>
    <p:sldId id="307" r:id="rId61"/>
    <p:sldId id="308" r:id="rId62"/>
    <p:sldId id="309" r:id="rId63"/>
    <p:sldId id="311" r:id="rId64"/>
    <p:sldId id="312" r:id="rId65"/>
    <p:sldId id="338" r:id="rId66"/>
    <p:sldId id="310" r:id="rId67"/>
    <p:sldId id="317" r:id="rId68"/>
    <p:sldId id="318" r:id="rId69"/>
    <p:sldId id="319" r:id="rId70"/>
    <p:sldId id="320" r:id="rId71"/>
    <p:sldId id="324" r:id="rId72"/>
    <p:sldId id="367" r:id="rId73"/>
    <p:sldId id="368" r:id="rId74"/>
    <p:sldId id="343" r:id="rId75"/>
    <p:sldId id="345" r:id="rId76"/>
    <p:sldId id="344" r:id="rId77"/>
    <p:sldId id="346" r:id="rId78"/>
    <p:sldId id="347" r:id="rId79"/>
    <p:sldId id="349" r:id="rId80"/>
    <p:sldId id="351" r:id="rId81"/>
    <p:sldId id="284" r:id="rId82"/>
  </p:sldIdLst>
  <p:sldSz cx="9144000" cy="5143500" type="screen16x9"/>
  <p:notesSz cx="6858000" cy="9144000"/>
  <p:embeddedFontLst>
    <p:embeddedFont>
      <p:font typeface="Saira Semi Condensed" panose="020B0604020202020204" charset="0"/>
      <p:regular r:id="rId84"/>
      <p:bold r:id="rId85"/>
    </p:embeddedFont>
    <p:embeddedFont>
      <p:font typeface="Titillium Web" panose="020B0604020202020204" charset="0"/>
      <p:regular r:id="rId86"/>
      <p:bold r:id="rId87"/>
      <p:italic r:id="rId88"/>
      <p:boldItalic r:id="rId89"/>
    </p:embeddedFont>
    <p:embeddedFont>
      <p:font typeface="Cambria" panose="02040503050406030204" pitchFamily="18" charset="0"/>
      <p:regular r:id="rId90"/>
      <p:bold r:id="rId91"/>
      <p:italic r:id="rId92"/>
      <p:boldItalic r:id="rId93"/>
    </p:embeddedFont>
    <p:embeddedFont>
      <p:font typeface="Inria Sans Light" panose="020B0604020202020204" charset="0"/>
      <p:regular r:id="rId94"/>
      <p:bold r:id="rId95"/>
      <p:italic r:id="rId96"/>
      <p:boldItalic r:id="rId97"/>
    </p:embeddedFont>
    <p:embeddedFont>
      <p:font typeface="Cambria Math" panose="02040503050406030204" pitchFamily="18" charset="0"/>
      <p:regular r:id="rId98"/>
    </p:embeddedFont>
    <p:embeddedFont>
      <p:font typeface="Monotype Corsiva" panose="03010101010201010101" pitchFamily="66" charset="0"/>
      <p:italic r:id="rId99"/>
    </p:embeddedFont>
    <p:embeddedFont>
      <p:font typeface="Saira SemiCondensed Medium" panose="020B0604020202020204" charset="0"/>
      <p:regular r:id="rId100"/>
      <p:bold r:id="rId101"/>
    </p:embeddedFont>
    <p:embeddedFont>
      <p:font typeface="Inria Sans" panose="020B0604020202020204" charset="0"/>
      <p:regular r:id="rId102"/>
      <p:bold r:id="rId103"/>
      <p:italic r:id="rId104"/>
      <p:boldItalic r:id="rId105"/>
    </p:embeddedFont>
    <p:embeddedFont>
      <p:font typeface="B Nazanin" panose="00000400000000000000" pitchFamily="2" charset="-78"/>
      <p:regular r:id="rId106"/>
      <p:bold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051"/>
    <a:srgbClr val="0CADA3"/>
    <a:srgbClr val="FB7A65"/>
    <a:srgbClr val="D3F8EC"/>
    <a:srgbClr val="FF9900"/>
    <a:srgbClr val="F9F185"/>
    <a:srgbClr val="FFCC99"/>
    <a:srgbClr val="10E7D9"/>
    <a:srgbClr val="6BF5EC"/>
    <a:srgbClr val="24D8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0840A-3DD9-4F27-BA70-8E1CD972C3AE}">
  <a:tblStyle styleId="{8920840A-3DD9-4F27-BA70-8E1CD972C3A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82" d="100"/>
          <a:sy n="82" d="100"/>
        </p:scale>
        <p:origin x="60" y="2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2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0.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362860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898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109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57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41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772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816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61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11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3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0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061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1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86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225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230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182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87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583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9033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4159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244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63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470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033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57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55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5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29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116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046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882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734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449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229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115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9293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420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355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814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179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0424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444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61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14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345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320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0000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892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972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007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2941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604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356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974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16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460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35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681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551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7914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507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537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127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596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7746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54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827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76578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52288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67286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3319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759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26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80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6159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5727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97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305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44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8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60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aber.babaki@gmail.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jpg"/><Relationship Id="rId5" Type="http://schemas.openxmlformats.org/officeDocument/2006/relationships/hyperlink" Target="https://www.linkedin.com/in/jaber-babaki-9b5474102/" TargetMode="External"/><Relationship Id="rId4" Type="http://schemas.openxmlformats.org/officeDocument/2006/relationships/hyperlink" Target="https://github.com/JaberBabak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png"/><Relationship Id="rId3" Type="http://schemas.openxmlformats.org/officeDocument/2006/relationships/image" Target="../media/image231.png"/><Relationship Id="rId7" Type="http://schemas.openxmlformats.org/officeDocument/2006/relationships/image" Target="../media/image272.png"/><Relationship Id="rId12" Type="http://schemas.openxmlformats.org/officeDocument/2006/relationships/image" Target="../media/image62.png"/><Relationship Id="rId2" Type="http://schemas.openxmlformats.org/officeDocument/2006/relationships/notesSlide" Target="../notesSlides/notesSlide32.xml"/><Relationship Id="rId16" Type="http://schemas.openxmlformats.org/officeDocument/2006/relationships/image" Target="../media/image351.png"/><Relationship Id="rId1" Type="http://schemas.openxmlformats.org/officeDocument/2006/relationships/slideLayout" Target="../slideLayouts/slideLayout5.xml"/><Relationship Id="rId6" Type="http://schemas.openxmlformats.org/officeDocument/2006/relationships/image" Target="../media/image262.png"/><Relationship Id="rId11" Type="http://schemas.openxmlformats.org/officeDocument/2006/relationships/image" Target="../media/image302.png"/><Relationship Id="rId5" Type="http://schemas.openxmlformats.org/officeDocument/2006/relationships/image" Target="../media/image251.png"/><Relationship Id="rId15" Type="http://schemas.openxmlformats.org/officeDocument/2006/relationships/image" Target="../media/image341.png"/><Relationship Id="rId10" Type="http://schemas.microsoft.com/office/2007/relationships/hdphoto" Target="../media/hdphoto6.wdp"/><Relationship Id="rId4" Type="http://schemas.openxmlformats.org/officeDocument/2006/relationships/image" Target="../media/image241.png"/><Relationship Id="rId9" Type="http://schemas.openxmlformats.org/officeDocument/2006/relationships/image" Target="../media/image61.png"/><Relationship Id="rId14" Type="http://schemas.openxmlformats.org/officeDocument/2006/relationships/image" Target="../media/image331.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32.png"/><Relationship Id="rId7" Type="http://schemas.openxmlformats.org/officeDocument/2006/relationships/image" Target="../media/image272.png"/><Relationship Id="rId12" Type="http://schemas.openxmlformats.org/officeDocument/2006/relationships/image" Target="../media/image55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262.png"/><Relationship Id="rId11" Type="http://schemas.openxmlformats.org/officeDocument/2006/relationships/image" Target="../media/image64.emf"/><Relationship Id="rId5" Type="http://schemas.openxmlformats.org/officeDocument/2006/relationships/image" Target="../media/image251.png"/><Relationship Id="rId10" Type="http://schemas.openxmlformats.org/officeDocument/2006/relationships/image" Target="../media/image371.png"/><Relationship Id="rId4" Type="http://schemas.openxmlformats.org/officeDocument/2006/relationships/image" Target="../media/image241.png"/><Relationship Id="rId9" Type="http://schemas.openxmlformats.org/officeDocument/2006/relationships/image" Target="../media/image361.png"/><Relationship Id="rId1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s>
</file>

<file path=ppt/slides/_rels/slide3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67.png"/><Relationship Id="rId3" Type="http://schemas.openxmlformats.org/officeDocument/2006/relationships/image" Target="../media/image111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69.png"/><Relationship Id="rId2" Type="http://schemas.openxmlformats.org/officeDocument/2006/relationships/notesSlide" Target="../notesSlides/notesSlide35.xml"/><Relationship Id="rId16" Type="http://schemas.openxmlformats.org/officeDocument/2006/relationships/image" Target="../media/image240.png"/><Relationship Id="rId1" Type="http://schemas.openxmlformats.org/officeDocument/2006/relationships/slideLayout" Target="../slideLayouts/slideLayout5.xml"/><Relationship Id="rId6" Type="http://schemas.openxmlformats.org/officeDocument/2006/relationships/image" Target="../media/image142.png"/><Relationship Id="rId11" Type="http://schemas.openxmlformats.org/officeDocument/2006/relationships/image" Target="../media/image190.png"/><Relationship Id="rId5" Type="http://schemas.openxmlformats.org/officeDocument/2006/relationships/image" Target="../media/image131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210.png"/><Relationship Id="rId9" Type="http://schemas.openxmlformats.org/officeDocument/2006/relationships/image" Target="../media/image170.png"/><Relationship Id="rId1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70.png"/><Relationship Id="rId18" Type="http://schemas.openxmlformats.org/officeDocument/2006/relationships/image" Target="../media/image73.png"/><Relationship Id="rId3" Type="http://schemas.openxmlformats.org/officeDocument/2006/relationships/image" Target="../media/image260.png"/><Relationship Id="rId21" Type="http://schemas.openxmlformats.org/officeDocument/2006/relationships/image" Target="../media/image430.png"/><Relationship Id="rId7" Type="http://schemas.openxmlformats.org/officeDocument/2006/relationships/image" Target="../media/image290.png"/><Relationship Id="rId12" Type="http://schemas.openxmlformats.org/officeDocument/2006/relationships/image" Target="../media/image340.png"/><Relationship Id="rId17" Type="http://schemas.openxmlformats.org/officeDocument/2006/relationships/image" Target="../media/image72.png"/><Relationship Id="rId2" Type="http://schemas.openxmlformats.org/officeDocument/2006/relationships/notesSlide" Target="../notesSlides/notesSlide36.xml"/><Relationship Id="rId16" Type="http://schemas.openxmlformats.org/officeDocument/2006/relationships/image" Target="../media/image69.png"/><Relationship Id="rId20" Type="http://schemas.openxmlformats.org/officeDocument/2006/relationships/image" Target="../media/image420.png"/><Relationship Id="rId1" Type="http://schemas.openxmlformats.org/officeDocument/2006/relationships/slideLayout" Target="../slideLayouts/slideLayout5.xml"/><Relationship Id="rId6" Type="http://schemas.openxmlformats.org/officeDocument/2006/relationships/image" Target="../media/image280.png"/><Relationship Id="rId11" Type="http://schemas.openxmlformats.org/officeDocument/2006/relationships/image" Target="../media/image330.png"/><Relationship Id="rId5" Type="http://schemas.openxmlformats.org/officeDocument/2006/relationships/image" Target="../media/image311.png"/><Relationship Id="rId15" Type="http://schemas.openxmlformats.org/officeDocument/2006/relationships/image" Target="../media/image370.png"/><Relationship Id="rId10" Type="http://schemas.openxmlformats.org/officeDocument/2006/relationships/image" Target="../media/image320.png"/><Relationship Id="rId19" Type="http://schemas.openxmlformats.org/officeDocument/2006/relationships/image" Target="../media/image74.png"/><Relationship Id="rId4" Type="http://schemas.openxmlformats.org/officeDocument/2006/relationships/image" Target="../media/image270.png"/><Relationship Id="rId9" Type="http://schemas.openxmlformats.org/officeDocument/2006/relationships/image" Target="../media/image310.png"/><Relationship Id="rId14" Type="http://schemas.openxmlformats.org/officeDocument/2006/relationships/image" Target="../media/image71.png"/><Relationship Id="rId22"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61.png"/></Relationships>
</file>

<file path=ppt/slides/_rels/slide39.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491.png"/><Relationship Id="rId4" Type="http://schemas.openxmlformats.org/officeDocument/2006/relationships/image" Target="../media/image4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601.png"/><Relationship Id="rId3" Type="http://schemas.openxmlformats.org/officeDocument/2006/relationships/image" Target="../media/image501.png"/><Relationship Id="rId7" Type="http://schemas.openxmlformats.org/officeDocument/2006/relationships/image" Target="../media/image541.png"/><Relationship Id="rId12" Type="http://schemas.openxmlformats.org/officeDocument/2006/relationships/image" Target="../media/image59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31.png"/><Relationship Id="rId11" Type="http://schemas.openxmlformats.org/officeDocument/2006/relationships/image" Target="../media/image581.png"/><Relationship Id="rId5" Type="http://schemas.openxmlformats.org/officeDocument/2006/relationships/image" Target="../media/image521.png"/><Relationship Id="rId10" Type="http://schemas.openxmlformats.org/officeDocument/2006/relationships/image" Target="../media/image571.png"/><Relationship Id="rId4" Type="http://schemas.openxmlformats.org/officeDocument/2006/relationships/image" Target="../media/image511.png"/><Relationship Id="rId9" Type="http://schemas.openxmlformats.org/officeDocument/2006/relationships/image" Target="../media/image561.png"/></Relationships>
</file>

<file path=ppt/slides/_rels/slide41.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50.png"/><Relationship Id="rId3" Type="http://schemas.openxmlformats.org/officeDocument/2006/relationships/image" Target="../media/image450.png"/><Relationship Id="rId7" Type="http://schemas.openxmlformats.org/officeDocument/2006/relationships/image" Target="../media/image490.png"/><Relationship Id="rId12" Type="http://schemas.openxmlformats.org/officeDocument/2006/relationships/image" Target="../media/image54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80.png"/><Relationship Id="rId11" Type="http://schemas.openxmlformats.org/officeDocument/2006/relationships/image" Target="../media/image53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0.png"/><Relationship Id="rId14" Type="http://schemas.openxmlformats.org/officeDocument/2006/relationships/image" Target="../media/image56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1.png"/><Relationship Id="rId3" Type="http://schemas.openxmlformats.org/officeDocument/2006/relationships/image" Target="../media/image570.png"/><Relationship Id="rId7" Type="http://schemas.openxmlformats.org/officeDocument/2006/relationships/image" Target="../media/image610.png"/><Relationship Id="rId12" Type="http://schemas.openxmlformats.org/officeDocument/2006/relationships/image" Target="../media/image66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00.png"/><Relationship Id="rId11" Type="http://schemas.openxmlformats.org/officeDocument/2006/relationships/image" Target="../media/image651.png"/><Relationship Id="rId5" Type="http://schemas.openxmlformats.org/officeDocument/2006/relationships/image" Target="../media/image590.png"/><Relationship Id="rId10" Type="http://schemas.openxmlformats.org/officeDocument/2006/relationships/image" Target="../media/image64.png"/><Relationship Id="rId4" Type="http://schemas.openxmlformats.org/officeDocument/2006/relationships/image" Target="../media/image580.png"/><Relationship Id="rId9" Type="http://schemas.openxmlformats.org/officeDocument/2006/relationships/image" Target="../media/image630.png"/></Relationships>
</file>

<file path=ppt/slides/_rels/slide4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70.png"/><Relationship Id="rId5" Type="http://schemas.openxmlformats.org/officeDocument/2006/relationships/image" Target="../media/image58.png"/><Relationship Id="rId4" Type="http://schemas.openxmlformats.org/officeDocument/2006/relationships/image" Target="../media/image660.png"/></Relationships>
</file>

<file path=ppt/slides/_rels/slide4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45.xml"/><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830.png"/></Relationships>
</file>

<file path=ppt/slides/_rels/slide47.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1.png"/><Relationship Id="rId4" Type="http://schemas.openxmlformats.org/officeDocument/2006/relationships/image" Target="../media/image902.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52.png"/><Relationship Id="rId7"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932.png"/><Relationship Id="rId5" Type="http://schemas.openxmlformats.org/officeDocument/2006/relationships/image" Target="../media/image881.png"/><Relationship Id="rId4" Type="http://schemas.openxmlformats.org/officeDocument/2006/relationships/image" Target="../media/image8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88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3" Type="http://schemas.openxmlformats.org/officeDocument/2006/relationships/image" Target="../media/image1001.png"/><Relationship Id="rId18" Type="http://schemas.openxmlformats.org/officeDocument/2006/relationships/image" Target="../media/image104.png"/><Relationship Id="rId26" Type="http://schemas.openxmlformats.org/officeDocument/2006/relationships/image" Target="../media/image111.png"/><Relationship Id="rId3" Type="http://schemas.openxmlformats.org/officeDocument/2006/relationships/image" Target="../media/image860.png"/><Relationship Id="rId21" Type="http://schemas.openxmlformats.org/officeDocument/2006/relationships/image" Target="../media/image106.png"/><Relationship Id="rId34" Type="http://schemas.openxmlformats.org/officeDocument/2006/relationships/image" Target="../media/image119.png"/><Relationship Id="rId7" Type="http://schemas.openxmlformats.org/officeDocument/2006/relationships/image" Target="../media/image952.png"/><Relationship Id="rId12" Type="http://schemas.openxmlformats.org/officeDocument/2006/relationships/image" Target="../media/image102.png"/><Relationship Id="rId17" Type="http://schemas.openxmlformats.org/officeDocument/2006/relationships/image" Target="../media/image105.png"/><Relationship Id="rId25" Type="http://schemas.openxmlformats.org/officeDocument/2006/relationships/image" Target="../media/image110.png"/><Relationship Id="rId33" Type="http://schemas.openxmlformats.org/officeDocument/2006/relationships/image" Target="../media/image118.png"/><Relationship Id="rId2" Type="http://schemas.openxmlformats.org/officeDocument/2006/relationships/notesSlide" Target="../notesSlides/notesSlide53.xml"/><Relationship Id="rId16" Type="http://schemas.openxmlformats.org/officeDocument/2006/relationships/image" Target="../media/image1021.png"/><Relationship Id="rId20" Type="http://schemas.openxmlformats.org/officeDocument/2006/relationships/image" Target="../media/image1051.png"/><Relationship Id="rId29"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0.png"/><Relationship Id="rId24" Type="http://schemas.openxmlformats.org/officeDocument/2006/relationships/image" Target="../media/image109.png"/><Relationship Id="rId32" Type="http://schemas.openxmlformats.org/officeDocument/2006/relationships/image" Target="../media/image117.png"/><Relationship Id="rId5" Type="http://schemas.openxmlformats.org/officeDocument/2006/relationships/image" Target="../media/image931.png"/><Relationship Id="rId15" Type="http://schemas.openxmlformats.org/officeDocument/2006/relationships/image" Target="../media/image102.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8.png"/><Relationship Id="rId19" Type="http://schemas.openxmlformats.org/officeDocument/2006/relationships/image" Target="../media/image105.png"/><Relationship Id="rId31" Type="http://schemas.openxmlformats.org/officeDocument/2006/relationships/image" Target="../media/image116.png"/><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1.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8" Type="http://schemas.openxmlformats.org/officeDocument/2006/relationships/image" Target="../media/image962.png"/></Relationships>
</file>

<file path=ppt/slides/_rels/slide5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97.png"/><Relationship Id="rId7" Type="http://schemas.openxmlformats.org/officeDocument/2006/relationships/image" Target="../media/image124.png"/><Relationship Id="rId12" Type="http://schemas.openxmlformats.org/officeDocument/2006/relationships/image" Target="../media/image127.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png"/><Relationship Id="rId10" Type="http://schemas.openxmlformats.org/officeDocument/2006/relationships/image" Target="../media/image47.png"/><Relationship Id="rId4" Type="http://schemas.openxmlformats.org/officeDocument/2006/relationships/image" Target="../media/image121.png"/><Relationship Id="rId9" Type="http://schemas.openxmlformats.org/officeDocument/2006/relationships/image" Target="../media/image44.png"/></Relationships>
</file>

<file path=ppt/slides/_rels/slide55.xml.rels><?xml version="1.0" encoding="UTF-8" standalone="yes"?>
<Relationships xmlns="http://schemas.openxmlformats.org/package/2006/relationships"><Relationship Id="rId13" Type="http://schemas.openxmlformats.org/officeDocument/2006/relationships/image" Target="../media/image136.png"/><Relationship Id="rId18" Type="http://schemas.openxmlformats.org/officeDocument/2006/relationships/image" Target="../media/image140.png"/><Relationship Id="rId26" Type="http://schemas.openxmlformats.org/officeDocument/2006/relationships/image" Target="../media/image149.png"/><Relationship Id="rId3" Type="http://schemas.openxmlformats.org/officeDocument/2006/relationships/image" Target="../media/image1261.png"/><Relationship Id="rId21" Type="http://schemas.openxmlformats.org/officeDocument/2006/relationships/image" Target="../media/image144.png"/><Relationship Id="rId34" Type="http://schemas.openxmlformats.org/officeDocument/2006/relationships/image" Target="../media/image158.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39.png"/><Relationship Id="rId25" Type="http://schemas.openxmlformats.org/officeDocument/2006/relationships/image" Target="../media/image148.png"/><Relationship Id="rId33" Type="http://schemas.openxmlformats.org/officeDocument/2006/relationships/image" Target="../media/image157.png"/><Relationship Id="rId2" Type="http://schemas.openxmlformats.org/officeDocument/2006/relationships/notesSlide" Target="../notesSlides/notesSlide55.xml"/><Relationship Id="rId16" Type="http://schemas.openxmlformats.org/officeDocument/2006/relationships/image" Target="../media/image125.png"/><Relationship Id="rId20" Type="http://schemas.openxmlformats.org/officeDocument/2006/relationships/image" Target="../media/image143.png"/><Relationship Id="rId29" Type="http://schemas.openxmlformats.org/officeDocument/2006/relationships/image" Target="../media/image153.png"/><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6.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2.png"/><Relationship Id="rId36" Type="http://schemas.openxmlformats.org/officeDocument/2006/relationships/image" Target="../media/image161.png"/><Relationship Id="rId10" Type="http://schemas.openxmlformats.org/officeDocument/2006/relationships/image" Target="../media/image133.png"/><Relationship Id="rId19" Type="http://schemas.openxmlformats.org/officeDocument/2006/relationships/image" Target="../media/image141.png"/><Relationship Id="rId31" Type="http://schemas.openxmlformats.org/officeDocument/2006/relationships/image" Target="../media/image155.png"/><Relationship Id="rId4" Type="http://schemas.openxmlformats.org/officeDocument/2006/relationships/image" Target="../media/image1271.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159.png"/><Relationship Id="rId8" Type="http://schemas.openxmlformats.org/officeDocument/2006/relationships/image" Target="../media/image13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163.emf"/><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850.png"/></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901.png"/><Relationship Id="rId7" Type="http://schemas.openxmlformats.org/officeDocument/2006/relationships/image" Target="../media/image900.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890.png"/><Relationship Id="rId11" Type="http://schemas.openxmlformats.org/officeDocument/2006/relationships/image" Target="../media/image961.png"/><Relationship Id="rId5" Type="http://schemas.openxmlformats.org/officeDocument/2006/relationships/image" Target="../media/image920.png"/><Relationship Id="rId10" Type="http://schemas.openxmlformats.org/officeDocument/2006/relationships/image" Target="../media/image951.png"/><Relationship Id="rId4" Type="http://schemas.openxmlformats.org/officeDocument/2006/relationships/image" Target="../media/image910.png"/><Relationship Id="rId9" Type="http://schemas.openxmlformats.org/officeDocument/2006/relationships/image" Target="../media/image940.png"/></Relationships>
</file>

<file path=ppt/slides/_rels/slide61.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980.png"/><Relationship Id="rId5" Type="http://schemas.openxmlformats.org/officeDocument/2006/relationships/image" Target="../media/image970.png"/><Relationship Id="rId10" Type="http://schemas.openxmlformats.org/officeDocument/2006/relationships/image" Target="../media/image1020.png"/><Relationship Id="rId4" Type="http://schemas.openxmlformats.org/officeDocument/2006/relationships/image" Target="../media/image960.png"/><Relationship Id="rId9" Type="http://schemas.openxmlformats.org/officeDocument/2006/relationships/image" Target="../media/image1010.png"/></Relationships>
</file>

<file path=ppt/slides/_rels/slide62.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62.png"/><Relationship Id="rId7" Type="http://schemas.openxmlformats.org/officeDocument/2006/relationships/image" Target="../media/image1060.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1050.png"/><Relationship Id="rId11" Type="http://schemas.openxmlformats.org/officeDocument/2006/relationships/image" Target="../media/image1100.png"/><Relationship Id="rId5" Type="http://schemas.openxmlformats.org/officeDocument/2006/relationships/image" Target="../media/image1040.png"/><Relationship Id="rId4" Type="http://schemas.openxmlformats.org/officeDocument/2006/relationships/image" Target="../media/image1030.png"/><Relationship Id="rId9" Type="http://schemas.openxmlformats.org/officeDocument/2006/relationships/image" Target="../media/image1080.png"/></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1140.png"/><Relationship Id="rId5" Type="http://schemas.openxmlformats.org/officeDocument/2006/relationships/image" Target="../media/image1130.png"/><Relationship Id="rId4" Type="http://schemas.openxmlformats.org/officeDocument/2006/relationships/image" Target="../media/image1120.png"/></Relationships>
</file>

<file path=ppt/slides/_rels/slide67.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image" Target="../media/image1160.png"/><Relationship Id="rId7" Type="http://schemas.openxmlformats.org/officeDocument/2006/relationships/image" Target="../media/image1200.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1190.png"/><Relationship Id="rId5" Type="http://schemas.openxmlformats.org/officeDocument/2006/relationships/image" Target="../media/image1180.png"/><Relationship Id="rId4" Type="http://schemas.openxmlformats.org/officeDocument/2006/relationships/image" Target="../media/image1170.png"/></Relationships>
</file>

<file path=ppt/slides/_rels/slide69.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60.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1250.png"/><Relationship Id="rId5" Type="http://schemas.openxmlformats.org/officeDocument/2006/relationships/image" Target="../media/image1240.png"/><Relationship Id="rId4" Type="http://schemas.openxmlformats.org/officeDocument/2006/relationships/image" Target="../media/image1230.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0.png"/><Relationship Id="rId18" Type="http://schemas.microsoft.com/office/2007/relationships/hdphoto" Target="../media/hdphoto4.wdp"/><Relationship Id="rId26" Type="http://schemas.openxmlformats.org/officeDocument/2006/relationships/image" Target="../media/image21.png"/><Relationship Id="rId3" Type="http://schemas.openxmlformats.org/officeDocument/2006/relationships/image" Target="../media/image3.png"/><Relationship Id="rId21" Type="http://schemas.microsoft.com/office/2007/relationships/hdphoto" Target="../media/hdphoto5.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8.png"/><Relationship Id="rId24"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7.png"/><Relationship Id="rId27"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280.png"/></Relationships>
</file>

<file path=ppt/slides/_rels/slide71.xml.rels><?xml version="1.0" encoding="UTF-8" standalone="yes"?>
<Relationships xmlns="http://schemas.openxmlformats.org/package/2006/relationships"><Relationship Id="rId8" Type="http://schemas.openxmlformats.org/officeDocument/2006/relationships/image" Target="../media/image1340.png"/><Relationship Id="rId13" Type="http://schemas.openxmlformats.org/officeDocument/2006/relationships/image" Target="../media/image1390.png"/><Relationship Id="rId3" Type="http://schemas.openxmlformats.org/officeDocument/2006/relationships/image" Target="../media/image1290.png"/><Relationship Id="rId7" Type="http://schemas.openxmlformats.org/officeDocument/2006/relationships/image" Target="../media/image1330.png"/><Relationship Id="rId12" Type="http://schemas.openxmlformats.org/officeDocument/2006/relationships/image" Target="../media/image1380.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image" Target="../media/image1320.png"/><Relationship Id="rId11" Type="http://schemas.openxmlformats.org/officeDocument/2006/relationships/image" Target="../media/image1370.png"/><Relationship Id="rId5" Type="http://schemas.openxmlformats.org/officeDocument/2006/relationships/image" Target="../media/image1311.png"/><Relationship Id="rId10" Type="http://schemas.openxmlformats.org/officeDocument/2006/relationships/image" Target="../media/image1360.png"/><Relationship Id="rId4" Type="http://schemas.openxmlformats.org/officeDocument/2006/relationships/image" Target="../media/image1300.png"/><Relationship Id="rId9" Type="http://schemas.openxmlformats.org/officeDocument/2006/relationships/image" Target="../media/image1350.png"/></Relationships>
</file>

<file path=ppt/slides/_rels/slide72.xml.rels><?xml version="1.0" encoding="UTF-8" standalone="yes"?>
<Relationships xmlns="http://schemas.openxmlformats.org/package/2006/relationships"><Relationship Id="rId8" Type="http://schemas.openxmlformats.org/officeDocument/2006/relationships/image" Target="../media/image171.jpg"/><Relationship Id="rId3" Type="http://schemas.openxmlformats.org/officeDocument/2006/relationships/image" Target="../media/image166.jpg"/><Relationship Id="rId7" Type="http://schemas.openxmlformats.org/officeDocument/2006/relationships/image" Target="../media/image170.jpg"/><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169.png"/><Relationship Id="rId5" Type="http://schemas.openxmlformats.org/officeDocument/2006/relationships/image" Target="../media/image168.jpg"/><Relationship Id="rId10" Type="http://schemas.openxmlformats.org/officeDocument/2006/relationships/image" Target="../media/image173.jpg"/><Relationship Id="rId4" Type="http://schemas.openxmlformats.org/officeDocument/2006/relationships/image" Target="../media/image167.jpg"/><Relationship Id="rId9" Type="http://schemas.openxmlformats.org/officeDocument/2006/relationships/image" Target="../media/image172.jpg"/></Relationships>
</file>

<file path=ppt/slides/_rels/slide73.xml.rels><?xml version="1.0" encoding="UTF-8" standalone="yes"?>
<Relationships xmlns="http://schemas.openxmlformats.org/package/2006/relationships"><Relationship Id="rId3" Type="http://schemas.openxmlformats.org/officeDocument/2006/relationships/hyperlink" Target="https://www.chirpstack.io/"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17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http://www.leverege.com/" TargetMode="External"/><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mailto:jaber.babaki@gmail.com" TargetMode="External"/><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hyperlink" Target="https://www.linkedin.com/in/jaber-babaki-9b5474102/" TargetMode="External"/><Relationship Id="rId4" Type="http://schemas.openxmlformats.org/officeDocument/2006/relationships/hyperlink" Target="https://github.com/JaberBabaki"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498826" y="584378"/>
            <a:ext cx="8447239" cy="4071257"/>
          </a:xfrm>
          <a:prstGeom prst="rect">
            <a:avLst/>
          </a:prstGeom>
        </p:spPr>
        <p:txBody>
          <a:bodyPr spcFirstLastPara="1" wrap="square" lIns="0" tIns="0" rIns="0" bIns="0" anchor="ctr" anchorCtr="0">
            <a:noAutofit/>
          </a:bodyPr>
          <a:lstStyle/>
          <a:p>
            <a:pPr lvl="0" algn="ctr"/>
            <a:r>
              <a:rPr lang="en-US" sz="3200" dirty="0">
                <a:solidFill>
                  <a:schemeClr val="tx1"/>
                </a:solidFill>
                <a:latin typeface="Times New Roman" panose="02020603050405020304" pitchFamily="18" charset="0"/>
                <a:cs typeface="Times New Roman" panose="02020603050405020304" pitchFamily="18" charset="0"/>
              </a:rPr>
              <a:t>Technical overview LoRaWAN </a:t>
            </a:r>
            <a:r>
              <a:rPr lang="en-US" sz="3200" dirty="0" smtClean="0">
                <a:solidFill>
                  <a:schemeClr val="tx1"/>
                </a:solidFill>
                <a:latin typeface="Times New Roman" panose="02020603050405020304" pitchFamily="18" charset="0"/>
                <a:cs typeface="Times New Roman" panose="02020603050405020304" pitchFamily="18" charset="0"/>
              </a:rPr>
              <a:t>network</a:t>
            </a:r>
            <a:br>
              <a:rPr lang="en-US" sz="32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Professor: Dr.Mehdi </a:t>
            </a:r>
            <a:r>
              <a:rPr lang="en-US" sz="2400" dirty="0" err="1" smtClean="0">
                <a:solidFill>
                  <a:schemeClr val="tx1"/>
                </a:solidFill>
                <a:latin typeface="Times New Roman" panose="02020603050405020304" pitchFamily="18" charset="0"/>
                <a:cs typeface="Times New Roman" panose="02020603050405020304" pitchFamily="18" charset="0"/>
              </a:rPr>
              <a:t>Rasti</a:t>
            </a: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Lecturer: </a:t>
            </a:r>
            <a:r>
              <a:rPr lang="en-US" sz="2400" dirty="0" smtClean="0">
                <a:solidFill>
                  <a:schemeClr val="tx1"/>
                </a:solidFill>
                <a:latin typeface="Times New Roman" panose="02020603050405020304" pitchFamily="18" charset="0"/>
                <a:cs typeface="Times New Roman" panose="02020603050405020304" pitchFamily="18" charset="0"/>
              </a:rPr>
              <a:t>Jaber </a:t>
            </a:r>
            <a:r>
              <a:rPr lang="en-US" sz="2400" dirty="0" err="1" smtClean="0">
                <a:solidFill>
                  <a:schemeClr val="tx1"/>
                </a:solidFill>
                <a:latin typeface="Times New Roman" panose="02020603050405020304" pitchFamily="18" charset="0"/>
                <a:cs typeface="Times New Roman" panose="02020603050405020304" pitchFamily="18" charset="0"/>
              </a:rPr>
              <a:t>Babaki</a:t>
            </a:r>
            <a:r>
              <a:rPr lang="fa-IR" sz="2400" dirty="0" smtClean="0">
                <a:solidFill>
                  <a:schemeClr val="tx1"/>
                </a:solidFill>
                <a:latin typeface="Times New Roman" panose="02020603050405020304" pitchFamily="18" charset="0"/>
                <a:cs typeface="Times New Roman" panose="02020603050405020304" pitchFamily="18" charset="0"/>
              </a:rPr>
              <a:t/>
            </a:r>
            <a:br>
              <a:rPr lang="fa-IR" sz="2400" dirty="0" smtClean="0">
                <a:solidFill>
                  <a:schemeClr val="tx1"/>
                </a:solidFill>
                <a:latin typeface="Times New Roman" panose="02020603050405020304" pitchFamily="18" charset="0"/>
                <a:cs typeface="Times New Roman" panose="02020603050405020304" pitchFamily="18" charset="0"/>
              </a:rPr>
            </a:b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
            </a:r>
            <a:br>
              <a:rPr lang="en-US" sz="16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Amirkabir</a:t>
            </a:r>
            <a:r>
              <a:rPr lang="fa-IR" sz="1400" dirty="0" smtClean="0">
                <a:solidFill>
                  <a:schemeClr val="tx1"/>
                </a:solidFill>
                <a:latin typeface="Times New Roman" panose="02020603050405020304" pitchFamily="18" charset="0"/>
                <a:cs typeface="Times New Roman" panose="02020603050405020304" pitchFamily="18" charset="0"/>
              </a:rPr>
              <a:t> </a:t>
            </a:r>
            <a:r>
              <a:rPr lang="en-US" sz="1400" dirty="0" smtClean="0">
                <a:solidFill>
                  <a:schemeClr val="tx1"/>
                </a:solidFill>
                <a:latin typeface="Times New Roman" panose="02020603050405020304" pitchFamily="18" charset="0"/>
                <a:cs typeface="Times New Roman" panose="02020603050405020304" pitchFamily="18" charset="0"/>
              </a:rPr>
              <a:t>University </a:t>
            </a:r>
            <a:r>
              <a:rPr lang="en-US" sz="1400" dirty="0">
                <a:solidFill>
                  <a:schemeClr val="tx1"/>
                </a:solidFill>
                <a:latin typeface="Times New Roman" panose="02020603050405020304" pitchFamily="18" charset="0"/>
                <a:cs typeface="Times New Roman" panose="02020603050405020304" pitchFamily="18" charset="0"/>
              </a:rPr>
              <a:t>of Technology</a:t>
            </a:r>
            <a:br>
              <a:rPr lang="en-US" sz="14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Spring 2021</a:t>
            </a:r>
            <a:endParaRPr sz="3200" dirty="0">
              <a:solidFill>
                <a:schemeClr val="tx1"/>
              </a:solidFill>
              <a:latin typeface="Times New Roman" panose="02020603050405020304" pitchFamily="18" charset="0"/>
              <a:cs typeface="Times New Roman" panose="02020603050405020304" pitchFamily="18" charset="0"/>
            </a:endParaRPr>
          </a:p>
        </p:txBody>
      </p:sp>
      <p:grpSp>
        <p:nvGrpSpPr>
          <p:cNvPr id="11" name="Google Shape;568;p37"/>
          <p:cNvGrpSpPr/>
          <p:nvPr/>
        </p:nvGrpSpPr>
        <p:grpSpPr>
          <a:xfrm>
            <a:off x="642847" y="2162807"/>
            <a:ext cx="781998" cy="753030"/>
            <a:chOff x="5961125" y="1623900"/>
            <a:chExt cx="427450" cy="448175"/>
          </a:xfrm>
        </p:grpSpPr>
        <p:sp>
          <p:nvSpPr>
            <p:cNvPr id="12" name="Google Shape;569;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0;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2;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3;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4;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5;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 name="Rounded Rectangle 1"/>
          <p:cNvSpPr/>
          <p:nvPr/>
        </p:nvSpPr>
        <p:spPr>
          <a:xfrm>
            <a:off x="3483331" y="2337954"/>
            <a:ext cx="1022341" cy="1028700"/>
          </a:xfrm>
          <a:prstGeom prst="roundRect">
            <a:avLst/>
          </a:prstGeom>
          <a:solidFill>
            <a:schemeClr val="accent5">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431376" y="2528744"/>
            <a:ext cx="1140674" cy="584775"/>
          </a:xfrm>
          <a:prstGeom prst="rect">
            <a:avLst/>
          </a:prstGeom>
        </p:spPr>
        <p:txBody>
          <a:bodyPr wrap="square">
            <a:spAutoFit/>
          </a:bodyPr>
          <a:lstStyle/>
          <a:p>
            <a:pPr algn="ctr"/>
            <a:r>
              <a:rPr lang="en-US" sz="1600" dirty="0" smtClean="0">
                <a:solidFill>
                  <a:schemeClr val="tx1"/>
                </a:solidFill>
                <a:latin typeface="Inria Sans" panose="020B0604020202020204" charset="0"/>
              </a:rPr>
              <a:t>IoT </a:t>
            </a:r>
          </a:p>
          <a:p>
            <a:pPr algn="ctr"/>
            <a:r>
              <a:rPr lang="en-US" sz="1600" dirty="0" smtClean="0">
                <a:solidFill>
                  <a:schemeClr val="tx1"/>
                </a:solidFill>
                <a:latin typeface="Inria Sans" panose="020B0604020202020204" charset="0"/>
              </a:rPr>
              <a:t>Platform</a:t>
            </a:r>
            <a:endParaRPr lang="en-US" sz="1600" dirty="0">
              <a:solidFill>
                <a:schemeClr val="tx1"/>
              </a:solidFill>
              <a:latin typeface="Inria Sans" panose="020B0604020202020204" charset="0"/>
            </a:endParaRPr>
          </a:p>
        </p:txBody>
      </p:sp>
      <p:cxnSp>
        <p:nvCxnSpPr>
          <p:cNvPr id="78" name="Straight Arrow Connector 77"/>
          <p:cNvCxnSpPr/>
          <p:nvPr/>
        </p:nvCxnSpPr>
        <p:spPr>
          <a:xfrm flipV="1">
            <a:off x="2211196" y="2722219"/>
            <a:ext cx="1032323" cy="13346"/>
          </a:xfrm>
          <a:prstGeom prst="straightConnector1">
            <a:avLst/>
          </a:prstGeom>
          <a:ln w="38100">
            <a:solidFill>
              <a:schemeClr val="accent6">
                <a:lumMod val="9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2211196" y="2991918"/>
            <a:ext cx="1032323" cy="7436"/>
          </a:xfrm>
          <a:prstGeom prst="straightConnector1">
            <a:avLst/>
          </a:prstGeom>
          <a:ln w="38100">
            <a:solidFill>
              <a:schemeClr val="accent6">
                <a:lumMod val="9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2170864" y="2359921"/>
            <a:ext cx="1140674" cy="338554"/>
          </a:xfrm>
          <a:prstGeom prst="rect">
            <a:avLst/>
          </a:prstGeom>
        </p:spPr>
        <p:txBody>
          <a:bodyPr wrap="square">
            <a:spAutoFit/>
          </a:bodyPr>
          <a:lstStyle/>
          <a:p>
            <a:pPr algn="ctr"/>
            <a:r>
              <a:rPr lang="en-US" sz="1600" dirty="0" smtClean="0">
                <a:solidFill>
                  <a:schemeClr val="tx1"/>
                </a:solidFill>
                <a:latin typeface="Inria Sans" panose="020B0604020202020204" charset="0"/>
              </a:rPr>
              <a:t>HTTP</a:t>
            </a:r>
            <a:endParaRPr lang="en-US" sz="1600" dirty="0">
              <a:solidFill>
                <a:schemeClr val="tx1"/>
              </a:solidFill>
              <a:latin typeface="Inria Sans" panose="020B0604020202020204" charset="0"/>
            </a:endParaRPr>
          </a:p>
        </p:txBody>
      </p:sp>
      <p:sp>
        <p:nvSpPr>
          <p:cNvPr id="92" name="Rectangle 91"/>
          <p:cNvSpPr/>
          <p:nvPr/>
        </p:nvSpPr>
        <p:spPr>
          <a:xfrm>
            <a:off x="2142878" y="3028100"/>
            <a:ext cx="1140674" cy="338554"/>
          </a:xfrm>
          <a:prstGeom prst="rect">
            <a:avLst/>
          </a:prstGeom>
        </p:spPr>
        <p:txBody>
          <a:bodyPr wrap="square">
            <a:spAutoFit/>
          </a:bodyPr>
          <a:lstStyle/>
          <a:p>
            <a:pPr algn="ctr"/>
            <a:r>
              <a:rPr lang="en-US" sz="1600" dirty="0" smtClean="0">
                <a:solidFill>
                  <a:schemeClr val="tx1"/>
                </a:solidFill>
                <a:latin typeface="Inria Sans" panose="020B0604020202020204" charset="0"/>
              </a:rPr>
              <a:t>MQTT</a:t>
            </a:r>
            <a:endParaRPr lang="en-US" sz="1600" dirty="0">
              <a:solidFill>
                <a:schemeClr val="tx1"/>
              </a:solidFill>
              <a:latin typeface="Inria Sans" panose="020B0604020202020204" charset="0"/>
            </a:endParaRPr>
          </a:p>
        </p:txBody>
      </p:sp>
      <p:pic>
        <p:nvPicPr>
          <p:cNvPr id="95" name="Picture 9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88916" y="2308101"/>
            <a:ext cx="844828" cy="844828"/>
          </a:xfrm>
          <a:prstGeom prst="rect">
            <a:avLst/>
          </a:prstGeom>
        </p:spPr>
      </p:pic>
      <p:pic>
        <p:nvPicPr>
          <p:cNvPr id="96" name="Picture 95"/>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207849" y="2335290"/>
            <a:ext cx="787205" cy="787205"/>
          </a:xfrm>
          <a:prstGeom prst="rect">
            <a:avLst/>
          </a:prstGeom>
        </p:spPr>
      </p:pic>
      <p:sp>
        <p:nvSpPr>
          <p:cNvPr id="97" name="Rectangle 96"/>
          <p:cNvSpPr/>
          <p:nvPr/>
        </p:nvSpPr>
        <p:spPr>
          <a:xfrm>
            <a:off x="588916" y="3149684"/>
            <a:ext cx="1570325" cy="276999"/>
          </a:xfrm>
          <a:prstGeom prst="rect">
            <a:avLst/>
          </a:prstGeom>
        </p:spPr>
        <p:txBody>
          <a:bodyPr wrap="square">
            <a:spAutoFit/>
          </a:bodyPr>
          <a:lstStyle/>
          <a:p>
            <a:pPr algn="ctr"/>
            <a:r>
              <a:rPr lang="en-US" sz="1200" b="1" dirty="0">
                <a:solidFill>
                  <a:schemeClr val="tx1"/>
                </a:solidFill>
                <a:latin typeface="Inria Sans" panose="020B0604020202020204" charset="0"/>
              </a:rPr>
              <a:t>Cloud Infrastructure</a:t>
            </a:r>
          </a:p>
        </p:txBody>
      </p:sp>
      <p:sp>
        <p:nvSpPr>
          <p:cNvPr id="11" name="Left Brace 10"/>
          <p:cNvSpPr/>
          <p:nvPr/>
        </p:nvSpPr>
        <p:spPr>
          <a:xfrm>
            <a:off x="4719874" y="426027"/>
            <a:ext cx="434017" cy="4533900"/>
          </a:xfrm>
          <a:prstGeom prst="leftBrace">
            <a:avLst/>
          </a:prstGeom>
          <a:noFill/>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Rounded Rectangle 99"/>
          <p:cNvSpPr/>
          <p:nvPr/>
        </p:nvSpPr>
        <p:spPr>
          <a:xfrm>
            <a:off x="5304355" y="477349"/>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205641" y="514503"/>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Stream Ingestion</a:t>
            </a:r>
            <a:endParaRPr lang="en-US" sz="1200" dirty="0">
              <a:solidFill>
                <a:schemeClr val="tx1"/>
              </a:solidFill>
              <a:latin typeface="Inria Sans" panose="020B0604020202020204" charset="0"/>
            </a:endParaRPr>
          </a:p>
        </p:txBody>
      </p:sp>
      <p:sp>
        <p:nvSpPr>
          <p:cNvPr id="107" name="Rounded Rectangle 106"/>
          <p:cNvSpPr/>
          <p:nvPr/>
        </p:nvSpPr>
        <p:spPr>
          <a:xfrm>
            <a:off x="5304355" y="897252"/>
            <a:ext cx="1771843" cy="3513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5205641" y="934406"/>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Data Dashboard</a:t>
            </a:r>
            <a:endParaRPr lang="en-US" sz="1200" dirty="0">
              <a:solidFill>
                <a:schemeClr val="tx1"/>
              </a:solidFill>
              <a:latin typeface="Inria Sans" panose="020B0604020202020204" charset="0"/>
            </a:endParaRPr>
          </a:p>
        </p:txBody>
      </p:sp>
      <p:sp>
        <p:nvSpPr>
          <p:cNvPr id="109" name="Rounded Rectangle 108"/>
          <p:cNvSpPr/>
          <p:nvPr/>
        </p:nvSpPr>
        <p:spPr>
          <a:xfrm>
            <a:off x="5304355" y="1299430"/>
            <a:ext cx="1771843" cy="3513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5205641" y="134088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Logging and Security</a:t>
            </a:r>
            <a:endParaRPr lang="en-US" sz="1200" dirty="0">
              <a:solidFill>
                <a:schemeClr val="tx1"/>
              </a:solidFill>
              <a:latin typeface="Inria Sans" panose="020B0604020202020204" charset="0"/>
            </a:endParaRPr>
          </a:p>
        </p:txBody>
      </p:sp>
      <p:sp>
        <p:nvSpPr>
          <p:cNvPr id="111" name="Rounded Rectangle 110"/>
          <p:cNvSpPr/>
          <p:nvPr/>
        </p:nvSpPr>
        <p:spPr>
          <a:xfrm>
            <a:off x="5304355" y="1696979"/>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5205641" y="1738430"/>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Visualization</a:t>
            </a:r>
            <a:endParaRPr lang="en-US" sz="1200" dirty="0">
              <a:solidFill>
                <a:schemeClr val="tx1"/>
              </a:solidFill>
              <a:latin typeface="Inria Sans" panose="020B0604020202020204" charset="0"/>
            </a:endParaRPr>
          </a:p>
        </p:txBody>
      </p:sp>
      <p:sp>
        <p:nvSpPr>
          <p:cNvPr id="114" name="Rounded Rectangle 113"/>
          <p:cNvSpPr/>
          <p:nvPr/>
        </p:nvSpPr>
        <p:spPr>
          <a:xfrm>
            <a:off x="5304355" y="2101359"/>
            <a:ext cx="1771843" cy="351300"/>
          </a:xfrm>
          <a:prstGeom prst="round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205641" y="2142810"/>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API Management</a:t>
            </a:r>
            <a:endParaRPr lang="en-US" sz="1200" dirty="0">
              <a:solidFill>
                <a:schemeClr val="tx1"/>
              </a:solidFill>
              <a:latin typeface="Inria Sans" panose="020B0604020202020204" charset="0"/>
            </a:endParaRPr>
          </a:p>
        </p:txBody>
      </p:sp>
      <p:sp>
        <p:nvSpPr>
          <p:cNvPr id="117" name="Rounded Rectangle 116"/>
          <p:cNvSpPr/>
          <p:nvPr/>
        </p:nvSpPr>
        <p:spPr>
          <a:xfrm>
            <a:off x="5304355" y="2499260"/>
            <a:ext cx="1771843" cy="351300"/>
          </a:xfrm>
          <a:prstGeom prst="round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205641" y="254071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Notification Hub</a:t>
            </a:r>
            <a:endParaRPr lang="en-US" sz="1200" dirty="0">
              <a:solidFill>
                <a:schemeClr val="tx1"/>
              </a:solidFill>
              <a:latin typeface="Inria Sans" panose="020B0604020202020204" charset="0"/>
            </a:endParaRPr>
          </a:p>
        </p:txBody>
      </p:sp>
      <p:sp>
        <p:nvSpPr>
          <p:cNvPr id="134" name="Rounded Rectangle 133"/>
          <p:cNvSpPr/>
          <p:nvPr/>
        </p:nvSpPr>
        <p:spPr>
          <a:xfrm>
            <a:off x="5291575" y="2895371"/>
            <a:ext cx="1771843" cy="3513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5182470" y="2936822"/>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Train</a:t>
            </a:r>
            <a:endParaRPr lang="en-US" sz="1200" dirty="0">
              <a:solidFill>
                <a:schemeClr val="tx1"/>
              </a:solidFill>
              <a:latin typeface="Inria Sans" panose="020B0604020202020204" charset="0"/>
            </a:endParaRPr>
          </a:p>
        </p:txBody>
      </p:sp>
      <p:sp>
        <p:nvSpPr>
          <p:cNvPr id="144" name="Rounded Rectangle 143"/>
          <p:cNvSpPr/>
          <p:nvPr/>
        </p:nvSpPr>
        <p:spPr>
          <a:xfrm>
            <a:off x="5304355" y="3306823"/>
            <a:ext cx="1771843" cy="351300"/>
          </a:xfrm>
          <a:prstGeom prst="round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5205641" y="3348274"/>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Web portal</a:t>
            </a:r>
            <a:endParaRPr lang="en-US" sz="1200" dirty="0">
              <a:solidFill>
                <a:schemeClr val="tx1"/>
              </a:solidFill>
              <a:latin typeface="Inria Sans" panose="020B0604020202020204" charset="0"/>
            </a:endParaRPr>
          </a:p>
        </p:txBody>
      </p:sp>
      <p:sp>
        <p:nvSpPr>
          <p:cNvPr id="146" name="Rounded Rectangle 145"/>
          <p:cNvSpPr/>
          <p:nvPr/>
        </p:nvSpPr>
        <p:spPr>
          <a:xfrm>
            <a:off x="5304355" y="3706040"/>
            <a:ext cx="1771843" cy="3513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5205641" y="374749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Analyzing Lay</a:t>
            </a:r>
            <a:endParaRPr lang="en-US" sz="1200" dirty="0">
              <a:solidFill>
                <a:schemeClr val="tx1"/>
              </a:solidFill>
              <a:latin typeface="Inria Sans" panose="020B0604020202020204" charset="0"/>
            </a:endParaRPr>
          </a:p>
        </p:txBody>
      </p:sp>
      <p:sp>
        <p:nvSpPr>
          <p:cNvPr id="148" name="Rounded Rectangle 147"/>
          <p:cNvSpPr/>
          <p:nvPr/>
        </p:nvSpPr>
        <p:spPr>
          <a:xfrm>
            <a:off x="5304355" y="4107292"/>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205641" y="4148743"/>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Account Manager</a:t>
            </a:r>
            <a:endParaRPr lang="en-US" sz="1200" dirty="0">
              <a:solidFill>
                <a:schemeClr val="tx1"/>
              </a:solidFill>
              <a:latin typeface="Inria Sans" panose="020B0604020202020204" charset="0"/>
            </a:endParaRPr>
          </a:p>
        </p:txBody>
      </p:sp>
      <p:sp>
        <p:nvSpPr>
          <p:cNvPr id="150" name="Rounded Rectangle 149"/>
          <p:cNvSpPr/>
          <p:nvPr/>
        </p:nvSpPr>
        <p:spPr>
          <a:xfrm>
            <a:off x="5304355" y="4509853"/>
            <a:ext cx="1771843" cy="351300"/>
          </a:xfrm>
          <a:prstGeom prst="round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5205641" y="4551304"/>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Plugins Manager</a:t>
            </a:r>
            <a:endParaRPr lang="en-US" sz="1200" dirty="0">
              <a:solidFill>
                <a:schemeClr val="tx1"/>
              </a:solidFill>
              <a:latin typeface="Inria Sans" panose="020B0604020202020204" charset="0"/>
            </a:endParaRPr>
          </a:p>
        </p:txBody>
      </p:sp>
    </p:spTree>
    <p:extLst>
      <p:ext uri="{BB962C8B-B14F-4D97-AF65-F5344CB8AC3E}">
        <p14:creationId xmlns:p14="http://schemas.microsoft.com/office/powerpoint/2010/main" val="4124966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1099458" y="1626086"/>
            <a:ext cx="7783285" cy="2728199"/>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Many of these are technical, including interoperability and scalability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How to invest in the IoT is a challenge for business</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Major social, legal and ethical challenges, including security and privacy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As the future IoT will be a multi-national, multi-industry, multi-technology infrastructure</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 name="Rectangle 1"/>
          <p:cNvSpPr/>
          <p:nvPr/>
        </p:nvSpPr>
        <p:spPr>
          <a:xfrm>
            <a:off x="236307" y="4585800"/>
            <a:ext cx="8403868" cy="461665"/>
          </a:xfrm>
          <a:prstGeom prst="rect">
            <a:avLst/>
          </a:prstGeom>
        </p:spPr>
        <p:txBody>
          <a:bodyPr wrap="square">
            <a:spAutoFit/>
          </a:bodyPr>
          <a:lstStyle/>
          <a:p>
            <a:r>
              <a:rPr lang="en-US" sz="1200" dirty="0">
                <a:solidFill>
                  <a:schemeClr val="tx1"/>
                </a:solidFill>
                <a:latin typeface="Inria Sans" panose="020B0604020202020204" charset="0"/>
              </a:rPr>
              <a:t>[1] Peter J. Ryan 1 and Richard B. Watson, “Research Challenges for the Internet of </a:t>
            </a:r>
            <a:r>
              <a:rPr lang="en-US" sz="1200" dirty="0" smtClean="0">
                <a:solidFill>
                  <a:schemeClr val="tx1"/>
                </a:solidFill>
                <a:latin typeface="Inria Sans" panose="020B0604020202020204" charset="0"/>
              </a:rPr>
              <a:t>Things: What </a:t>
            </a:r>
            <a:r>
              <a:rPr lang="en-US" sz="1200" dirty="0">
                <a:solidFill>
                  <a:schemeClr val="tx1"/>
                </a:solidFill>
                <a:latin typeface="Inria Sans" panose="020B0604020202020204" charset="0"/>
              </a:rPr>
              <a:t>Role Can OR Play</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systems journal, 14 March 2017 .</a:t>
            </a:r>
          </a:p>
        </p:txBody>
      </p:sp>
    </p:spTree>
    <p:extLst>
      <p:ext uri="{BB962C8B-B14F-4D97-AF65-F5344CB8AC3E}">
        <p14:creationId xmlns:p14="http://schemas.microsoft.com/office/powerpoint/2010/main" val="2792464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49" y="855506"/>
            <a:ext cx="7607975"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The main IoT technical research challenges</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496843" y="1778487"/>
            <a:ext cx="2819400" cy="3550066"/>
          </a:xfrm>
          <a:prstGeom prst="rect">
            <a:avLst/>
          </a:prstGeom>
        </p:spPr>
        <p:txBody>
          <a:bodyPr spcFirstLastPara="1" wrap="square" lIns="0" tIns="0" rIns="0" bIns="0" anchor="t" anchorCtr="0">
            <a:noAutofit/>
          </a:bodyPr>
          <a:lstStyle/>
          <a:p>
            <a:pPr lvl="0" algn="just"/>
            <a:r>
              <a:rPr lang="en-US" sz="1800" b="1" dirty="0" smtClean="0">
                <a:latin typeface="Inria Sans" panose="020B0604020202020204" charset="0"/>
                <a:cs typeface="Times New Roman" panose="02020603050405020304" pitchFamily="18" charset="0"/>
              </a:rPr>
              <a:t>Design</a:t>
            </a:r>
            <a:endParaRPr lang="en-US" sz="1700" b="1" dirty="0" smtClean="0">
              <a:latin typeface="Inria Sans" panose="020B0604020202020204" charset="0"/>
              <a:cs typeface="Times New Roman" panose="02020603050405020304" pitchFamily="18" charset="0"/>
            </a:endParaRP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Architecture</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Interoperability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Scalability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Mobility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Security and Privacy</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5" name="Google Shape;242;p17"/>
          <p:cNvSpPr txBox="1">
            <a:spLocks/>
          </p:cNvSpPr>
          <p:nvPr/>
        </p:nvSpPr>
        <p:spPr>
          <a:xfrm>
            <a:off x="2917374"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lvl="0" algn="just"/>
            <a:r>
              <a:rPr lang="en-US" sz="1800" b="1" dirty="0">
                <a:latin typeface="Inria Sans" panose="020B0604020202020204" charset="0"/>
                <a:cs typeface="Times New Roman" panose="02020603050405020304" pitchFamily="18" charset="0"/>
              </a:rPr>
              <a:t>Scientific/Engineering </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Energy efficiency/ Power</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Reliability /Robustness</a:t>
            </a:r>
          </a:p>
        </p:txBody>
      </p:sp>
      <p:sp>
        <p:nvSpPr>
          <p:cNvPr id="7" name="Google Shape;242;p17"/>
          <p:cNvSpPr txBox="1">
            <a:spLocks/>
          </p:cNvSpPr>
          <p:nvPr/>
        </p:nvSpPr>
        <p:spPr>
          <a:xfrm>
            <a:off x="6030687"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800" b="1" dirty="0" smtClean="0">
                <a:latin typeface="Inria Sans" panose="020B0604020202020204" charset="0"/>
                <a:cs typeface="Times New Roman" panose="02020603050405020304" pitchFamily="18" charset="0"/>
              </a:rPr>
              <a:t>Management/ Operation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Software</a:t>
            </a:r>
          </a:p>
          <a:p>
            <a:pPr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D</a:t>
            </a:r>
            <a:r>
              <a:rPr lang="en-US" sz="1700" dirty="0" smtClean="0">
                <a:latin typeface="Inria Sans" panose="020B0604020202020204" charset="0"/>
                <a:cs typeface="Times New Roman" panose="02020603050405020304" pitchFamily="18" charset="0"/>
              </a:rPr>
              <a:t>evelopment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Availability</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Data management</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Cloud computing</a:t>
            </a:r>
          </a:p>
          <a:p>
            <a:pPr algn="just"/>
            <a:endParaRPr lang="en-US" sz="1700" dirty="0" smtClean="0">
              <a:latin typeface="Inria Sans" panose="020B0604020202020204" charset="0"/>
              <a:cs typeface="Times New Roman" panose="02020603050405020304" pitchFamily="18" charset="0"/>
            </a:endParaRPr>
          </a:p>
        </p:txBody>
      </p:sp>
      <p:sp>
        <p:nvSpPr>
          <p:cNvPr id="8" name="Rectangle 7"/>
          <p:cNvSpPr/>
          <p:nvPr/>
        </p:nvSpPr>
        <p:spPr>
          <a:xfrm>
            <a:off x="236307" y="4585800"/>
            <a:ext cx="8403868" cy="461665"/>
          </a:xfrm>
          <a:prstGeom prst="rect">
            <a:avLst/>
          </a:prstGeom>
        </p:spPr>
        <p:txBody>
          <a:bodyPr wrap="square">
            <a:spAutoFit/>
          </a:bodyPr>
          <a:lstStyle/>
          <a:p>
            <a:r>
              <a:rPr lang="en-US" sz="1200" dirty="0">
                <a:solidFill>
                  <a:schemeClr val="tx1"/>
                </a:solidFill>
                <a:latin typeface="Inria Sans" panose="020B0604020202020204" charset="0"/>
              </a:rPr>
              <a:t>[1] Peter J. Ryan 1 and Richard B. Watson, “Research Challenges for the Internet of </a:t>
            </a:r>
            <a:r>
              <a:rPr lang="en-US" sz="1200" dirty="0" smtClean="0">
                <a:solidFill>
                  <a:schemeClr val="tx1"/>
                </a:solidFill>
                <a:latin typeface="Inria Sans" panose="020B0604020202020204" charset="0"/>
              </a:rPr>
              <a:t>Things: What </a:t>
            </a:r>
            <a:r>
              <a:rPr lang="en-US" sz="1200" dirty="0">
                <a:solidFill>
                  <a:schemeClr val="tx1"/>
                </a:solidFill>
                <a:latin typeface="Inria Sans" panose="020B0604020202020204" charset="0"/>
              </a:rPr>
              <a:t>Role Can OR Play</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systems journal, 14 March 2017 .</a:t>
            </a:r>
          </a:p>
        </p:txBody>
      </p:sp>
    </p:spTree>
    <p:extLst>
      <p:ext uri="{BB962C8B-B14F-4D97-AF65-F5344CB8AC3E}">
        <p14:creationId xmlns:p14="http://schemas.microsoft.com/office/powerpoint/2010/main" val="1030224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Operation research (OP):</a:t>
            </a:r>
            <a:r>
              <a:rPr lang="en-US" sz="1800" b="1" dirty="0">
                <a:solidFill>
                  <a:srgbClr val="FFFFFF"/>
                </a:solidFill>
                <a:latin typeface="Inria Sans" panose="020B0604020202020204" charset="0"/>
                <a:cs typeface="Times New Roman" panose="02020603050405020304" pitchFamily="18" charset="0"/>
              </a:rPr>
              <a:t>  the field of OP is an applied discipline which aims to help solve real. It includes many mathematical tools and </a:t>
            </a:r>
            <a:r>
              <a:rPr lang="en-US" sz="1800" b="1" dirty="0" smtClean="0">
                <a:solidFill>
                  <a:srgbClr val="FFFFFF"/>
                </a:solidFill>
                <a:latin typeface="Inria Sans" panose="020B0604020202020204" charset="0"/>
                <a:cs typeface="Times New Roman" panose="02020603050405020304" pitchFamily="18" charset="0"/>
              </a:rPr>
              <a:t>techniques</a:t>
            </a:r>
          </a:p>
          <a:p>
            <a:pPr lvl="0" indent="-342900" algn="just">
              <a:buClr>
                <a:srgbClr val="10E7D9"/>
              </a:buClr>
              <a:buSzPts val="1800"/>
            </a:pPr>
            <a:endParaRPr lang="en-US" sz="1800" b="1"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b="1" dirty="0" smtClean="0">
                <a:solidFill>
                  <a:srgbClr val="FFFFFF"/>
                </a:solidFill>
                <a:latin typeface="Inria Sans" panose="020B0604020202020204" charset="0"/>
                <a:cs typeface="Times New Roman" panose="02020603050405020304" pitchFamily="18" charset="0"/>
              </a:rPr>
              <a:t>OR can support the design management and use of Internet of thing (IoT) which type of new technology which promise to change the world.</a:t>
            </a: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71532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Data Analytic/Database</a:t>
            </a:r>
            <a:r>
              <a:rPr lang="en-US" b="1" dirty="0" smtClean="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Data Analytics </a:t>
            </a:r>
            <a:r>
              <a:rPr lang="en-US" dirty="0">
                <a:solidFill>
                  <a:srgbClr val="FFFFFF"/>
                </a:solidFill>
                <a:latin typeface="Inria Sans" panose="020B0604020202020204" charset="0"/>
                <a:cs typeface="Times New Roman" panose="02020603050405020304" pitchFamily="18" charset="0"/>
              </a:rPr>
              <a:t>is the science of studying data to </a:t>
            </a:r>
            <a:r>
              <a:rPr lang="en-US" dirty="0" smtClean="0">
                <a:solidFill>
                  <a:srgbClr val="FFFFFF"/>
                </a:solidFill>
                <a:latin typeface="Inria Sans" panose="020B0604020202020204" charset="0"/>
                <a:cs typeface="Times New Roman" panose="02020603050405020304" pitchFamily="18" charset="0"/>
              </a:rPr>
              <a:t>draw </a:t>
            </a:r>
            <a:r>
              <a:rPr lang="en-US" dirty="0">
                <a:solidFill>
                  <a:srgbClr val="FFFFFF"/>
                </a:solidFill>
                <a:latin typeface="Inria Sans" panose="020B0604020202020204" charset="0"/>
                <a:cs typeface="Times New Roman" panose="02020603050405020304" pitchFamily="18" charset="0"/>
              </a:rPr>
              <a:t>conclusions. With billions or even  trillions of device connected to the IoT, There will be vast amounts of data including identification, positional, </a:t>
            </a:r>
            <a:r>
              <a:rPr lang="en-US" dirty="0" smtClean="0">
                <a:solidFill>
                  <a:srgbClr val="FFFFFF"/>
                </a:solidFill>
                <a:latin typeface="Inria Sans" panose="020B0604020202020204" charset="0"/>
                <a:cs typeface="Times New Roman" panose="02020603050405020304" pitchFamily="18" charset="0"/>
              </a:rPr>
              <a:t>environmental, </a:t>
            </a:r>
            <a:r>
              <a:rPr lang="en-US" dirty="0">
                <a:solidFill>
                  <a:srgbClr val="FFFFFF"/>
                </a:solidFill>
                <a:latin typeface="Inria Sans" panose="020B0604020202020204" charset="0"/>
                <a:cs typeface="Times New Roman" panose="02020603050405020304" pitchFamily="18" charset="0"/>
              </a:rPr>
              <a:t>historical, and descriptive data. </a:t>
            </a:r>
            <a:endParaRPr lang="en-US"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Game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smtClean="0">
                <a:solidFill>
                  <a:srgbClr val="FFFFFF"/>
                </a:solidFill>
                <a:latin typeface="Inria Sans" panose="020B0604020202020204" charset="0"/>
                <a:cs typeface="Times New Roman" panose="02020603050405020304" pitchFamily="18" charset="0"/>
              </a:rPr>
              <a:t>Is </a:t>
            </a:r>
            <a:r>
              <a:rPr lang="en-US" sz="1800" dirty="0">
                <a:solidFill>
                  <a:srgbClr val="FFFFFF"/>
                </a:solidFill>
                <a:latin typeface="Inria Sans" panose="020B0604020202020204" charset="0"/>
                <a:cs typeface="Times New Roman" panose="02020603050405020304" pitchFamily="18" charset="0"/>
              </a:rPr>
              <a:t>a method of understanding interactions among groups in conflict with each </a:t>
            </a:r>
            <a:r>
              <a:rPr lang="en-US" sz="1800" dirty="0" smtClean="0">
                <a:solidFill>
                  <a:srgbClr val="FFFFFF"/>
                </a:solidFill>
                <a:latin typeface="Inria Sans" panose="020B0604020202020204" charset="0"/>
                <a:cs typeface="Times New Roman" panose="02020603050405020304" pitchFamily="18" charset="0"/>
              </a:rPr>
              <a:t>other. Each </a:t>
            </a:r>
            <a:r>
              <a:rPr lang="en-US" sz="1800" dirty="0">
                <a:solidFill>
                  <a:srgbClr val="FFFFFF"/>
                </a:solidFill>
                <a:latin typeface="Inria Sans" panose="020B0604020202020204" charset="0"/>
                <a:cs typeface="Times New Roman" panose="02020603050405020304" pitchFamily="18" charset="0"/>
              </a:rPr>
              <a:t>side can choose between several actions with the outcome dependent on the actions taken </a:t>
            </a:r>
            <a:r>
              <a:rPr lang="en-US" sz="1800" dirty="0" smtClean="0">
                <a:solidFill>
                  <a:srgbClr val="FFFFFF"/>
                </a:solidFill>
                <a:latin typeface="Inria Sans" panose="020B0604020202020204" charset="0"/>
                <a:cs typeface="Times New Roman" panose="02020603050405020304" pitchFamily="18" charset="0"/>
              </a:rPr>
              <a:t>by all </a:t>
            </a:r>
            <a:r>
              <a:rPr lang="en-US" sz="1800" dirty="0">
                <a:solidFill>
                  <a:srgbClr val="FFFFFF"/>
                </a:solidFill>
                <a:latin typeface="Inria Sans" panose="020B0604020202020204" charset="0"/>
                <a:cs typeface="Times New Roman" panose="02020603050405020304" pitchFamily="18" charset="0"/>
              </a:rPr>
              <a:t>players</a:t>
            </a:r>
            <a:r>
              <a:rPr lang="en-US" sz="1800" dirty="0" smtClean="0">
                <a:solidFill>
                  <a:srgbClr val="FFFFFF"/>
                </a:solidFill>
                <a:latin typeface="Inria Sans" panose="020B0604020202020204" charset="0"/>
                <a:cs typeface="Times New Roman" panose="02020603050405020304" pitchFamily="18" charset="0"/>
              </a:rPr>
              <a:t>.</a:t>
            </a: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4272236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Simulation: </a:t>
            </a:r>
            <a:r>
              <a:rPr lang="en-US" dirty="0">
                <a:solidFill>
                  <a:srgbClr val="FFFFFF"/>
                </a:solidFill>
                <a:latin typeface="Inria Sans" panose="020B0604020202020204" charset="0"/>
                <a:cs typeface="Times New Roman" panose="02020603050405020304" pitchFamily="18" charset="0"/>
              </a:rPr>
              <a:t>Discrete-event simulation simulates the operation of a system as a discrete sequence of events with each event marking a change of state of the system. Between events, no change in the </a:t>
            </a:r>
            <a:r>
              <a:rPr lang="en-US" dirty="0" smtClean="0">
                <a:solidFill>
                  <a:srgbClr val="FFFFFF"/>
                </a:solidFill>
                <a:latin typeface="Inria Sans" panose="020B0604020202020204" charset="0"/>
                <a:cs typeface="Times New Roman" panose="02020603050405020304" pitchFamily="18" charset="0"/>
              </a:rPr>
              <a:t>system state </a:t>
            </a:r>
            <a:r>
              <a:rPr lang="en-US" dirty="0">
                <a:solidFill>
                  <a:srgbClr val="FFFFFF"/>
                </a:solidFill>
                <a:latin typeface="Inria Sans" panose="020B0604020202020204" charset="0"/>
                <a:cs typeface="Times New Roman" panose="02020603050405020304" pitchFamily="18" charset="0"/>
              </a:rPr>
              <a:t>is assumed. Discrete-event simulation can be applied to the study of issues in IoT networks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Fuzzy Systems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Fuzzy systems use fuzzy logic where input variables can take on continuous values, </a:t>
            </a:r>
            <a:r>
              <a:rPr lang="en-US" sz="1800" dirty="0" smtClean="0">
                <a:solidFill>
                  <a:srgbClr val="FFFFFF"/>
                </a:solidFill>
                <a:latin typeface="Inria Sans" panose="020B0604020202020204" charset="0"/>
                <a:cs typeface="Times New Roman" panose="02020603050405020304" pitchFamily="18" charset="0"/>
              </a:rPr>
              <a:t>in contrast </a:t>
            </a:r>
            <a:r>
              <a:rPr lang="en-US" sz="1800" dirty="0">
                <a:solidFill>
                  <a:srgbClr val="FFFFFF"/>
                </a:solidFill>
                <a:latin typeface="Inria Sans" panose="020B0604020202020204" charset="0"/>
                <a:cs typeface="Times New Roman" panose="02020603050405020304" pitchFamily="18" charset="0"/>
              </a:rPr>
              <a:t>to digital systems that operate on discrete values. </a:t>
            </a:r>
            <a:r>
              <a:rPr lang="en-US" sz="1800" dirty="0" smtClean="0">
                <a:solidFill>
                  <a:srgbClr val="FFFFFF"/>
                </a:solidFill>
                <a:latin typeface="Inria Sans" panose="020B0604020202020204" charset="0"/>
                <a:cs typeface="Times New Roman" panose="02020603050405020304" pitchFamily="18" charset="0"/>
              </a:rPr>
              <a:t>Fuzzy information </a:t>
            </a:r>
            <a:r>
              <a:rPr lang="en-US" sz="1800" dirty="0">
                <a:solidFill>
                  <a:srgbClr val="FFFFFF"/>
                </a:solidFill>
                <a:latin typeface="Inria Sans" panose="020B0604020202020204" charset="0"/>
                <a:cs typeface="Times New Roman" panose="02020603050405020304" pitchFamily="18" charset="0"/>
              </a:rPr>
              <a:t>algorithm using multi-criteria decision analysis and applied it to spacecraft landing </a:t>
            </a:r>
            <a:r>
              <a:rPr lang="en-US" sz="1800" dirty="0" smtClean="0">
                <a:solidFill>
                  <a:srgbClr val="FFFFFF"/>
                </a:solidFill>
                <a:latin typeface="Inria Sans" panose="020B0604020202020204" charset="0"/>
                <a:cs typeface="Times New Roman" panose="02020603050405020304" pitchFamily="18" charset="0"/>
              </a:rPr>
              <a:t>safety.</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558166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Artificial </a:t>
            </a:r>
            <a:r>
              <a:rPr lang="en-US" b="1" dirty="0" smtClean="0">
                <a:solidFill>
                  <a:srgbClr val="FFFFFF"/>
                </a:solidFill>
                <a:latin typeface="Inria Sans" panose="020B0604020202020204" charset="0"/>
                <a:cs typeface="Times New Roman" panose="02020603050405020304" pitchFamily="18" charset="0"/>
              </a:rPr>
              <a:t>Intelligence: </a:t>
            </a:r>
            <a:r>
              <a:rPr lang="en-US" dirty="0">
                <a:solidFill>
                  <a:srgbClr val="FFFFFF"/>
                </a:solidFill>
                <a:latin typeface="Inria Sans" panose="020B0604020202020204" charset="0"/>
                <a:cs typeface="Times New Roman" panose="02020603050405020304" pitchFamily="18" charset="0"/>
              </a:rPr>
              <a:t>The applications of artificial intelligence (AI) and machine learning (ML) technologies in wireless communications have drawn significant attention recently. AI techniques have become an enabler in wireless communications to fulfill the increasing and diverse requirements across a large range of application scenarios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Queuing 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the mathematical study of queues</a:t>
            </a:r>
            <a:r>
              <a:rPr lang="en-US" sz="1800"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an ideal tool for studying behavior of computer networks where the messages (packets) are the customers and the service is the assignment of the messages to communication links [61]. Queuing Theory can help determine network response and throughput by making assumptions about message distribution and node response.</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73067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Graph Theory: </a:t>
            </a:r>
            <a:r>
              <a:rPr lang="en-US" dirty="0">
                <a:solidFill>
                  <a:srgbClr val="FFFFFF"/>
                </a:solidFill>
                <a:latin typeface="Inria Sans" panose="020B0604020202020204" charset="0"/>
                <a:cs typeface="Times New Roman" panose="02020603050405020304" pitchFamily="18" charset="0"/>
              </a:rPr>
              <a:t>Graph theory uses geometric structures (graphs) to model relations between objects. It was invented in the 1700s to solve the Konigsberg Bridge Problem by the famous Swiss mathematician Leonard Euler [63</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Optimization approaches: </a:t>
            </a:r>
            <a:r>
              <a:rPr lang="en-US" dirty="0">
                <a:solidFill>
                  <a:srgbClr val="FFFFFF"/>
                </a:solidFill>
                <a:latin typeface="Inria Sans" panose="020B0604020202020204" charset="0"/>
                <a:cs typeface="Times New Roman" panose="02020603050405020304" pitchFamily="18" charset="0"/>
              </a:rPr>
              <a:t>mathematical programming is the selection of a best element (with regard to some criterion) from some set of available alternatives</a:t>
            </a:r>
            <a:r>
              <a:rPr lang="en-US" dirty="0" smtClean="0">
                <a:solidFill>
                  <a:srgbClr val="FFFFFF"/>
                </a:solidFill>
                <a:latin typeface="Inria Sans" panose="020B0604020202020204" charset="0"/>
                <a:cs typeface="Times New Roman" panose="02020603050405020304" pitchFamily="18" charset="0"/>
              </a:rPr>
              <a:t>. Optimization </a:t>
            </a:r>
            <a:r>
              <a:rPr lang="en-US" dirty="0">
                <a:solidFill>
                  <a:srgbClr val="FFFFFF"/>
                </a:solidFill>
                <a:latin typeface="Inria Sans" panose="020B0604020202020204" charset="0"/>
                <a:cs typeface="Times New Roman" panose="02020603050405020304" pitchFamily="18" charset="0"/>
              </a:rPr>
              <a:t>problems of sorts arise in all quantitative disciplines from computer science and engineering to operations </a:t>
            </a:r>
            <a:r>
              <a:rPr lang="en-US" dirty="0" smtClean="0">
                <a:solidFill>
                  <a:srgbClr val="FFFFFF"/>
                </a:solidFill>
                <a:latin typeface="Inria Sans" panose="020B0604020202020204" charset="0"/>
                <a:cs typeface="Times New Roman" panose="02020603050405020304" pitchFamily="18" charset="0"/>
              </a:rPr>
              <a:t>research, </a:t>
            </a:r>
            <a:r>
              <a:rPr lang="en-US" dirty="0">
                <a:solidFill>
                  <a:srgbClr val="FFFFFF"/>
                </a:solidFill>
                <a:latin typeface="Inria Sans" panose="020B0604020202020204" charset="0"/>
                <a:cs typeface="Times New Roman" panose="02020603050405020304" pitchFamily="18" charset="0"/>
              </a:rPr>
              <a:t>and the development of solution methods has been of interest in mathematics for centuries</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dirty="0"/>
          </a:p>
        </p:txBody>
      </p:sp>
    </p:spTree>
    <p:extLst>
      <p:ext uri="{BB962C8B-B14F-4D97-AF65-F5344CB8AC3E}">
        <p14:creationId xmlns:p14="http://schemas.microsoft.com/office/powerpoint/2010/main" val="4030299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57965"/>
            <a:ext cx="7320075" cy="628469"/>
          </a:xfrm>
          <a:prstGeom prst="rect">
            <a:avLst/>
          </a:prstGeom>
        </p:spPr>
        <p:txBody>
          <a:bodyPr spcFirstLastPara="1" wrap="square" lIns="0" tIns="0" rIns="0" bIns="0" anchor="b" anchorCtr="0">
            <a:noAutofit/>
          </a:bodyPr>
          <a:lstStyle/>
          <a:p>
            <a:pPr lvl="0"/>
            <a:r>
              <a:rPr lang="en-US" sz="4000" dirty="0"/>
              <a:t>Communication </a:t>
            </a:r>
            <a:r>
              <a:rPr lang="en-US" sz="4000" dirty="0" smtClean="0"/>
              <a:t>technologies</a:t>
            </a:r>
            <a:endParaRPr sz="40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980802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An essential requirement for implementing a large and cooperating network </a:t>
            </a:r>
            <a:r>
              <a:rPr lang="en-US" sz="1800" dirty="0" smtClean="0">
                <a:solidFill>
                  <a:srgbClr val="FFFFFF"/>
                </a:solidFill>
                <a:latin typeface="Inria Sans" panose="020B0604020202020204" charset="0"/>
                <a:cs typeface="Times New Roman" panose="02020603050405020304" pitchFamily="18" charset="0"/>
              </a:rPr>
              <a:t>of devices </a:t>
            </a:r>
            <a:r>
              <a:rPr lang="en-US" sz="1800" dirty="0">
                <a:solidFill>
                  <a:srgbClr val="FFFFFF"/>
                </a:solidFill>
                <a:latin typeface="Inria Sans" panose="020B0604020202020204" charset="0"/>
                <a:cs typeface="Times New Roman" panose="02020603050405020304" pitchFamily="18" charset="0"/>
              </a:rPr>
              <a:t>is the ability to have a flexible, inexpensive and adaptive </a:t>
            </a:r>
            <a:r>
              <a:rPr lang="en-US" sz="1800" dirty="0" smtClean="0">
                <a:solidFill>
                  <a:srgbClr val="FFFFFF"/>
                </a:solidFill>
                <a:latin typeface="Inria Sans" panose="020B0604020202020204" charset="0"/>
                <a:cs typeface="Times New Roman" panose="02020603050405020304" pitchFamily="18" charset="0"/>
              </a:rPr>
              <a:t>connectivity layer.</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For these reasons, during the years, </a:t>
            </a:r>
            <a:r>
              <a:rPr lang="en-US" sz="1800" dirty="0" smtClean="0">
                <a:solidFill>
                  <a:srgbClr val="FFFFFF"/>
                </a:solidFill>
                <a:latin typeface="Inria Sans" panose="020B0604020202020204" charset="0"/>
                <a:cs typeface="Times New Roman" panose="02020603050405020304" pitchFamily="18" charset="0"/>
              </a:rPr>
              <a:t>several wireless </a:t>
            </a:r>
            <a:r>
              <a:rPr lang="en-US" sz="1800" dirty="0">
                <a:solidFill>
                  <a:srgbClr val="FFFFFF"/>
                </a:solidFill>
                <a:latin typeface="Inria Sans" panose="020B0604020202020204" charset="0"/>
                <a:cs typeface="Times New Roman" panose="02020603050405020304" pitchFamily="18" charset="0"/>
              </a:rPr>
              <a:t>connectivity standards have emerged, ranging from very short-range, </a:t>
            </a:r>
            <a:r>
              <a:rPr lang="en-US" sz="1800" dirty="0" smtClean="0">
                <a:solidFill>
                  <a:srgbClr val="FFFFFF"/>
                </a:solidFill>
                <a:latin typeface="Inria Sans" panose="020B0604020202020204" charset="0"/>
                <a:cs typeface="Times New Roman" panose="02020603050405020304" pitchFamily="18" charset="0"/>
              </a:rPr>
              <a:t>low power connections </a:t>
            </a:r>
            <a:r>
              <a:rPr lang="en-US" sz="1800" dirty="0">
                <a:solidFill>
                  <a:srgbClr val="FFFFFF"/>
                </a:solidFill>
                <a:latin typeface="Inria Sans" panose="020B0604020202020204" charset="0"/>
                <a:cs typeface="Times New Roman" panose="02020603050405020304" pitchFamily="18" charset="0"/>
              </a:rPr>
              <a:t>to long-range connectivity solutions based on cellular technologies</a:t>
            </a:r>
            <a:r>
              <a:rPr lang="en-US" sz="1800"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600" dirty="0">
                <a:solidFill>
                  <a:srgbClr val="FFFFFF"/>
                </a:solidFill>
                <a:latin typeface="Inria Sans" panose="020B0604020202020204" charset="0"/>
                <a:cs typeface="Times New Roman" panose="02020603050405020304" pitchFamily="18" charset="0"/>
              </a:rPr>
              <a:t>While short-range protocols can be successfully used for a number of </a:t>
            </a:r>
            <a:r>
              <a:rPr lang="en-US" sz="1600" dirty="0" smtClean="0">
                <a:solidFill>
                  <a:srgbClr val="FFFFFF"/>
                </a:solidFill>
                <a:latin typeface="Inria Sans" panose="020B0604020202020204" charset="0"/>
                <a:cs typeface="Times New Roman" panose="02020603050405020304" pitchFamily="18" charset="0"/>
              </a:rPr>
              <a:t>applications (</a:t>
            </a:r>
            <a:r>
              <a:rPr lang="en-US" sz="1600" dirty="0">
                <a:solidFill>
                  <a:srgbClr val="FFFFFF"/>
                </a:solidFill>
                <a:latin typeface="Inria Sans" panose="020B0604020202020204" charset="0"/>
                <a:cs typeface="Times New Roman" panose="02020603050405020304" pitchFamily="18" charset="0"/>
              </a:rPr>
              <a:t>e.g., smart homes, </a:t>
            </a:r>
            <a:r>
              <a:rPr lang="en-US" sz="1600" dirty="0" smtClean="0">
                <a:solidFill>
                  <a:srgbClr val="FFFFFF"/>
                </a:solidFill>
                <a:latin typeface="Inria Sans" panose="020B0604020202020204" charset="0"/>
                <a:cs typeface="Times New Roman" panose="02020603050405020304" pitchFamily="18" charset="0"/>
              </a:rPr>
              <a:t>wearable, </a:t>
            </a:r>
            <a:r>
              <a:rPr lang="en-US" sz="1600" dirty="0">
                <a:solidFill>
                  <a:srgbClr val="FFFFFF"/>
                </a:solidFill>
                <a:latin typeface="Inria Sans" panose="020B0604020202020204" charset="0"/>
                <a:cs typeface="Times New Roman" panose="02020603050405020304" pitchFamily="18" charset="0"/>
              </a:rPr>
              <a:t>etc.), for many other applications larger </a:t>
            </a:r>
            <a:r>
              <a:rPr lang="en-US" sz="1600" dirty="0" smtClean="0">
                <a:solidFill>
                  <a:srgbClr val="FFFFFF"/>
                </a:solidFill>
                <a:latin typeface="Inria Sans" panose="020B0604020202020204" charset="0"/>
                <a:cs typeface="Times New Roman" panose="02020603050405020304" pitchFamily="18" charset="0"/>
              </a:rPr>
              <a:t>coverage radii </a:t>
            </a:r>
            <a:r>
              <a:rPr lang="en-US" sz="1600" dirty="0">
                <a:solidFill>
                  <a:srgbClr val="FFFFFF"/>
                </a:solidFill>
                <a:latin typeface="Inria Sans" panose="020B0604020202020204" charset="0"/>
                <a:cs typeface="Times New Roman" panose="02020603050405020304" pitchFamily="18" charset="0"/>
              </a:rPr>
              <a:t>become mandatory.</a:t>
            </a: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2" name="Rectangle 1"/>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3813371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111107" y="837349"/>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221" name="Google Shape;221;p14"/>
          <p:cNvSpPr txBox="1">
            <a:spLocks noGrp="1"/>
          </p:cNvSpPr>
          <p:nvPr>
            <p:ph type="subTitle" idx="4294967295"/>
          </p:nvPr>
        </p:nvSpPr>
        <p:spPr>
          <a:xfrm>
            <a:off x="290623" y="1984148"/>
            <a:ext cx="5635255" cy="23681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b="1" dirty="0">
                <a:solidFill>
                  <a:schemeClr val="accent4"/>
                </a:solidFill>
              </a:rPr>
              <a:t>I AM </a:t>
            </a:r>
            <a:r>
              <a:rPr lang="en" sz="2000" b="1" dirty="0" smtClean="0">
                <a:solidFill>
                  <a:schemeClr val="accent4"/>
                </a:solidFill>
              </a:rPr>
              <a:t>JABER BABAKI</a:t>
            </a:r>
            <a:endParaRPr sz="2000" b="1" dirty="0">
              <a:solidFill>
                <a:schemeClr val="accent4"/>
              </a:solidFill>
            </a:endParaRPr>
          </a:p>
          <a:p>
            <a:pPr marL="0" lvl="0" indent="0" algn="l" rtl="0">
              <a:spcBef>
                <a:spcPts val="600"/>
              </a:spcBef>
              <a:spcAft>
                <a:spcPts val="600"/>
              </a:spcAft>
              <a:buClr>
                <a:schemeClr val="dk1"/>
              </a:buClr>
              <a:buSzPts val="1100"/>
              <a:buFont typeface="Arial"/>
              <a:buNone/>
            </a:pPr>
            <a:r>
              <a:rPr lang="en" sz="1800" dirty="0" smtClean="0"/>
              <a:t>You </a:t>
            </a:r>
            <a:r>
              <a:rPr lang="en" sz="1800" dirty="0"/>
              <a:t>can find me </a:t>
            </a:r>
            <a:r>
              <a:rPr lang="en" sz="1800" dirty="0" smtClean="0"/>
              <a:t>at</a:t>
            </a:r>
            <a:r>
              <a:rPr lang="fa-IR" sz="1800" dirty="0" smtClean="0"/>
              <a:t>:</a:t>
            </a:r>
          </a:p>
          <a:p>
            <a:pPr marL="0" lvl="0" indent="0" algn="l" rtl="0">
              <a:spcBef>
                <a:spcPts val="600"/>
              </a:spcBef>
              <a:spcAft>
                <a:spcPts val="600"/>
              </a:spcAft>
              <a:buClr>
                <a:schemeClr val="dk1"/>
              </a:buClr>
              <a:buSzPts val="1100"/>
              <a:buFont typeface="Arial"/>
              <a:buNone/>
            </a:pPr>
            <a:r>
              <a:rPr lang="en-US" sz="1600" b="1" dirty="0" smtClean="0"/>
              <a:t>Email: </a:t>
            </a:r>
            <a:r>
              <a:rPr lang="en-US" sz="1600" dirty="0" smtClean="0">
                <a:hlinkClick r:id="rId3"/>
              </a:rPr>
              <a:t>jaber.babaki@gmail.com</a:t>
            </a:r>
            <a:endParaRPr lang="en-US" sz="1600" dirty="0" smtClean="0"/>
          </a:p>
          <a:p>
            <a:pPr marL="0" lvl="0" indent="0">
              <a:spcBef>
                <a:spcPts val="600"/>
              </a:spcBef>
              <a:spcAft>
                <a:spcPts val="600"/>
              </a:spcAft>
              <a:buClr>
                <a:schemeClr val="dk1"/>
              </a:buClr>
              <a:buSzPts val="1100"/>
              <a:buNone/>
            </a:pPr>
            <a:r>
              <a:rPr lang="en-US" sz="1600" b="1" dirty="0" smtClean="0"/>
              <a:t>GitHub</a:t>
            </a:r>
            <a:r>
              <a:rPr lang="en-US" sz="1600" b="1" dirty="0"/>
              <a:t>: </a:t>
            </a:r>
            <a:r>
              <a:rPr lang="en-US" sz="1600" dirty="0" smtClean="0">
                <a:hlinkClick r:id="rId4"/>
              </a:rPr>
              <a:t>https</a:t>
            </a:r>
            <a:r>
              <a:rPr lang="en-US" sz="1600" dirty="0">
                <a:hlinkClick r:id="rId4"/>
              </a:rPr>
              <a:t>://</a:t>
            </a:r>
            <a:r>
              <a:rPr lang="en-US" sz="1600" dirty="0" smtClean="0">
                <a:hlinkClick r:id="rId4"/>
              </a:rPr>
              <a:t>github.com/JaberBabaki</a:t>
            </a:r>
            <a:endParaRPr lang="en-US" sz="1600" dirty="0" smtClean="0"/>
          </a:p>
          <a:p>
            <a:pPr marL="0" lvl="0" indent="0">
              <a:spcBef>
                <a:spcPts val="600"/>
              </a:spcBef>
              <a:spcAft>
                <a:spcPts val="600"/>
              </a:spcAft>
              <a:buClr>
                <a:schemeClr val="dk1"/>
              </a:buClr>
              <a:buSzPts val="1100"/>
              <a:buNone/>
            </a:pPr>
            <a:r>
              <a:rPr lang="en-US" sz="1600" b="1" dirty="0" smtClean="0"/>
              <a:t>Linkedin</a:t>
            </a:r>
            <a:r>
              <a:rPr lang="en-US" sz="1800" b="1" dirty="0"/>
              <a:t>: </a:t>
            </a:r>
            <a:r>
              <a:rPr lang="en-US" sz="1400" dirty="0">
                <a:hlinkClick r:id="rId5"/>
              </a:rPr>
              <a:t>https://www.linkedin.com/in/jaber-babaki-9b5474102</a:t>
            </a:r>
            <a:r>
              <a:rPr lang="en-US" sz="1400" dirty="0" smtClean="0">
                <a:hlinkClick r:id="rId5"/>
              </a:rPr>
              <a:t>/</a:t>
            </a:r>
            <a:endParaRPr lang="en-US" sz="1400" dirty="0" smtClean="0"/>
          </a:p>
          <a:p>
            <a:pPr marL="0" lvl="0" indent="0">
              <a:spcBef>
                <a:spcPts val="600"/>
              </a:spcBef>
              <a:spcAft>
                <a:spcPts val="600"/>
              </a:spcAft>
              <a:buClr>
                <a:schemeClr val="dk1"/>
              </a:buClr>
              <a:buSzPts val="1100"/>
              <a:buNone/>
            </a:pPr>
            <a:r>
              <a:rPr lang="en-US" sz="1600" b="1" dirty="0" smtClean="0"/>
              <a:t>Telegram:</a:t>
            </a:r>
            <a:r>
              <a:rPr lang="en-US" sz="1400" b="1" dirty="0" smtClean="0"/>
              <a:t> </a:t>
            </a:r>
            <a:r>
              <a:rPr lang="en-US" sz="1400" dirty="0" smtClean="0"/>
              <a:t>@jaberALU</a:t>
            </a:r>
            <a:endParaRPr sz="1400"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223" name="Google Shape;223;p14"/>
          <p:cNvPicPr preferRelativeResize="0"/>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02791" y="1216678"/>
            <a:ext cx="3033897" cy="29511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981064"/>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smtClean="0">
                <a:solidFill>
                  <a:srgbClr val="FFFFFF"/>
                </a:solidFill>
                <a:latin typeface="Inria Sans" panose="020B0604020202020204" charset="0"/>
                <a:cs typeface="Times New Roman" panose="02020603050405020304" pitchFamily="18" charset="0"/>
              </a:rPr>
              <a:t>We </a:t>
            </a:r>
            <a:r>
              <a:rPr lang="en-US" sz="1800" dirty="0">
                <a:solidFill>
                  <a:srgbClr val="FFFFFF"/>
                </a:solidFill>
                <a:latin typeface="Inria Sans" panose="020B0604020202020204" charset="0"/>
                <a:cs typeface="Times New Roman" panose="02020603050405020304" pitchFamily="18" charset="0"/>
              </a:rPr>
              <a:t>expect that in 2024 more than the 40% of the wide area M2M connections will be LPWAN. That is </a:t>
            </a:r>
            <a:r>
              <a:rPr lang="en-US" sz="1800" dirty="0" smtClean="0">
                <a:solidFill>
                  <a:srgbClr val="FFFFFF"/>
                </a:solidFill>
                <a:latin typeface="Inria Sans" panose="020B0604020202020204" charset="0"/>
                <a:cs typeface="Times New Roman" panose="02020603050405020304" pitchFamily="18" charset="0"/>
              </a:rPr>
              <a:t>why several </a:t>
            </a:r>
            <a:r>
              <a:rPr lang="en-US" sz="1800" dirty="0">
                <a:solidFill>
                  <a:srgbClr val="FFFFFF"/>
                </a:solidFill>
                <a:latin typeface="Inria Sans" panose="020B0604020202020204" charset="0"/>
                <a:cs typeface="Times New Roman" panose="02020603050405020304" pitchFamily="18" charset="0"/>
              </a:rPr>
              <a:t>companies are developing </a:t>
            </a:r>
            <a:r>
              <a:rPr lang="en-US" sz="1800" dirty="0" smtClean="0">
                <a:solidFill>
                  <a:srgbClr val="FFFFFF"/>
                </a:solidFill>
                <a:latin typeface="Inria Sans" panose="020B0604020202020204" charset="0"/>
                <a:cs typeface="Times New Roman" panose="02020603050405020304" pitchFamily="18" charset="0"/>
              </a:rPr>
              <a:t>different </a:t>
            </a:r>
            <a:r>
              <a:rPr lang="en-US" sz="1800" dirty="0">
                <a:solidFill>
                  <a:srgbClr val="FFFFFF"/>
                </a:solidFill>
                <a:latin typeface="Inria Sans" panose="020B0604020202020204" charset="0"/>
                <a:cs typeface="Times New Roman" panose="02020603050405020304" pitchFamily="18" charset="0"/>
              </a:rPr>
              <a:t>protocols to implement the LPWAN technology.</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414" y="2503714"/>
            <a:ext cx="2117272" cy="10586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218" y="2727618"/>
            <a:ext cx="1991862" cy="6341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7414" y="3691901"/>
            <a:ext cx="2030186" cy="56698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6652" y="3562350"/>
            <a:ext cx="1936931" cy="1065979"/>
          </a:xfrm>
          <a:prstGeom prst="rect">
            <a:avLst/>
          </a:prstGeom>
        </p:spPr>
      </p:pic>
      <p:sp>
        <p:nvSpPr>
          <p:cNvPr id="10" name="Rectangle 9"/>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21701718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621836"/>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To compare the protocols we keep in mind some of the most important characteristics of the LPWAN </a:t>
            </a:r>
            <a:r>
              <a:rPr lang="en-US" sz="1800" dirty="0" smtClean="0">
                <a:solidFill>
                  <a:srgbClr val="FFFFFF"/>
                </a:solidFill>
                <a:latin typeface="Inria Sans" panose="020B0604020202020204" charset="0"/>
                <a:cs typeface="Times New Roman" panose="02020603050405020304" pitchFamily="18" charset="0"/>
              </a:rPr>
              <a:t>and some </a:t>
            </a:r>
            <a:r>
              <a:rPr lang="en-US" sz="1800" dirty="0">
                <a:solidFill>
                  <a:srgbClr val="FFFFFF"/>
                </a:solidFill>
                <a:latin typeface="Inria Sans" panose="020B0604020202020204" charset="0"/>
                <a:cs typeface="Times New Roman" panose="02020603050405020304" pitchFamily="18" charset="0"/>
              </a:rPr>
              <a:t>others important features like:</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12" name="Google Shape;267;p19"/>
          <p:cNvSpPr txBox="1">
            <a:spLocks noGrp="1"/>
          </p:cNvSpPr>
          <p:nvPr>
            <p:ph type="body" idx="1"/>
          </p:nvPr>
        </p:nvSpPr>
        <p:spPr>
          <a:xfrm>
            <a:off x="745448" y="2177144"/>
            <a:ext cx="8246027" cy="1045028"/>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Range</a:t>
            </a:r>
            <a:r>
              <a:rPr lang="en-US" sz="1800" dirty="0">
                <a:solidFill>
                  <a:srgbClr val="FFFFFF"/>
                </a:solidFill>
                <a:latin typeface="Inria Sans" panose="020B0604020202020204" charset="0"/>
                <a:cs typeface="Times New Roman" panose="02020603050405020304" pitchFamily="18" charset="0"/>
              </a:rPr>
              <a:t>: </a:t>
            </a:r>
            <a:r>
              <a:rPr lang="en-US" sz="1600" dirty="0">
                <a:solidFill>
                  <a:srgbClr val="FFFFFF"/>
                </a:solidFill>
                <a:latin typeface="Inria Sans" panose="020B0604020202020204" charset="0"/>
                <a:cs typeface="Times New Roman" panose="02020603050405020304" pitchFamily="18" charset="0"/>
              </a:rPr>
              <a:t>We all know that the range of any wireless technology can vary based on what is in the </a:t>
            </a:r>
            <a:r>
              <a:rPr lang="en-US" sz="1600" dirty="0" smtClean="0">
                <a:solidFill>
                  <a:srgbClr val="FFFFFF"/>
                </a:solidFill>
                <a:latin typeface="Inria Sans" panose="020B0604020202020204" charset="0"/>
                <a:cs typeface="Times New Roman" panose="02020603050405020304" pitchFamily="18" charset="0"/>
              </a:rPr>
              <a:t>way of </a:t>
            </a:r>
            <a:r>
              <a:rPr lang="en-US" sz="1600" dirty="0">
                <a:solidFill>
                  <a:srgbClr val="FFFFFF"/>
                </a:solidFill>
                <a:latin typeface="Inria Sans" panose="020B0604020202020204" charset="0"/>
                <a:cs typeface="Times New Roman" panose="02020603050405020304" pitchFamily="18" charset="0"/>
              </a:rPr>
              <a:t>the signal. A dense urban setting, with walls, buildings, </a:t>
            </a:r>
            <a:r>
              <a:rPr lang="en-US" sz="1600" dirty="0" smtClean="0">
                <a:solidFill>
                  <a:srgbClr val="FFFFFF"/>
                </a:solidFill>
                <a:latin typeface="Inria Sans" panose="020B0604020202020204" charset="0"/>
                <a:cs typeface="Times New Roman" panose="02020603050405020304" pitchFamily="18" charset="0"/>
              </a:rPr>
              <a:t>reflections</a:t>
            </a:r>
            <a:r>
              <a:rPr lang="en-US" sz="1600" dirty="0">
                <a:solidFill>
                  <a:srgbClr val="FFFFFF"/>
                </a:solidFill>
                <a:latin typeface="Inria Sans" panose="020B0604020202020204" charset="0"/>
                <a:cs typeface="Times New Roman" panose="02020603050405020304" pitchFamily="18" charset="0"/>
              </a:rPr>
              <a:t>, lots of other people and </a:t>
            </a:r>
            <a:r>
              <a:rPr lang="en-US" sz="1600" dirty="0" smtClean="0">
                <a:solidFill>
                  <a:srgbClr val="FFFFFF"/>
                </a:solidFill>
                <a:latin typeface="Inria Sans" panose="020B0604020202020204" charset="0"/>
                <a:cs typeface="Times New Roman" panose="02020603050405020304" pitchFamily="18" charset="0"/>
              </a:rPr>
              <a:t>traffic, means </a:t>
            </a:r>
            <a:r>
              <a:rPr lang="en-US" sz="1600" dirty="0">
                <a:solidFill>
                  <a:srgbClr val="FFFFFF"/>
                </a:solidFill>
                <a:latin typeface="Inria Sans" panose="020B0604020202020204" charset="0"/>
                <a:cs typeface="Times New Roman" panose="02020603050405020304" pitchFamily="18" charset="0"/>
              </a:rPr>
              <a:t>much shorter range than a rural one. And </a:t>
            </a:r>
            <a:r>
              <a:rPr lang="en-US" sz="1600" dirty="0" smtClean="0">
                <a:solidFill>
                  <a:srgbClr val="FFFFFF"/>
                </a:solidFill>
                <a:latin typeface="Inria Sans" panose="020B0604020202020204" charset="0"/>
                <a:cs typeface="Times New Roman" panose="02020603050405020304" pitchFamily="18" charset="0"/>
              </a:rPr>
              <a:t>a at</a:t>
            </a:r>
            <a:r>
              <a:rPr lang="en-US" sz="1600" dirty="0">
                <a:solidFill>
                  <a:srgbClr val="FFFFFF"/>
                </a:solidFill>
                <a:latin typeface="Inria Sans" panose="020B0604020202020204" charset="0"/>
                <a:cs typeface="Times New Roman" panose="02020603050405020304" pitchFamily="18" charset="0"/>
              </a:rPr>
              <a:t>, unobstructed rural setting will behave </a:t>
            </a:r>
            <a:r>
              <a:rPr lang="en-US" sz="1600" dirty="0" smtClean="0">
                <a:solidFill>
                  <a:srgbClr val="FFFFFF"/>
                </a:solidFill>
                <a:latin typeface="Inria Sans" panose="020B0604020202020204" charset="0"/>
                <a:cs typeface="Times New Roman" panose="02020603050405020304" pitchFamily="18" charset="0"/>
              </a:rPr>
              <a:t>better than </a:t>
            </a:r>
            <a:r>
              <a:rPr lang="en-US" sz="1600" dirty="0">
                <a:solidFill>
                  <a:srgbClr val="FFFFFF"/>
                </a:solidFill>
                <a:latin typeface="Inria Sans" panose="020B0604020202020204" charset="0"/>
                <a:cs typeface="Times New Roman" panose="02020603050405020304" pitchFamily="18" charset="0"/>
              </a:rPr>
              <a:t>a hilly one</a:t>
            </a:r>
            <a:r>
              <a:rPr lang="en-US" sz="1800" dirty="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3381472"/>
            <a:ext cx="8246027" cy="1484442"/>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Band and spectrum: </a:t>
            </a:r>
            <a:r>
              <a:rPr lang="en-US" sz="1600" dirty="0">
                <a:solidFill>
                  <a:srgbClr val="FFFFFF"/>
                </a:solidFill>
                <a:latin typeface="Inria Sans" panose="020B0604020202020204" charset="0"/>
                <a:cs typeface="Times New Roman" panose="02020603050405020304" pitchFamily="18" charset="0"/>
              </a:rPr>
              <a:t>As we have explained there are protocols that use the free </a:t>
            </a:r>
            <a:r>
              <a:rPr lang="en-US" sz="1600" dirty="0" smtClean="0">
                <a:solidFill>
                  <a:srgbClr val="FFFFFF"/>
                </a:solidFill>
                <a:latin typeface="Inria Sans" panose="020B0604020202020204" charset="0"/>
                <a:cs typeface="Times New Roman" panose="02020603050405020304" pitchFamily="18" charset="0"/>
              </a:rPr>
              <a:t>ISM band and others </a:t>
            </a:r>
            <a:r>
              <a:rPr lang="en-US" sz="1600" dirty="0">
                <a:solidFill>
                  <a:srgbClr val="FFFFFF"/>
                </a:solidFill>
                <a:latin typeface="Inria Sans" panose="020B0604020202020204" charset="0"/>
                <a:cs typeface="Times New Roman" panose="02020603050405020304" pitchFamily="18" charset="0"/>
              </a:rPr>
              <a:t>that use licensed spectrum. We can see also </a:t>
            </a:r>
            <a:r>
              <a:rPr lang="en-US" sz="1600" dirty="0" smtClean="0">
                <a:solidFill>
                  <a:srgbClr val="FFFFFF"/>
                </a:solidFill>
                <a:latin typeface="Inria Sans" panose="020B0604020202020204" charset="0"/>
                <a:cs typeface="Times New Roman" panose="02020603050405020304" pitchFamily="18" charset="0"/>
              </a:rPr>
              <a:t>differences </a:t>
            </a:r>
            <a:r>
              <a:rPr lang="en-US" sz="1600" dirty="0">
                <a:solidFill>
                  <a:srgbClr val="FFFFFF"/>
                </a:solidFill>
                <a:latin typeface="Inria Sans" panose="020B0604020202020204" charset="0"/>
                <a:cs typeface="Times New Roman" panose="02020603050405020304" pitchFamily="18" charset="0"/>
              </a:rPr>
              <a:t>into </a:t>
            </a:r>
            <a:r>
              <a:rPr lang="en-US" sz="1600" dirty="0" smtClean="0">
                <a:solidFill>
                  <a:srgbClr val="FFFFFF"/>
                </a:solidFill>
                <a:latin typeface="Inria Sans" panose="020B0604020202020204" charset="0"/>
                <a:cs typeface="Times New Roman" panose="02020603050405020304" pitchFamily="18" charset="0"/>
              </a:rPr>
              <a:t>the spectrum </a:t>
            </a:r>
            <a:r>
              <a:rPr lang="en-US" sz="1600" dirty="0">
                <a:solidFill>
                  <a:srgbClr val="FFFFFF"/>
                </a:solidFill>
                <a:latin typeface="Inria Sans" panose="020B0604020202020204" charset="0"/>
                <a:cs typeface="Times New Roman" panose="02020603050405020304" pitchFamily="18" charset="0"/>
              </a:rPr>
              <a:t>use, there are </a:t>
            </a:r>
            <a:r>
              <a:rPr lang="en-US" sz="1600" dirty="0" smtClean="0">
                <a:solidFill>
                  <a:srgbClr val="FFFFFF"/>
                </a:solidFill>
                <a:latin typeface="Inria Sans" panose="020B0604020202020204" charset="0"/>
                <a:cs typeface="Times New Roman" panose="02020603050405020304" pitchFamily="18" charset="0"/>
              </a:rPr>
              <a:t>some protocols </a:t>
            </a:r>
            <a:r>
              <a:rPr lang="en-US" sz="1600" dirty="0">
                <a:solidFill>
                  <a:srgbClr val="FFFFFF"/>
                </a:solidFill>
                <a:latin typeface="Inria Sans" panose="020B0604020202020204" charset="0"/>
                <a:cs typeface="Times New Roman" panose="02020603050405020304" pitchFamily="18" charset="0"/>
              </a:rPr>
              <a:t>that use Ultra Narrow Band, some are Narrow Band, and some others like </a:t>
            </a:r>
            <a:r>
              <a:rPr lang="en-US" sz="1600" dirty="0" smtClean="0">
                <a:solidFill>
                  <a:srgbClr val="FFFFFF"/>
                </a:solidFill>
                <a:latin typeface="Inria Sans" panose="020B0604020202020204" charset="0"/>
                <a:cs typeface="Times New Roman" panose="02020603050405020304" pitchFamily="18" charset="0"/>
              </a:rPr>
              <a:t>LoRa uses Spread </a:t>
            </a:r>
            <a:r>
              <a:rPr lang="en-US" sz="1600" dirty="0">
                <a:solidFill>
                  <a:srgbClr val="FFFFFF"/>
                </a:solidFill>
                <a:latin typeface="Inria Sans" panose="020B0604020202020204" charset="0"/>
                <a:cs typeface="Times New Roman" panose="02020603050405020304" pitchFamily="18" charset="0"/>
              </a:rPr>
              <a:t>Spectrum (Chirp Spread Spectrum).</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7" name="Rectangle 6"/>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3995421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dirty="0"/>
          </a:p>
        </p:txBody>
      </p:sp>
      <p:sp>
        <p:nvSpPr>
          <p:cNvPr id="12" name="Google Shape;267;p19"/>
          <p:cNvSpPr txBox="1">
            <a:spLocks noGrp="1"/>
          </p:cNvSpPr>
          <p:nvPr>
            <p:ph type="body" idx="1"/>
          </p:nvPr>
        </p:nvSpPr>
        <p:spPr>
          <a:xfrm>
            <a:off x="745448" y="1594759"/>
            <a:ext cx="8246027" cy="511627"/>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Data Rate: </a:t>
            </a:r>
            <a:r>
              <a:rPr lang="en-US" sz="1600" dirty="0">
                <a:solidFill>
                  <a:srgbClr val="FFFFFF"/>
                </a:solidFill>
                <a:latin typeface="Inria Sans" panose="020B0604020202020204" charset="0"/>
                <a:cs typeface="Times New Roman" panose="02020603050405020304" pitchFamily="18" charset="0"/>
              </a:rPr>
              <a:t>This is another highly variable parameter, it can depend on the distance to the </a:t>
            </a:r>
            <a:r>
              <a:rPr lang="en-US" sz="1600" dirty="0" smtClean="0">
                <a:solidFill>
                  <a:srgbClr val="FFFFFF"/>
                </a:solidFill>
                <a:latin typeface="Inria Sans" panose="020B0604020202020204" charset="0"/>
                <a:cs typeface="Times New Roman" panose="02020603050405020304" pitchFamily="18" charset="0"/>
              </a:rPr>
              <a:t>receptor, the </a:t>
            </a:r>
            <a:r>
              <a:rPr lang="en-US" sz="1600" dirty="0">
                <a:solidFill>
                  <a:srgbClr val="FFFFFF"/>
                </a:solidFill>
                <a:latin typeface="Inria Sans" panose="020B0604020202020204" charset="0"/>
                <a:cs typeface="Times New Roman" panose="02020603050405020304" pitchFamily="18" charset="0"/>
              </a:rPr>
              <a:t>obstructions...</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2237016"/>
            <a:ext cx="8246027" cy="1012370"/>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Over-the-air updates: </a:t>
            </a:r>
            <a:r>
              <a:rPr lang="en-US" sz="1600" dirty="0">
                <a:solidFill>
                  <a:srgbClr val="FFFFFF"/>
                </a:solidFill>
                <a:latin typeface="Inria Sans" panose="020B0604020202020204" charset="0"/>
                <a:cs typeface="Times New Roman" panose="02020603050405020304" pitchFamily="18" charset="0"/>
              </a:rPr>
              <a:t>This may sound like a random characteristic, but it can be important </a:t>
            </a:r>
            <a:r>
              <a:rPr lang="en-US" sz="1600" dirty="0" smtClean="0">
                <a:solidFill>
                  <a:srgbClr val="FFFFFF"/>
                </a:solidFill>
                <a:latin typeface="Inria Sans" panose="020B0604020202020204" charset="0"/>
                <a:cs typeface="Times New Roman" panose="02020603050405020304" pitchFamily="18" charset="0"/>
              </a:rPr>
              <a:t>depending </a:t>
            </a:r>
            <a:r>
              <a:rPr lang="en-US" sz="1600" dirty="0">
                <a:solidFill>
                  <a:srgbClr val="FFFFFF"/>
                </a:solidFill>
                <a:latin typeface="Inria Sans" panose="020B0604020202020204" charset="0"/>
                <a:cs typeface="Times New Roman" panose="02020603050405020304" pitchFamily="18" charset="0"/>
              </a:rPr>
              <a:t>on the application and the deployment of the end-devices. When the number of </a:t>
            </a:r>
            <a:r>
              <a:rPr lang="en-US" sz="1600" dirty="0" smtClean="0">
                <a:solidFill>
                  <a:srgbClr val="FFFFFF"/>
                </a:solidFill>
                <a:latin typeface="Inria Sans" panose="020B0604020202020204" charset="0"/>
                <a:cs typeface="Times New Roman" panose="02020603050405020304" pitchFamily="18" charset="0"/>
              </a:rPr>
              <a:t>end-devices is </a:t>
            </a:r>
            <a:r>
              <a:rPr lang="en-US" sz="1600" dirty="0">
                <a:solidFill>
                  <a:srgbClr val="FFFFFF"/>
                </a:solidFill>
                <a:latin typeface="Inria Sans" panose="020B0604020202020204" charset="0"/>
                <a:cs typeface="Times New Roman" panose="02020603050405020304" pitchFamily="18" charset="0"/>
              </a:rPr>
              <a:t>hight or the devices are placed on a remote place, we will get greats advantages of this feature.</a:t>
            </a:r>
            <a:endParaRPr lang="en-US" sz="1200" dirty="0">
              <a:solidFill>
                <a:srgbClr val="FFFFFF"/>
              </a:solidFill>
              <a:latin typeface="Times New Roman" panose="02020603050405020304" pitchFamily="18" charset="0"/>
              <a:cs typeface="Times New Roman" panose="02020603050405020304" pitchFamily="18" charset="0"/>
            </a:endParaRPr>
          </a:p>
        </p:txBody>
      </p:sp>
      <p:sp>
        <p:nvSpPr>
          <p:cNvPr id="7" name="Google Shape;267;p19"/>
          <p:cNvSpPr txBox="1">
            <a:spLocks noGrp="1"/>
          </p:cNvSpPr>
          <p:nvPr>
            <p:ph type="body" idx="1"/>
          </p:nvPr>
        </p:nvSpPr>
        <p:spPr>
          <a:xfrm>
            <a:off x="745448" y="3380015"/>
            <a:ext cx="8246027" cy="1763485"/>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Handover: </a:t>
            </a:r>
            <a:r>
              <a:rPr lang="en-US" sz="1600" dirty="0">
                <a:solidFill>
                  <a:srgbClr val="FFFFFF"/>
                </a:solidFill>
                <a:latin typeface="Inria Sans" panose="020B0604020202020204" charset="0"/>
                <a:cs typeface="Times New Roman" panose="02020603050405020304" pitchFamily="18" charset="0"/>
              </a:rPr>
              <a:t>IoT has an extensive application </a:t>
            </a:r>
            <a:r>
              <a:rPr lang="en-US" sz="1600" dirty="0" smtClean="0">
                <a:solidFill>
                  <a:srgbClr val="FFFFFF"/>
                </a:solidFill>
                <a:latin typeface="Inria Sans" panose="020B0604020202020204" charset="0"/>
                <a:cs typeface="Times New Roman" panose="02020603050405020304" pitchFamily="18" charset="0"/>
              </a:rPr>
              <a:t>fields</a:t>
            </a:r>
            <a:r>
              <a:rPr lang="en-US" sz="1600" dirty="0">
                <a:solidFill>
                  <a:srgbClr val="FFFFFF"/>
                </a:solidFill>
                <a:latin typeface="Inria Sans" panose="020B0604020202020204" charset="0"/>
                <a:cs typeface="Times New Roman" panose="02020603050405020304" pitchFamily="18" charset="0"/>
              </a:rPr>
              <a:t>, we will </a:t>
            </a:r>
            <a:r>
              <a:rPr lang="en-US" sz="1600" dirty="0" smtClean="0">
                <a:solidFill>
                  <a:srgbClr val="FFFFFF"/>
                </a:solidFill>
                <a:latin typeface="Inria Sans" panose="020B0604020202020204" charset="0"/>
                <a:cs typeface="Times New Roman" panose="02020603050405020304" pitchFamily="18" charset="0"/>
              </a:rPr>
              <a:t>find </a:t>
            </a:r>
            <a:r>
              <a:rPr lang="en-US" sz="1600" dirty="0">
                <a:solidFill>
                  <a:srgbClr val="FFFFFF"/>
                </a:solidFill>
                <a:latin typeface="Inria Sans" panose="020B0604020202020204" charset="0"/>
                <a:cs typeface="Times New Roman" panose="02020603050405020304" pitchFamily="18" charset="0"/>
              </a:rPr>
              <a:t>applications where the </a:t>
            </a:r>
            <a:r>
              <a:rPr lang="en-US" sz="1600" dirty="0" smtClean="0">
                <a:solidFill>
                  <a:srgbClr val="FFFFFF"/>
                </a:solidFill>
                <a:latin typeface="Inria Sans" panose="020B0604020202020204" charset="0"/>
                <a:cs typeface="Times New Roman" panose="02020603050405020304" pitchFamily="18" charset="0"/>
              </a:rPr>
              <a:t>end-devices will </a:t>
            </a:r>
            <a:r>
              <a:rPr lang="en-US" sz="1600" dirty="0">
                <a:solidFill>
                  <a:srgbClr val="FFFFFF"/>
                </a:solidFill>
                <a:latin typeface="Inria Sans" panose="020B0604020202020204" charset="0"/>
                <a:cs typeface="Times New Roman" panose="02020603050405020304" pitchFamily="18" charset="0"/>
              </a:rPr>
              <a:t>be static units, in other cases they will be mobile (vehicles in urban or </a:t>
            </a:r>
            <a:r>
              <a:rPr lang="en-US" sz="1600" dirty="0" smtClean="0">
                <a:solidFill>
                  <a:srgbClr val="FFFFFF"/>
                </a:solidFill>
                <a:latin typeface="Inria Sans" panose="020B0604020202020204" charset="0"/>
                <a:cs typeface="Times New Roman" panose="02020603050405020304" pitchFamily="18" charset="0"/>
              </a:rPr>
              <a:t>rural areas</a:t>
            </a:r>
            <a:r>
              <a:rPr lang="en-US" sz="1600" dirty="0">
                <a:solidFill>
                  <a:srgbClr val="FFFFFF"/>
                </a:solidFill>
                <a:latin typeface="Inria Sans" panose="020B0604020202020204" charset="0"/>
                <a:cs typeface="Times New Roman" panose="02020603050405020304" pitchFamily="18" charset="0"/>
              </a:rPr>
              <a:t>, for </a:t>
            </a:r>
            <a:r>
              <a:rPr lang="en-US" sz="1600" dirty="0" smtClean="0">
                <a:solidFill>
                  <a:srgbClr val="FFFFFF"/>
                </a:solidFill>
                <a:latin typeface="Inria Sans" panose="020B0604020202020204" charset="0"/>
                <a:cs typeface="Times New Roman" panose="02020603050405020304" pitchFamily="18" charset="0"/>
              </a:rPr>
              <a:t>farm implementations </a:t>
            </a:r>
            <a:r>
              <a:rPr lang="en-US" sz="1600" dirty="0">
                <a:solidFill>
                  <a:srgbClr val="FFFFFF"/>
                </a:solidFill>
                <a:latin typeface="Inria Sans" panose="020B0604020202020204" charset="0"/>
                <a:cs typeface="Times New Roman" panose="02020603050405020304" pitchFamily="18" charset="0"/>
              </a:rPr>
              <a:t>for example). So it is natural to wonder whether </a:t>
            </a:r>
            <a:r>
              <a:rPr lang="en-US" sz="1600" dirty="0" smtClean="0">
                <a:solidFill>
                  <a:srgbClr val="FFFFFF"/>
                </a:solidFill>
                <a:latin typeface="Inria Sans" panose="020B0604020202020204" charset="0"/>
                <a:cs typeface="Times New Roman" panose="02020603050405020304" pitchFamily="18" charset="0"/>
              </a:rPr>
              <a:t>a protocol </a:t>
            </a:r>
            <a:r>
              <a:rPr lang="en-US" sz="1600" dirty="0">
                <a:solidFill>
                  <a:srgbClr val="FFFFFF"/>
                </a:solidFill>
                <a:latin typeface="Inria Sans" panose="020B0604020202020204" charset="0"/>
                <a:cs typeface="Times New Roman" panose="02020603050405020304" pitchFamily="18" charset="0"/>
              </a:rPr>
              <a:t>that can handle </a:t>
            </a:r>
            <a:r>
              <a:rPr lang="en-US" sz="1600" dirty="0" smtClean="0">
                <a:solidFill>
                  <a:srgbClr val="FFFFFF"/>
                </a:solidFill>
                <a:latin typeface="Inria Sans" panose="020B0604020202020204" charset="0"/>
                <a:cs typeface="Times New Roman" panose="02020603050405020304" pitchFamily="18" charset="0"/>
              </a:rPr>
              <a:t>the hand-off </a:t>
            </a:r>
            <a:r>
              <a:rPr lang="en-US" sz="1600" dirty="0">
                <a:solidFill>
                  <a:srgbClr val="FFFFFF"/>
                </a:solidFill>
                <a:latin typeface="Inria Sans" panose="020B0604020202020204" charset="0"/>
                <a:cs typeface="Times New Roman" panose="02020603050405020304" pitchFamily="18" charset="0"/>
              </a:rPr>
              <a:t>a device as it moves between hubs, this matters only to the extent that a "session" of </a:t>
            </a:r>
            <a:r>
              <a:rPr lang="en-US" sz="1600" dirty="0" smtClean="0">
                <a:solidFill>
                  <a:srgbClr val="FFFFFF"/>
                </a:solidFill>
                <a:latin typeface="Inria Sans" panose="020B0604020202020204" charset="0"/>
                <a:cs typeface="Times New Roman" panose="02020603050405020304" pitchFamily="18" charset="0"/>
              </a:rPr>
              <a:t>some sort </a:t>
            </a:r>
            <a:r>
              <a:rPr lang="en-US" sz="1600" dirty="0">
                <a:solidFill>
                  <a:srgbClr val="FFFFFF"/>
                </a:solidFill>
                <a:latin typeface="Inria Sans" panose="020B0604020202020204" charset="0"/>
                <a:cs typeface="Times New Roman" panose="02020603050405020304" pitchFamily="18" charset="0"/>
              </a:rPr>
              <a:t>is being maintained.</a:t>
            </a:r>
            <a:endParaRPr lang="en-US" sz="1200" dirty="0">
              <a:solidFill>
                <a:srgbClr val="FFFFFF"/>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22153637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dirty="0"/>
          </a:p>
        </p:txBody>
      </p:sp>
      <p:graphicFrame>
        <p:nvGraphicFramePr>
          <p:cNvPr id="10" name="Google Shape;327;p24"/>
          <p:cNvGraphicFramePr/>
          <p:nvPr>
            <p:extLst>
              <p:ext uri="{D42A27DB-BD31-4B8C-83A1-F6EECF244321}">
                <p14:modId xmlns:p14="http://schemas.microsoft.com/office/powerpoint/2010/main" val="3402098366"/>
              </p:ext>
            </p:extLst>
          </p:nvPr>
        </p:nvGraphicFramePr>
        <p:xfrm>
          <a:off x="1329769" y="1728755"/>
          <a:ext cx="6510121" cy="2697410"/>
        </p:xfrm>
        <a:graphic>
          <a:graphicData uri="http://schemas.openxmlformats.org/drawingml/2006/table">
            <a:tbl>
              <a:tblPr>
                <a:noFill/>
                <a:tableStyleId>{8920840A-3DD9-4F27-BA70-8E1CD972C3AE}</a:tableStyleId>
              </a:tblPr>
              <a:tblGrid>
                <a:gridCol w="1589538"/>
                <a:gridCol w="1259840"/>
                <a:gridCol w="1185333"/>
                <a:gridCol w="979648"/>
                <a:gridCol w="1495762"/>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LoRa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SIGFOX</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Telensa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ingenu</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Range [km]</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3-8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15-20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3-10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30-50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Up to 8</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Band</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2.4</a:t>
                      </a:r>
                      <a:r>
                        <a:rPr lang="en-US" sz="1100" b="0" baseline="0" dirty="0" smtClean="0">
                          <a:solidFill>
                            <a:schemeClr val="dk1"/>
                          </a:solidFill>
                          <a:latin typeface="Inria Sans"/>
                          <a:ea typeface="Inria Sans"/>
                          <a:cs typeface="Inria Sans"/>
                          <a:sym typeface="Inria Sans"/>
                        </a:rPr>
                        <a:t> 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Modulation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Data Rate [kbps]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0.3-22</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0.1-0.6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low</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OTA upgrades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Handover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5" name="Google Shape;241;p17"/>
          <p:cNvSpPr txBox="1">
            <a:spLocks/>
          </p:cNvSpPr>
          <p:nvPr/>
        </p:nvSpPr>
        <p:spPr>
          <a:xfrm>
            <a:off x="1338943" y="4472721"/>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smtClean="0">
                <a:latin typeface="Inria Sans" panose="020B0604020202020204" charset="0"/>
                <a:cs typeface="Times New Roman" panose="02020603050405020304" pitchFamily="18" charset="0"/>
              </a:rPr>
              <a:t>Table </a:t>
            </a:r>
            <a:r>
              <a:rPr lang="en-US" sz="1400" dirty="0">
                <a:latin typeface="Inria Sans" panose="020B0604020202020204" charset="0"/>
                <a:cs typeface="Times New Roman" panose="02020603050405020304" pitchFamily="18" charset="0"/>
              </a:rPr>
              <a:t>1: A Comparison of LPWAN Technologies </a:t>
            </a:r>
            <a:r>
              <a:rPr lang="en-US" sz="1400" dirty="0" smtClean="0">
                <a:latin typeface="Inria Sans" panose="020B0604020202020204" charset="0"/>
                <a:cs typeface="Times New Roman" panose="02020603050405020304" pitchFamily="18" charset="0"/>
              </a:rPr>
              <a:t>[</a:t>
            </a:r>
            <a:r>
              <a:rPr lang="en-US" sz="1400" dirty="0">
                <a:latin typeface="Inria Sans" panose="020B0604020202020204" charset="0"/>
                <a:cs typeface="Times New Roman" panose="02020603050405020304" pitchFamily="18" charset="0"/>
              </a:rPr>
              <a:t>3</a:t>
            </a:r>
            <a:r>
              <a:rPr lang="en-US" sz="1400" dirty="0" smtClean="0">
                <a:latin typeface="Inria Sans" panose="020B0604020202020204" charset="0"/>
                <a:cs typeface="Times New Roman" panose="02020603050405020304" pitchFamily="18" charset="0"/>
              </a:rPr>
              <a:t>].</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447105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57965"/>
            <a:ext cx="7320075" cy="628469"/>
          </a:xfrm>
          <a:prstGeom prst="rect">
            <a:avLst/>
          </a:prstGeom>
        </p:spPr>
        <p:txBody>
          <a:bodyPr spcFirstLastPara="1" wrap="square" lIns="0" tIns="0" rIns="0" bIns="0" anchor="b" anchorCtr="0">
            <a:noAutofit/>
          </a:bodyPr>
          <a:lstStyle/>
          <a:p>
            <a:pPr lvl="0"/>
            <a:r>
              <a:rPr lang="en-US" sz="4000" dirty="0" smtClean="0"/>
              <a:t>LoRaWAN Network</a:t>
            </a:r>
            <a:endParaRPr sz="40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4158987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dirty="0"/>
          </a:p>
        </p:txBody>
      </p:sp>
      <p:sp>
        <p:nvSpPr>
          <p:cNvPr id="6" name="Google Shape;267;p19"/>
          <p:cNvSpPr txBox="1">
            <a:spLocks noGrp="1"/>
          </p:cNvSpPr>
          <p:nvPr>
            <p:ph type="body" idx="1"/>
          </p:nvPr>
        </p:nvSpPr>
        <p:spPr>
          <a:xfrm>
            <a:off x="745448" y="1305186"/>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LoRaWAN network is formed by two core </a:t>
            </a:r>
            <a:r>
              <a:rPr lang="en-US" sz="1400" dirty="0" smtClean="0">
                <a:solidFill>
                  <a:srgbClr val="FFFFFF"/>
                </a:solidFill>
                <a:latin typeface="Inria Sans" panose="020B0604020202020204" charset="0"/>
                <a:cs typeface="Times New Roman" panose="02020603050405020304" pitchFamily="18" charset="0"/>
              </a:rPr>
              <a:t>components: LoRa </a:t>
            </a:r>
            <a:r>
              <a:rPr lang="en-US" sz="1400" dirty="0">
                <a:solidFill>
                  <a:srgbClr val="FFFFFF"/>
                </a:solidFill>
                <a:latin typeface="Inria Sans" panose="020B0604020202020204" charset="0"/>
                <a:cs typeface="Times New Roman" panose="02020603050405020304" pitchFamily="18" charset="0"/>
              </a:rPr>
              <a:t>and LoRaWAN, each of which refers to a layer in </a:t>
            </a:r>
            <a:r>
              <a:rPr lang="en-US" sz="1400" dirty="0" smtClean="0">
                <a:solidFill>
                  <a:srgbClr val="FFFFFF"/>
                </a:solidFill>
                <a:latin typeface="Inria Sans" panose="020B0604020202020204" charset="0"/>
                <a:cs typeface="Times New Roman" panose="02020603050405020304" pitchFamily="18" charset="0"/>
              </a:rPr>
              <a:t>the protocol </a:t>
            </a:r>
            <a:r>
              <a:rPr lang="en-US" sz="1400" dirty="0">
                <a:solidFill>
                  <a:srgbClr val="FFFFFF"/>
                </a:solidFill>
                <a:latin typeface="Inria Sans" panose="020B0604020202020204" charset="0"/>
                <a:cs typeface="Times New Roman" panose="02020603050405020304" pitchFamily="18" charset="0"/>
              </a:rPr>
              <a:t>stack. LoRa is a physical layer modulation </a:t>
            </a:r>
            <a:r>
              <a:rPr lang="en-US" sz="1400" dirty="0" smtClean="0">
                <a:solidFill>
                  <a:srgbClr val="FFFFFF"/>
                </a:solidFill>
                <a:latin typeface="Inria Sans" panose="020B0604020202020204" charset="0"/>
                <a:cs typeface="Times New Roman" panose="02020603050405020304" pitchFamily="18" charset="0"/>
              </a:rPr>
              <a:t>developed by Semtech. LoRaWAN </a:t>
            </a:r>
            <a:r>
              <a:rPr lang="en-US" sz="1400" dirty="0">
                <a:solidFill>
                  <a:srgbClr val="FFFFFF"/>
                </a:solidFill>
                <a:latin typeface="Inria Sans" panose="020B0604020202020204" charset="0"/>
                <a:cs typeface="Times New Roman" panose="02020603050405020304" pitchFamily="18" charset="0"/>
              </a:rPr>
              <a:t>is implemented on top of the </a:t>
            </a:r>
            <a:r>
              <a:rPr lang="en-US" sz="1400" dirty="0" smtClean="0">
                <a:solidFill>
                  <a:srgbClr val="FFFFFF"/>
                </a:solidFill>
                <a:latin typeface="Inria Sans" panose="020B0604020202020204" charset="0"/>
                <a:cs typeface="Times New Roman" panose="02020603050405020304" pitchFamily="18" charset="0"/>
              </a:rPr>
              <a:t>LoRa and </a:t>
            </a:r>
            <a:r>
              <a:rPr lang="en-US" sz="1400" dirty="0">
                <a:solidFill>
                  <a:srgbClr val="FFFFFF"/>
                </a:solidFill>
                <a:latin typeface="Inria Sans" panose="020B0604020202020204" charset="0"/>
                <a:cs typeface="Times New Roman" panose="02020603050405020304" pitchFamily="18" charset="0"/>
              </a:rPr>
              <a:t>includes data link and network </a:t>
            </a:r>
            <a:r>
              <a:rPr lang="en-US" sz="1400" dirty="0" smtClean="0">
                <a:solidFill>
                  <a:srgbClr val="FFFFFF"/>
                </a:solidFill>
                <a:latin typeface="Inria Sans" panose="020B0604020202020204" charset="0"/>
                <a:cs typeface="Times New Roman" panose="02020603050405020304" pitchFamily="18" charset="0"/>
              </a:rPr>
              <a:t>layers [4].</a:t>
            </a:r>
            <a:endParaRPr lang="en-US" sz="1400" dirty="0">
              <a:solidFill>
                <a:srgbClr val="FFFFFF"/>
              </a:solidFill>
              <a:latin typeface="Inria Sans" panose="020B0604020202020204" charset="0"/>
              <a:cs typeface="Times New Roman" panose="02020603050405020304" pitchFamily="18" charset="0"/>
            </a:endParaRPr>
          </a:p>
        </p:txBody>
      </p:sp>
      <p:sp>
        <p:nvSpPr>
          <p:cNvPr id="3" name="Rectangle 2"/>
          <p:cNvSpPr/>
          <p:nvPr/>
        </p:nvSpPr>
        <p:spPr>
          <a:xfrm>
            <a:off x="6457406" y="4292203"/>
            <a:ext cx="995680" cy="447293"/>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8" name="Rectangle 7"/>
          <p:cNvSpPr/>
          <p:nvPr/>
        </p:nvSpPr>
        <p:spPr>
          <a:xfrm>
            <a:off x="5373672"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latin typeface="Inria Sans" panose="020B0604020202020204" charset="0"/>
              </a:rPr>
              <a:t>AS 430[MHz</a:t>
            </a:r>
            <a:r>
              <a:rPr lang="en-US" sz="1100" b="1" dirty="0">
                <a:solidFill>
                  <a:schemeClr val="bg1"/>
                </a:solidFill>
                <a:latin typeface="Inria Sans" panose="020B0604020202020204" charset="0"/>
              </a:rPr>
              <a:t>]</a:t>
            </a:r>
          </a:p>
        </p:txBody>
      </p:sp>
      <p:sp>
        <p:nvSpPr>
          <p:cNvPr id="9" name="Rectangle 8"/>
          <p:cNvSpPr/>
          <p:nvPr/>
        </p:nvSpPr>
        <p:spPr>
          <a:xfrm>
            <a:off x="4289938"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US 915 [MHz</a:t>
            </a:r>
            <a:r>
              <a:rPr lang="en-US" sz="1000" b="1" dirty="0"/>
              <a:t>]</a:t>
            </a:r>
          </a:p>
        </p:txBody>
      </p:sp>
      <p:sp>
        <p:nvSpPr>
          <p:cNvPr id="11" name="Rectangle 10"/>
          <p:cNvSpPr/>
          <p:nvPr/>
        </p:nvSpPr>
        <p:spPr>
          <a:xfrm>
            <a:off x="3206204"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Inria Sans" panose="020B0604020202020204" charset="0"/>
              </a:rPr>
              <a:t>EU </a:t>
            </a:r>
            <a:r>
              <a:rPr lang="en-US" sz="1100" b="1" dirty="0" smtClean="0">
                <a:solidFill>
                  <a:schemeClr val="bg1"/>
                </a:solidFill>
                <a:latin typeface="Inria Sans" panose="020B0604020202020204" charset="0"/>
              </a:rPr>
              <a:t>433 [MHz]</a:t>
            </a:r>
            <a:endParaRPr lang="en-US" sz="1100" b="1" dirty="0">
              <a:solidFill>
                <a:schemeClr val="bg1"/>
              </a:solidFill>
              <a:latin typeface="Inria Sans" panose="020B0604020202020204" charset="0"/>
            </a:endParaRPr>
          </a:p>
        </p:txBody>
      </p:sp>
      <p:sp>
        <p:nvSpPr>
          <p:cNvPr id="12" name="Rectangle 11"/>
          <p:cNvSpPr/>
          <p:nvPr/>
        </p:nvSpPr>
        <p:spPr>
          <a:xfrm>
            <a:off x="2122470"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80" b="1" dirty="0" smtClean="0">
                <a:solidFill>
                  <a:schemeClr val="bg1"/>
                </a:solidFill>
                <a:latin typeface="Inria Sans" panose="020B0604020202020204" charset="0"/>
              </a:rPr>
              <a:t>EU 868 [MHz]</a:t>
            </a:r>
            <a:endParaRPr lang="en-US" sz="1080" b="1" dirty="0">
              <a:solidFill>
                <a:schemeClr val="bg1"/>
              </a:solidFill>
              <a:latin typeface="Inria Sans" panose="020B0604020202020204" charset="0"/>
            </a:endParaRPr>
          </a:p>
        </p:txBody>
      </p:sp>
      <p:sp>
        <p:nvSpPr>
          <p:cNvPr id="13" name="Rectangle 12"/>
          <p:cNvSpPr/>
          <p:nvPr/>
        </p:nvSpPr>
        <p:spPr>
          <a:xfrm>
            <a:off x="2122470" y="4007723"/>
            <a:ext cx="5330616" cy="217000"/>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Regional ISM band</a:t>
            </a:r>
            <a:endParaRPr lang="en-US" dirty="0">
              <a:latin typeface="Inria Sans" panose="020B0604020202020204" charset="0"/>
            </a:endParaRPr>
          </a:p>
        </p:txBody>
      </p:sp>
      <p:sp>
        <p:nvSpPr>
          <p:cNvPr id="14" name="Rectangle 13"/>
          <p:cNvSpPr/>
          <p:nvPr/>
        </p:nvSpPr>
        <p:spPr>
          <a:xfrm>
            <a:off x="2122469" y="3594550"/>
            <a:ext cx="5330616" cy="345693"/>
          </a:xfrm>
          <a:prstGeom prst="rect">
            <a:avLst/>
          </a:prstGeom>
          <a:solidFill>
            <a:srgbClr val="CC9900"/>
          </a:solid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Modulation</a:t>
            </a:r>
            <a:endParaRPr lang="en-US" dirty="0">
              <a:latin typeface="Inria Sans" panose="020B0604020202020204" charset="0"/>
            </a:endParaRPr>
          </a:p>
        </p:txBody>
      </p:sp>
      <p:sp>
        <p:nvSpPr>
          <p:cNvPr id="15" name="Rectangle 14"/>
          <p:cNvSpPr/>
          <p:nvPr/>
        </p:nvSpPr>
        <p:spPr>
          <a:xfrm>
            <a:off x="2122469" y="3130150"/>
            <a:ext cx="1689949" cy="3998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Inria Sans" panose="020B0604020202020204" charset="0"/>
              </a:rPr>
              <a:t>Class A</a:t>
            </a:r>
            <a:endParaRPr lang="en-US" sz="1200" b="1" dirty="0">
              <a:solidFill>
                <a:schemeClr val="bg1"/>
              </a:solidFill>
              <a:latin typeface="Inria Sans" panose="020B0604020202020204" charset="0"/>
            </a:endParaRPr>
          </a:p>
        </p:txBody>
      </p:sp>
      <p:sp>
        <p:nvSpPr>
          <p:cNvPr id="16" name="Rectangle 15"/>
          <p:cNvSpPr/>
          <p:nvPr/>
        </p:nvSpPr>
        <p:spPr>
          <a:xfrm>
            <a:off x="3897086" y="3116902"/>
            <a:ext cx="1717040" cy="399880"/>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B</a:t>
            </a:r>
            <a:endParaRPr lang="en-US" sz="1200" b="1" dirty="0">
              <a:solidFill>
                <a:schemeClr val="bg1"/>
              </a:solidFill>
              <a:latin typeface="Inria Sans" panose="020B0604020202020204" charset="0"/>
            </a:endParaRPr>
          </a:p>
        </p:txBody>
      </p:sp>
      <p:sp>
        <p:nvSpPr>
          <p:cNvPr id="17" name="Rectangle 16"/>
          <p:cNvSpPr/>
          <p:nvPr/>
        </p:nvSpPr>
        <p:spPr>
          <a:xfrm>
            <a:off x="5698793" y="3116902"/>
            <a:ext cx="1754293" cy="399879"/>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C</a:t>
            </a:r>
            <a:endParaRPr lang="en-US" sz="1200" b="1" dirty="0">
              <a:solidFill>
                <a:schemeClr val="bg1"/>
              </a:solidFill>
              <a:latin typeface="Inria Sans" panose="020B0604020202020204" charset="0"/>
            </a:endParaRPr>
          </a:p>
        </p:txBody>
      </p:sp>
      <p:sp>
        <p:nvSpPr>
          <p:cNvPr id="18" name="Rectangle 17"/>
          <p:cNvSpPr/>
          <p:nvPr/>
        </p:nvSpPr>
        <p:spPr>
          <a:xfrm>
            <a:off x="2122469" y="2852742"/>
            <a:ext cx="5330616" cy="196679"/>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MAC options</a:t>
            </a:r>
            <a:endParaRPr lang="en-US" dirty="0">
              <a:latin typeface="Inria Sans" panose="020B0604020202020204" charset="0"/>
            </a:endParaRPr>
          </a:p>
        </p:txBody>
      </p:sp>
      <p:sp>
        <p:nvSpPr>
          <p:cNvPr id="19" name="Rectangle 18"/>
          <p:cNvSpPr/>
          <p:nvPr/>
        </p:nvSpPr>
        <p:spPr>
          <a:xfrm>
            <a:off x="2122469" y="2500782"/>
            <a:ext cx="5330616" cy="2844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MAC</a:t>
            </a:r>
            <a:endParaRPr lang="en-US" dirty="0">
              <a:latin typeface="Inria Sans" panose="020B0604020202020204" charset="0"/>
            </a:endParaRPr>
          </a:p>
        </p:txBody>
      </p:sp>
      <p:sp>
        <p:nvSpPr>
          <p:cNvPr id="20" name="Rectangle 19"/>
          <p:cNvSpPr/>
          <p:nvPr/>
        </p:nvSpPr>
        <p:spPr>
          <a:xfrm>
            <a:off x="2122469" y="2099269"/>
            <a:ext cx="5330616" cy="345693"/>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Application</a:t>
            </a:r>
            <a:endParaRPr lang="en-US" dirty="0">
              <a:latin typeface="Inria Sans" panose="020B0604020202020204" charset="0"/>
            </a:endParaRPr>
          </a:p>
        </p:txBody>
      </p:sp>
      <p:sp>
        <p:nvSpPr>
          <p:cNvPr id="4" name="Right Brace 3"/>
          <p:cNvSpPr/>
          <p:nvPr/>
        </p:nvSpPr>
        <p:spPr>
          <a:xfrm>
            <a:off x="7541139" y="3594550"/>
            <a:ext cx="270933" cy="1144946"/>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Google Shape;267;p19"/>
          <p:cNvSpPr txBox="1">
            <a:spLocks noGrp="1"/>
          </p:cNvSpPr>
          <p:nvPr>
            <p:ph type="body" idx="1"/>
          </p:nvPr>
        </p:nvSpPr>
        <p:spPr>
          <a:xfrm>
            <a:off x="7812073" y="4031904"/>
            <a:ext cx="1388027" cy="192819"/>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PHY layer (LoRa)</a:t>
            </a:r>
            <a:endParaRPr lang="en-US" sz="1100" dirty="0">
              <a:solidFill>
                <a:srgbClr val="FFFFFF"/>
              </a:solidFill>
              <a:latin typeface="Inria Sans" panose="020B0604020202020204" charset="0"/>
              <a:cs typeface="Times New Roman" panose="02020603050405020304" pitchFamily="18" charset="0"/>
            </a:endParaRPr>
          </a:p>
        </p:txBody>
      </p:sp>
      <p:sp>
        <p:nvSpPr>
          <p:cNvPr id="22" name="Right Brace 21"/>
          <p:cNvSpPr/>
          <p:nvPr/>
        </p:nvSpPr>
        <p:spPr>
          <a:xfrm>
            <a:off x="7541139" y="2500782"/>
            <a:ext cx="244345" cy="1029248"/>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Google Shape;267;p19"/>
          <p:cNvSpPr txBox="1">
            <a:spLocks noGrp="1"/>
          </p:cNvSpPr>
          <p:nvPr>
            <p:ph type="body" idx="1"/>
          </p:nvPr>
        </p:nvSpPr>
        <p:spPr>
          <a:xfrm>
            <a:off x="7785485" y="2890146"/>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MAC layer (LoRaWAN)</a:t>
            </a:r>
            <a:endParaRPr lang="en-US" sz="1100" dirty="0">
              <a:solidFill>
                <a:srgbClr val="FFFFFF"/>
              </a:solidFill>
              <a:latin typeface="Inria Sans" panose="020B0604020202020204" charset="0"/>
              <a:cs typeface="Times New Roman" panose="02020603050405020304" pitchFamily="18" charset="0"/>
            </a:endParaRPr>
          </a:p>
        </p:txBody>
      </p:sp>
      <p:sp>
        <p:nvSpPr>
          <p:cNvPr id="24" name="Right Brace 23"/>
          <p:cNvSpPr/>
          <p:nvPr/>
        </p:nvSpPr>
        <p:spPr>
          <a:xfrm>
            <a:off x="7541139" y="2092495"/>
            <a:ext cx="151612" cy="369253"/>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oogle Shape;267;p19"/>
          <p:cNvSpPr txBox="1">
            <a:spLocks noGrp="1"/>
          </p:cNvSpPr>
          <p:nvPr>
            <p:ph type="body" idx="1"/>
          </p:nvPr>
        </p:nvSpPr>
        <p:spPr>
          <a:xfrm>
            <a:off x="7780805" y="2143555"/>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Application layer</a:t>
            </a:r>
            <a:endParaRPr lang="en-US" sz="11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42547" y="3807222"/>
            <a:ext cx="1835895" cy="88376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stretch>
            <a:fillRect/>
          </a:stretch>
        </p:blipFill>
        <p:spPr>
          <a:xfrm>
            <a:off x="437527" y="2643022"/>
            <a:ext cx="1616018" cy="1042317"/>
          </a:xfrm>
          <a:prstGeom prst="rect">
            <a:avLst/>
          </a:prstGeom>
        </p:spPr>
      </p:pic>
      <p:pic>
        <p:nvPicPr>
          <p:cNvPr id="26" name="Picture 2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0407" y="2092495"/>
            <a:ext cx="296412" cy="296412"/>
          </a:xfrm>
          <a:prstGeom prst="rect">
            <a:avLst/>
          </a:prstGeom>
        </p:spPr>
      </p:pic>
      <p:pic>
        <p:nvPicPr>
          <p:cNvPr id="28" name="Picture 27"/>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2166" y="2057151"/>
            <a:ext cx="375559" cy="375559"/>
          </a:xfrm>
          <a:prstGeom prst="rect">
            <a:avLst/>
          </a:prstGeom>
        </p:spPr>
      </p:pic>
      <p:pic>
        <p:nvPicPr>
          <p:cNvPr id="29" name="Picture 28"/>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76339" y="2071978"/>
            <a:ext cx="367516" cy="367516"/>
          </a:xfrm>
          <a:prstGeom prst="rect">
            <a:avLst/>
          </a:prstGeom>
        </p:spPr>
      </p:pic>
      <p:sp>
        <p:nvSpPr>
          <p:cNvPr id="30" name="Google Shape;241;p17"/>
          <p:cNvSpPr txBox="1">
            <a:spLocks/>
          </p:cNvSpPr>
          <p:nvPr/>
        </p:nvSpPr>
        <p:spPr>
          <a:xfrm>
            <a:off x="2146780" y="4715665"/>
            <a:ext cx="179947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2: protocol stack.</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29027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randombar(horizontal)">
                                      <p:cBhvr>
                                        <p:cTn id="59" dur="500"/>
                                        <p:tgtEl>
                                          <p:spTgt spid="15"/>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randombar(horizontal)">
                                      <p:cBhvr>
                                        <p:cTn id="62" dur="500"/>
                                        <p:tgtEl>
                                          <p:spTgt spid="16"/>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randombar(horizontal)">
                                      <p:cBhvr>
                                        <p:cTn id="65" dur="500"/>
                                        <p:tgtEl>
                                          <p:spTgt spid="17"/>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randombar(horizontal)">
                                      <p:cBhvr>
                                        <p:cTn id="68" dur="500"/>
                                        <p:tgtEl>
                                          <p:spTgt spid="22"/>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71" dur="500"/>
                                        <p:tgtEl>
                                          <p:spTgt spid="23">
                                            <p:txEl>
                                              <p:pRg st="0" end="0"/>
                                            </p:txEl>
                                          </p:spTgt>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randombar(horizontal)">
                                      <p:cBhvr>
                                        <p:cTn id="74" dur="500"/>
                                        <p:tgtEl>
                                          <p:spTgt spid="18"/>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randombar(horizontal)">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randombar(horizontal)">
                                      <p:cBhvr>
                                        <p:cTn id="82" dur="500"/>
                                        <p:tgtEl>
                                          <p:spTgt spid="2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5" dur="500"/>
                                        <p:tgtEl>
                                          <p:spTgt spid="25">
                                            <p:txEl>
                                              <p:pRg st="0" end="0"/>
                                            </p:txEl>
                                          </p:spTgt>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randombar(horizontal)">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additive="base">
                                        <p:cTn id="93" dur="500" fill="hold"/>
                                        <p:tgtEl>
                                          <p:spTgt spid="29"/>
                                        </p:tgtEl>
                                        <p:attrNameLst>
                                          <p:attrName>ppt_x</p:attrName>
                                        </p:attrNameLst>
                                      </p:cBhvr>
                                      <p:tavLst>
                                        <p:tav tm="0">
                                          <p:val>
                                            <p:strVal val="#ppt_x"/>
                                          </p:val>
                                        </p:tav>
                                        <p:tav tm="100000">
                                          <p:val>
                                            <p:strVal val="#ppt_x"/>
                                          </p:val>
                                        </p:tav>
                                      </p:tavLst>
                                    </p:anim>
                                    <p:anim calcmode="lin" valueType="num">
                                      <p:cBhvr additive="base">
                                        <p:cTn id="94" dur="500" fill="hold"/>
                                        <p:tgtEl>
                                          <p:spTgt spid="2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ppt_x"/>
                                          </p:val>
                                        </p:tav>
                                        <p:tav tm="100000">
                                          <p:val>
                                            <p:strVal val="#ppt_x"/>
                                          </p:val>
                                        </p:tav>
                                      </p:tavLst>
                                    </p:anim>
                                    <p:anim calcmode="lin" valueType="num">
                                      <p:cBhvr additive="base">
                                        <p:cTn id="98" dur="500" fill="hold"/>
                                        <p:tgtEl>
                                          <p:spTgt spid="2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500" fill="hold"/>
                                        <p:tgtEl>
                                          <p:spTgt spid="26"/>
                                        </p:tgtEl>
                                        <p:attrNameLst>
                                          <p:attrName>ppt_x</p:attrName>
                                        </p:attrNameLst>
                                      </p:cBhvr>
                                      <p:tavLst>
                                        <p:tav tm="0">
                                          <p:val>
                                            <p:strVal val="#ppt_x"/>
                                          </p:val>
                                        </p:tav>
                                        <p:tav tm="100000">
                                          <p:val>
                                            <p:strVal val="#ppt_x"/>
                                          </p:val>
                                        </p:tav>
                                      </p:tavLst>
                                    </p:anim>
                                    <p:anim calcmode="lin" valueType="num">
                                      <p:cBhvr additive="base">
                                        <p:cTn id="10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fade">
                                      <p:cBhvr>
                                        <p:cTn id="114" dur="1000"/>
                                        <p:tgtEl>
                                          <p:spTgt spid="5"/>
                                        </p:tgtEl>
                                      </p:cBhvr>
                                    </p:animEffect>
                                    <p:anim calcmode="lin" valueType="num">
                                      <p:cBhvr>
                                        <p:cTn id="115" dur="1000" fill="hold"/>
                                        <p:tgtEl>
                                          <p:spTgt spid="5"/>
                                        </p:tgtEl>
                                        <p:attrNameLst>
                                          <p:attrName>ppt_x</p:attrName>
                                        </p:attrNameLst>
                                      </p:cBhvr>
                                      <p:tavLst>
                                        <p:tav tm="0">
                                          <p:val>
                                            <p:strVal val="#ppt_x"/>
                                          </p:val>
                                        </p:tav>
                                        <p:tav tm="100000">
                                          <p:val>
                                            <p:strVal val="#ppt_x"/>
                                          </p:val>
                                        </p:tav>
                                      </p:tavLst>
                                    </p:anim>
                                    <p:anim calcmode="lin" valueType="num">
                                      <p:cBhvr>
                                        <p:cTn id="1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4" grpId="0" animBg="1"/>
      <p:bldP spid="21" grpId="0" build="p"/>
      <p:bldP spid="22" grpId="0" animBg="1"/>
      <p:bldP spid="23" grpId="0" build="p"/>
      <p:bldP spid="24" grpId="0" animBg="1"/>
      <p:bldP spid="25" grpId="0" build="p"/>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As seen in this figure, the nodes send data to the </a:t>
            </a:r>
            <a:r>
              <a:rPr lang="en-US" sz="1400" dirty="0" smtClean="0">
                <a:solidFill>
                  <a:srgbClr val="FFFFFF"/>
                </a:solidFill>
                <a:latin typeface="Inria Sans" panose="020B0604020202020204" charset="0"/>
                <a:cs typeface="Times New Roman" panose="02020603050405020304" pitchFamily="18" charset="0"/>
              </a:rPr>
              <a:t>platform through </a:t>
            </a:r>
            <a:r>
              <a:rPr lang="en-US" sz="1400" dirty="0">
                <a:solidFill>
                  <a:srgbClr val="FFFFFF"/>
                </a:solidFill>
                <a:latin typeface="Inria Sans" panose="020B0604020202020204" charset="0"/>
                <a:cs typeface="Times New Roman" panose="02020603050405020304" pitchFamily="18" charset="0"/>
              </a:rPr>
              <a:t>the gateways. Note that the nodes are not assigned </a:t>
            </a:r>
            <a:r>
              <a:rPr lang="en-US" sz="1400" dirty="0" smtClean="0">
                <a:solidFill>
                  <a:srgbClr val="FFFFFF"/>
                </a:solidFill>
                <a:latin typeface="Inria Sans" panose="020B0604020202020204" charset="0"/>
                <a:cs typeface="Times New Roman" panose="02020603050405020304" pitchFamily="18" charset="0"/>
              </a:rPr>
              <a:t>to a </a:t>
            </a:r>
            <a:r>
              <a:rPr lang="en-US" sz="1400" dirty="0">
                <a:solidFill>
                  <a:srgbClr val="FFFFFF"/>
                </a:solidFill>
                <a:latin typeface="Inria Sans" panose="020B0604020202020204" charset="0"/>
                <a:cs typeface="Times New Roman" panose="02020603050405020304" pitchFamily="18" charset="0"/>
              </a:rPr>
              <a:t>specific gateway. Rather, all the gateways in the </a:t>
            </a:r>
            <a:r>
              <a:rPr lang="en-US" sz="1400" dirty="0" smtClean="0">
                <a:solidFill>
                  <a:srgbClr val="FFFFFF"/>
                </a:solidFill>
                <a:latin typeface="Inria Sans" panose="020B0604020202020204" charset="0"/>
                <a:cs typeface="Times New Roman" panose="02020603050405020304" pitchFamily="18" charset="0"/>
              </a:rPr>
              <a:t>transmission range </a:t>
            </a:r>
            <a:r>
              <a:rPr lang="en-US" sz="1400" dirty="0">
                <a:solidFill>
                  <a:srgbClr val="FFFFFF"/>
                </a:solidFill>
                <a:latin typeface="Inria Sans" panose="020B0604020202020204" charset="0"/>
                <a:cs typeface="Times New Roman" panose="02020603050405020304" pitchFamily="18" charset="0"/>
              </a:rPr>
              <a:t>of a node receive its data and send it to the platform.</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438" y="3057747"/>
            <a:ext cx="303999" cy="303999"/>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961" y="3599078"/>
            <a:ext cx="276535" cy="276535"/>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409" y="4243812"/>
            <a:ext cx="301267" cy="301267"/>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4399" y="4107993"/>
            <a:ext cx="296834" cy="296834"/>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1875" y="2193229"/>
            <a:ext cx="305013" cy="305013"/>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5729" y="4105842"/>
            <a:ext cx="298985" cy="298985"/>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9586" y="2756805"/>
            <a:ext cx="287977" cy="287977"/>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0535" y="3550236"/>
            <a:ext cx="374220" cy="374220"/>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790" y="2661873"/>
            <a:ext cx="1142586" cy="1313282"/>
          </a:xfrm>
          <a:prstGeom prst="rect">
            <a:avLst/>
          </a:prstGeom>
        </p:spPr>
      </p:pic>
      <p:cxnSp>
        <p:nvCxnSpPr>
          <p:cNvPr id="41" name="Straight Arrow Connector 40"/>
          <p:cNvCxnSpPr/>
          <p:nvPr/>
        </p:nvCxnSpPr>
        <p:spPr>
          <a:xfrm>
            <a:off x="3039847" y="2988133"/>
            <a:ext cx="1048527" cy="400954"/>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2086826" y="3384466"/>
            <a:ext cx="2001548" cy="363231"/>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9535" y="2814995"/>
            <a:ext cx="235850" cy="235850"/>
          </a:xfrm>
          <a:prstGeom prst="rect">
            <a:avLst/>
          </a:prstGeom>
        </p:spPr>
      </p:pic>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7357" y="2636350"/>
            <a:ext cx="257777" cy="257777"/>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032" y="4562187"/>
            <a:ext cx="275913" cy="275913"/>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0828" y="4562187"/>
            <a:ext cx="297627" cy="297627"/>
          </a:xfrm>
          <a:prstGeom prst="rect">
            <a:avLst/>
          </a:prstGeom>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7817" y="2138727"/>
            <a:ext cx="257777" cy="257777"/>
          </a:xfrm>
          <a:prstGeom prst="rect">
            <a:avLst/>
          </a:prstGeom>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967" y="2507747"/>
            <a:ext cx="286424" cy="286424"/>
          </a:xfrm>
          <a:prstGeom prst="rect">
            <a:avLst/>
          </a:prstGeom>
        </p:spPr>
      </p:pic>
      <p:sp>
        <p:nvSpPr>
          <p:cNvPr id="47" name="Oval 46"/>
          <p:cNvSpPr/>
          <p:nvPr/>
        </p:nvSpPr>
        <p:spPr>
          <a:xfrm>
            <a:off x="914973" y="2970445"/>
            <a:ext cx="1715209" cy="1677929"/>
          </a:xfrm>
          <a:prstGeom prst="ellipse">
            <a:avLst/>
          </a:prstGeom>
          <a:solidFill>
            <a:srgbClr val="5194D6">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922593" y="1895218"/>
            <a:ext cx="1715209" cy="1677929"/>
          </a:xfrm>
          <a:prstGeom prst="ellipse">
            <a:avLst/>
          </a:prstGeom>
          <a:solidFill>
            <a:srgbClr val="CEFCF9">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262425" y="3410515"/>
            <a:ext cx="1715209" cy="1677929"/>
          </a:xfrm>
          <a:prstGeom prst="ellipse">
            <a:avLst/>
          </a:prstGeom>
          <a:solidFill>
            <a:srgbClr val="5194D6">
              <a:alpha val="14902"/>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flipV="1">
            <a:off x="1960215" y="3318514"/>
            <a:ext cx="253223" cy="17580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43" idx="2"/>
          </p:cNvCxnSpPr>
          <p:nvPr/>
        </p:nvCxnSpPr>
        <p:spPr>
          <a:xfrm flipV="1">
            <a:off x="1796766" y="3050845"/>
            <a:ext cx="694" cy="443469"/>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095852" y="2894127"/>
            <a:ext cx="527097" cy="626087"/>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1" idx="3"/>
          </p:cNvCxnSpPr>
          <p:nvPr/>
        </p:nvCxnSpPr>
        <p:spPr>
          <a:xfrm>
            <a:off x="1132496" y="3737346"/>
            <a:ext cx="459420" cy="93431"/>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39" idx="2"/>
          </p:cNvCxnSpPr>
          <p:nvPr/>
        </p:nvCxnSpPr>
        <p:spPr>
          <a:xfrm flipV="1">
            <a:off x="1565384" y="3924456"/>
            <a:ext cx="252261" cy="33087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2027733" y="3898556"/>
            <a:ext cx="121959" cy="178389"/>
          </a:xfrm>
          <a:prstGeom prst="straightConnector1">
            <a:avLst/>
          </a:prstGeom>
          <a:ln w="9525">
            <a:solidFill>
              <a:srgbClr val="CEFCF9"/>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5" idx="1"/>
            <a:endCxn id="33" idx="3"/>
          </p:cNvCxnSpPr>
          <p:nvPr/>
        </p:nvCxnSpPr>
        <p:spPr>
          <a:xfrm flipH="1">
            <a:off x="2421233" y="4255335"/>
            <a:ext cx="364496" cy="107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5" idx="2"/>
          </p:cNvCxnSpPr>
          <p:nvPr/>
        </p:nvCxnSpPr>
        <p:spPr>
          <a:xfrm flipH="1">
            <a:off x="2737234" y="4404827"/>
            <a:ext cx="197988" cy="15736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3124537" y="4394445"/>
            <a:ext cx="376291" cy="167742"/>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365610" y="2514294"/>
            <a:ext cx="280802" cy="271574"/>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52" idx="2"/>
          </p:cNvCxnSpPr>
          <p:nvPr/>
        </p:nvCxnSpPr>
        <p:spPr>
          <a:xfrm flipV="1">
            <a:off x="2843574" y="2396504"/>
            <a:ext cx="63132" cy="29898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8" idx="3"/>
          </p:cNvCxnSpPr>
          <p:nvPr/>
        </p:nvCxnSpPr>
        <p:spPr>
          <a:xfrm flipV="1">
            <a:off x="2987563" y="2765239"/>
            <a:ext cx="311579" cy="13555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3124537" y="3380074"/>
            <a:ext cx="963837" cy="827350"/>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37" idx="1"/>
          </p:cNvCxnSpPr>
          <p:nvPr/>
        </p:nvCxnSpPr>
        <p:spPr>
          <a:xfrm flipV="1">
            <a:off x="4069934" y="3318514"/>
            <a:ext cx="1227856" cy="73953"/>
          </a:xfrm>
          <a:prstGeom prst="straightConnector1">
            <a:avLst/>
          </a:prstGeom>
          <a:ln w="12700">
            <a:solidFill>
              <a:schemeClr val="accent4">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Google Shape;267;p19"/>
          <p:cNvSpPr txBox="1">
            <a:spLocks noGrp="1"/>
          </p:cNvSpPr>
          <p:nvPr>
            <p:ph type="body" idx="1"/>
          </p:nvPr>
        </p:nvSpPr>
        <p:spPr>
          <a:xfrm rot="21350300">
            <a:off x="4051692" y="3172993"/>
            <a:ext cx="1281491" cy="162992"/>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000" dirty="0" smtClean="0">
                <a:solidFill>
                  <a:srgbClr val="FFFFFF"/>
                </a:solidFill>
                <a:latin typeface="Inria Sans" panose="020B0604020202020204" charset="0"/>
                <a:cs typeface="Times New Roman" panose="02020603050405020304" pitchFamily="18" charset="0"/>
              </a:rPr>
              <a:t>4G/Ethernet/</a:t>
            </a:r>
            <a:r>
              <a:rPr lang="en-US" sz="1000" dirty="0" err="1" smtClean="0">
                <a:solidFill>
                  <a:srgbClr val="FFFFFF"/>
                </a:solidFill>
                <a:latin typeface="Inria Sans" panose="020B0604020202020204" charset="0"/>
                <a:cs typeface="Times New Roman" panose="02020603050405020304" pitchFamily="18" charset="0"/>
              </a:rPr>
              <a:t>WiFi</a:t>
            </a:r>
            <a:endParaRPr lang="en-US" sz="1000" dirty="0">
              <a:solidFill>
                <a:srgbClr val="FFFFFF"/>
              </a:solidFill>
              <a:latin typeface="Inria Sans" panose="020B0604020202020204" charset="0"/>
              <a:cs typeface="Times New Roman" panose="02020603050405020304" pitchFamily="18" charset="0"/>
            </a:endParaRPr>
          </a:p>
        </p:txBody>
      </p:sp>
      <p:sp>
        <p:nvSpPr>
          <p:cNvPr id="112" name="Google Shape;267;p19"/>
          <p:cNvSpPr txBox="1">
            <a:spLocks noGrp="1"/>
          </p:cNvSpPr>
          <p:nvPr>
            <p:ph type="body" idx="1"/>
          </p:nvPr>
        </p:nvSpPr>
        <p:spPr>
          <a:xfrm rot="21163111">
            <a:off x="2769865" y="3923027"/>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G1</a:t>
            </a:r>
            <a:endParaRPr lang="en-US" sz="1100" dirty="0">
              <a:solidFill>
                <a:srgbClr val="FFFFFF"/>
              </a:solidFill>
              <a:latin typeface="Inria Sans" panose="020B0604020202020204" charset="0"/>
              <a:cs typeface="Times New Roman" panose="02020603050405020304" pitchFamily="18" charset="0"/>
            </a:endParaRPr>
          </a:p>
        </p:txBody>
      </p:sp>
      <p:sp>
        <p:nvSpPr>
          <p:cNvPr id="113" name="Google Shape;267;p19"/>
          <p:cNvSpPr txBox="1">
            <a:spLocks noGrp="1"/>
          </p:cNvSpPr>
          <p:nvPr>
            <p:ph type="body" idx="1"/>
          </p:nvPr>
        </p:nvSpPr>
        <p:spPr>
          <a:xfrm rot="21163111">
            <a:off x="2675331" y="3069688"/>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G2</a:t>
            </a:r>
            <a:endParaRPr lang="en-US" sz="1100" dirty="0">
              <a:solidFill>
                <a:srgbClr val="FFFFFF"/>
              </a:solidFill>
              <a:latin typeface="Inria Sans" panose="020B0604020202020204" charset="0"/>
              <a:cs typeface="Times New Roman" panose="02020603050405020304" pitchFamily="18" charset="0"/>
            </a:endParaRPr>
          </a:p>
        </p:txBody>
      </p:sp>
      <p:sp>
        <p:nvSpPr>
          <p:cNvPr id="114" name="Google Shape;267;p19"/>
          <p:cNvSpPr txBox="1">
            <a:spLocks noGrp="1"/>
          </p:cNvSpPr>
          <p:nvPr>
            <p:ph type="body" idx="1"/>
          </p:nvPr>
        </p:nvSpPr>
        <p:spPr>
          <a:xfrm rot="21163111">
            <a:off x="1726969" y="3997799"/>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G3</a:t>
            </a:r>
            <a:endParaRPr lang="en-US" sz="1100" dirty="0">
              <a:solidFill>
                <a:srgbClr val="FFFFFF"/>
              </a:solidFill>
              <a:latin typeface="Inria Sans" panose="020B0604020202020204" charset="0"/>
              <a:cs typeface="Times New Roman" panose="02020603050405020304" pitchFamily="18" charset="0"/>
            </a:endParaRPr>
          </a:p>
        </p:txBody>
      </p:sp>
      <p:sp>
        <p:nvSpPr>
          <p:cNvPr id="115" name="Google Shape;267;p19"/>
          <p:cNvSpPr txBox="1">
            <a:spLocks noGrp="1"/>
          </p:cNvSpPr>
          <p:nvPr>
            <p:ph type="body" idx="1"/>
          </p:nvPr>
        </p:nvSpPr>
        <p:spPr>
          <a:xfrm>
            <a:off x="5107743" y="2366070"/>
            <a:ext cx="1385286"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Network Server</a:t>
            </a:r>
            <a:endParaRPr lang="en-US" sz="1400" dirty="0">
              <a:solidFill>
                <a:srgbClr val="FFFFFF"/>
              </a:solidFill>
              <a:latin typeface="Inria Sans" panose="020B0604020202020204" charset="0"/>
              <a:cs typeface="Times New Roman" panose="02020603050405020304" pitchFamily="18" charset="0"/>
            </a:endParaRPr>
          </a:p>
        </p:txBody>
      </p:sp>
      <p:pic>
        <p:nvPicPr>
          <p:cNvPr id="109" name="Picture 10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2091649"/>
            <a:ext cx="590431" cy="590431"/>
          </a:xfrm>
          <a:prstGeom prst="rect">
            <a:avLst/>
          </a:prstGeom>
        </p:spPr>
      </p:pic>
      <p:pic>
        <p:nvPicPr>
          <p:cNvPr id="117" name="Picture 1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2722740"/>
            <a:ext cx="590431" cy="590431"/>
          </a:xfrm>
          <a:prstGeom prst="rect">
            <a:avLst/>
          </a:prstGeom>
        </p:spPr>
      </p:pic>
      <p:pic>
        <p:nvPicPr>
          <p:cNvPr id="118" name="Picture 1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5786" y="3353831"/>
            <a:ext cx="590431" cy="590431"/>
          </a:xfrm>
          <a:prstGeom prst="rect">
            <a:avLst/>
          </a:prstGeom>
        </p:spPr>
      </p:pic>
      <p:pic>
        <p:nvPicPr>
          <p:cNvPr id="119" name="Picture 1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4022736"/>
            <a:ext cx="590431" cy="590431"/>
          </a:xfrm>
          <a:prstGeom prst="rect">
            <a:avLst/>
          </a:prstGeom>
        </p:spPr>
      </p:pic>
      <p:cxnSp>
        <p:nvCxnSpPr>
          <p:cNvPr id="120" name="Straight Arrow Connector 119"/>
          <p:cNvCxnSpPr/>
          <p:nvPr/>
        </p:nvCxnSpPr>
        <p:spPr>
          <a:xfrm flipV="1">
            <a:off x="6258594" y="2467272"/>
            <a:ext cx="1227856" cy="48094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6258594" y="2988134"/>
            <a:ext cx="1227856" cy="218684"/>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440376" y="3520214"/>
            <a:ext cx="974917" cy="4586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6258594" y="3898556"/>
            <a:ext cx="1177561" cy="297953"/>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Google Shape;267;p19"/>
          <p:cNvSpPr txBox="1">
            <a:spLocks noGrp="1"/>
          </p:cNvSpPr>
          <p:nvPr>
            <p:ph type="body" idx="1"/>
          </p:nvPr>
        </p:nvSpPr>
        <p:spPr>
          <a:xfrm>
            <a:off x="6997503" y="1858215"/>
            <a:ext cx="1642672"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Application Server</a:t>
            </a:r>
            <a:endParaRPr lang="en-US" sz="1400" dirty="0">
              <a:solidFill>
                <a:srgbClr val="FFFFFF"/>
              </a:solidFill>
              <a:latin typeface="Inria Sans" panose="020B0604020202020204" charset="0"/>
              <a:cs typeface="Times New Roman" panose="02020603050405020304" pitchFamily="18" charset="0"/>
            </a:endParaRPr>
          </a:p>
        </p:txBody>
      </p:sp>
      <p:cxnSp>
        <p:nvCxnSpPr>
          <p:cNvPr id="130" name="Straight Arrow Connector 129"/>
          <p:cNvCxnSpPr/>
          <p:nvPr/>
        </p:nvCxnSpPr>
        <p:spPr>
          <a:xfrm flipH="1">
            <a:off x="2469354" y="3015731"/>
            <a:ext cx="201827" cy="10915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Google Shape;241;p17"/>
          <p:cNvSpPr txBox="1">
            <a:spLocks/>
          </p:cNvSpPr>
          <p:nvPr/>
        </p:nvSpPr>
        <p:spPr>
          <a:xfrm>
            <a:off x="166627" y="4756633"/>
            <a:ext cx="215845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3: LoRaWAN architecture.</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85210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par>
                                <p:cTn id="8" presetID="14" presetClass="entr" presetSubtype="1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randombar(horizontal)">
                                      <p:cBhvr>
                                        <p:cTn id="10" dur="500"/>
                                        <p:tgtEl>
                                          <p:spTgt spid="52"/>
                                        </p:tgtEl>
                                      </p:cBhvr>
                                    </p:animEffect>
                                  </p:childTnLst>
                                </p:cTn>
                              </p:par>
                              <p:par>
                                <p:cTn id="11" presetID="14" presetClass="entr" presetSubtype="1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randombar(horizontal)">
                                      <p:cBhvr>
                                        <p:cTn id="13" dur="500"/>
                                        <p:tgtEl>
                                          <p:spTgt spid="53"/>
                                        </p:tgtEl>
                                      </p:cBhvr>
                                    </p:animEffect>
                                  </p:childTnLst>
                                </p:cTn>
                              </p:par>
                              <p:par>
                                <p:cTn id="14" presetID="14" presetClass="entr" presetSubtype="1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randombar(horizontal)">
                                      <p:cBhvr>
                                        <p:cTn id="19" dur="500"/>
                                        <p:tgtEl>
                                          <p:spTgt spid="43"/>
                                        </p:tgtEl>
                                      </p:cBhvr>
                                    </p:animEffect>
                                  </p:childTnLst>
                                </p:cTn>
                              </p:par>
                              <p:par>
                                <p:cTn id="20" presetID="14" presetClass="entr" presetSubtype="1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500"/>
                                        <p:tgtEl>
                                          <p:spTgt spid="45"/>
                                        </p:tgtEl>
                                      </p:cBhvr>
                                    </p:animEffect>
                                  </p:childTnLst>
                                </p:cTn>
                              </p:par>
                              <p:par>
                                <p:cTn id="23" presetID="14"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randombar(horizontal)">
                                      <p:cBhvr>
                                        <p:cTn id="28" dur="500"/>
                                        <p:tgtEl>
                                          <p:spTgt spid="32"/>
                                        </p:tgtEl>
                                      </p:cBhvr>
                                    </p:animEffect>
                                  </p:childTnLst>
                                </p:cTn>
                              </p:par>
                              <p:par>
                                <p:cTn id="29" presetID="14" presetClass="entr" presetSubtype="1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randombar(horizontal)">
                                      <p:cBhvr>
                                        <p:cTn id="31" dur="500"/>
                                        <p:tgtEl>
                                          <p:spTgt spid="33"/>
                                        </p:tgtEl>
                                      </p:cBhvr>
                                    </p:animEffect>
                                  </p:childTnLst>
                                </p:cTn>
                              </p:par>
                              <p:par>
                                <p:cTn id="32" presetID="14" presetClass="entr" presetSubtype="1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randombar(horizontal)">
                                      <p:cBhvr>
                                        <p:cTn id="34" dur="500"/>
                                        <p:tgtEl>
                                          <p:spTgt spid="49"/>
                                        </p:tgtEl>
                                      </p:cBhvr>
                                    </p:animEffect>
                                  </p:childTnLst>
                                </p:cTn>
                              </p:par>
                              <p:par>
                                <p:cTn id="35" presetID="14" presetClass="entr" presetSubtype="1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randombar(horizontal)">
                                      <p:cBhvr>
                                        <p:cTn id="37" dur="500"/>
                                        <p:tgtEl>
                                          <p:spTgt spid="5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3">
                                            <p:txEl>
                                              <p:pRg st="0" end="0"/>
                                            </p:txEl>
                                          </p:spTgt>
                                        </p:tgtEl>
                                        <p:attrNameLst>
                                          <p:attrName>style.visibility</p:attrName>
                                        </p:attrNameLst>
                                      </p:cBhvr>
                                      <p:to>
                                        <p:strVal val="visible"/>
                                      </p:to>
                                    </p:set>
                                    <p:animEffect transition="in" filter="randombar(horizontal)">
                                      <p:cBhvr>
                                        <p:cTn id="40" dur="500"/>
                                        <p:tgtEl>
                                          <p:spTgt spid="113">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randombar(horizontal)">
                                      <p:cBhvr>
                                        <p:cTn id="43" dur="500"/>
                                        <p:tgtEl>
                                          <p:spTgt spid="38"/>
                                        </p:tgtEl>
                                      </p:cBhvr>
                                    </p:animEffect>
                                  </p:childTnLst>
                                </p:cTn>
                              </p:par>
                              <p:par>
                                <p:cTn id="44" presetID="14" presetClass="entr" presetSubtype="1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randombar(horizontal)">
                                      <p:cBhvr>
                                        <p:cTn id="46" dur="500"/>
                                        <p:tgtEl>
                                          <p:spTgt spid="3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14">
                                            <p:txEl>
                                              <p:pRg st="0" end="0"/>
                                            </p:txEl>
                                          </p:spTgt>
                                        </p:tgtEl>
                                        <p:attrNameLst>
                                          <p:attrName>style.visibility</p:attrName>
                                        </p:attrNameLst>
                                      </p:cBhvr>
                                      <p:to>
                                        <p:strVal val="visible"/>
                                      </p:to>
                                    </p:set>
                                    <p:animEffect transition="in" filter="randombar(horizontal)">
                                      <p:cBhvr>
                                        <p:cTn id="49" dur="500"/>
                                        <p:tgtEl>
                                          <p:spTgt spid="114">
                                            <p:txEl>
                                              <p:pRg st="0" end="0"/>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randombar(horizontal)">
                                      <p:cBhvr>
                                        <p:cTn id="52" dur="500"/>
                                        <p:tgtEl>
                                          <p:spTgt spid="35"/>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55" dur="500"/>
                                        <p:tgtEl>
                                          <p:spTgt spid="11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randombar(horizontal)">
                                      <p:cBhvr>
                                        <p:cTn id="60" dur="500"/>
                                        <p:tgtEl>
                                          <p:spTgt spid="89"/>
                                        </p:tgtEl>
                                      </p:cBhvr>
                                    </p:animEffect>
                                  </p:childTnLst>
                                </p:cTn>
                              </p:par>
                              <p:par>
                                <p:cTn id="61" presetID="14" presetClass="entr" presetSubtype="10" fill="hold"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randombar(horizontal)">
                                      <p:cBhvr>
                                        <p:cTn id="63" dur="500"/>
                                        <p:tgtEl>
                                          <p:spTgt spid="87"/>
                                        </p:tgtEl>
                                      </p:cBhvr>
                                    </p:animEffect>
                                  </p:childTnLst>
                                </p:cTn>
                              </p:par>
                              <p:par>
                                <p:cTn id="64" presetID="14" presetClass="entr" presetSubtype="10" fill="hold" nodeType="with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randombar(horizontal)">
                                      <p:cBhvr>
                                        <p:cTn id="66" dur="500"/>
                                        <p:tgtEl>
                                          <p:spTgt spid="93"/>
                                        </p:tgtEl>
                                      </p:cBhvr>
                                    </p:animEffect>
                                  </p:childTnLst>
                                </p:cTn>
                              </p:par>
                              <p:par>
                                <p:cTn id="67" presetID="14" presetClass="entr" presetSubtype="10" fill="hold"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randombar(horizontal)">
                                      <p:cBhvr>
                                        <p:cTn id="69" dur="500"/>
                                        <p:tgtEl>
                                          <p:spTgt spid="130"/>
                                        </p:tgtEl>
                                      </p:cBhvr>
                                    </p:animEffect>
                                  </p:childTnLst>
                                </p:cTn>
                              </p:par>
                              <p:par>
                                <p:cTn id="70" presetID="14" presetClass="entr" presetSubtype="1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randombar(horizontal)">
                                      <p:cBhvr>
                                        <p:cTn id="72" dur="500"/>
                                        <p:tgtEl>
                                          <p:spTgt spid="59"/>
                                        </p:tgtEl>
                                      </p:cBhvr>
                                    </p:animEffect>
                                  </p:childTnLst>
                                </p:cTn>
                              </p:par>
                              <p:par>
                                <p:cTn id="73" presetID="14" presetClass="entr" presetSubtype="10"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randombar(horizontal)">
                                      <p:cBhvr>
                                        <p:cTn id="75" dur="500"/>
                                        <p:tgtEl>
                                          <p:spTgt spid="62"/>
                                        </p:tgtEl>
                                      </p:cBhvr>
                                    </p:animEffect>
                                  </p:childTnLst>
                                </p:cTn>
                              </p:par>
                              <p:par>
                                <p:cTn id="76" presetID="14" presetClass="entr" presetSubtype="1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randombar(horizontal)">
                                      <p:cBhvr>
                                        <p:cTn id="78" dur="500"/>
                                        <p:tgtEl>
                                          <p:spTgt spid="64"/>
                                        </p:tgtEl>
                                      </p:cBhvr>
                                    </p:animEffect>
                                  </p:childTnLst>
                                </p:cTn>
                              </p:par>
                              <p:par>
                                <p:cTn id="79" presetID="14" presetClass="entr" presetSubtype="1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randombar(horizontal)">
                                      <p:cBhvr>
                                        <p:cTn id="81" dur="500"/>
                                        <p:tgtEl>
                                          <p:spTgt spid="66"/>
                                        </p:tgtEl>
                                      </p:cBhvr>
                                    </p:animEffect>
                                  </p:childTnLst>
                                </p:cTn>
                              </p:par>
                              <p:par>
                                <p:cTn id="82" presetID="14" presetClass="entr" presetSubtype="10" fill="hold"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randombar(horizontal)">
                                      <p:cBhvr>
                                        <p:cTn id="84" dur="500"/>
                                        <p:tgtEl>
                                          <p:spTgt spid="68"/>
                                        </p:tgtEl>
                                      </p:cBhvr>
                                    </p:animEffect>
                                  </p:childTnLst>
                                </p:cTn>
                              </p:par>
                              <p:par>
                                <p:cTn id="85" presetID="14" presetClass="entr" presetSubtype="1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randombar(horizontal)">
                                      <p:cBhvr>
                                        <p:cTn id="87" dur="500"/>
                                        <p:tgtEl>
                                          <p:spTgt spid="74"/>
                                        </p:tgtEl>
                                      </p:cBhvr>
                                    </p:animEffect>
                                  </p:childTnLst>
                                </p:cTn>
                              </p:par>
                              <p:par>
                                <p:cTn id="88" presetID="14" presetClass="entr" presetSubtype="10" fill="hold" nodeType="with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randombar(horizontal)">
                                      <p:cBhvr>
                                        <p:cTn id="90" dur="500"/>
                                        <p:tgtEl>
                                          <p:spTgt spid="76"/>
                                        </p:tgtEl>
                                      </p:cBhvr>
                                    </p:animEffect>
                                  </p:childTnLst>
                                </p:cTn>
                              </p:par>
                              <p:par>
                                <p:cTn id="91" presetID="14" presetClass="entr" presetSubtype="10" fill="hold" nodeType="with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randombar(horizontal)">
                                      <p:cBhvr>
                                        <p:cTn id="93" dur="500"/>
                                        <p:tgtEl>
                                          <p:spTgt spid="79"/>
                                        </p:tgtEl>
                                      </p:cBhvr>
                                    </p:animEffect>
                                  </p:childTnLst>
                                </p:cTn>
                              </p:par>
                              <p:par>
                                <p:cTn id="94" presetID="14" presetClass="entr" presetSubtype="10"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randombar(horizontal)">
                                      <p:cBhvr>
                                        <p:cTn id="96" dur="500"/>
                                        <p:tgtEl>
                                          <p:spTgt spid="82"/>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57"/>
                                        </p:tgtEl>
                                        <p:attrNameLst>
                                          <p:attrName>style.visibility</p:attrName>
                                        </p:attrNameLst>
                                      </p:cBhvr>
                                      <p:to>
                                        <p:strVal val="visible"/>
                                      </p:to>
                                    </p:set>
                                    <p:anim calcmode="lin" valueType="num">
                                      <p:cBhvr>
                                        <p:cTn id="101" dur="500" fill="hold"/>
                                        <p:tgtEl>
                                          <p:spTgt spid="57"/>
                                        </p:tgtEl>
                                        <p:attrNameLst>
                                          <p:attrName>ppt_w</p:attrName>
                                        </p:attrNameLst>
                                      </p:cBhvr>
                                      <p:tavLst>
                                        <p:tav tm="0">
                                          <p:val>
                                            <p:fltVal val="0"/>
                                          </p:val>
                                        </p:tav>
                                        <p:tav tm="100000">
                                          <p:val>
                                            <p:strVal val="#ppt_w"/>
                                          </p:val>
                                        </p:tav>
                                      </p:tavLst>
                                    </p:anim>
                                    <p:anim calcmode="lin" valueType="num">
                                      <p:cBhvr>
                                        <p:cTn id="102" dur="500" fill="hold"/>
                                        <p:tgtEl>
                                          <p:spTgt spid="57"/>
                                        </p:tgtEl>
                                        <p:attrNameLst>
                                          <p:attrName>ppt_h</p:attrName>
                                        </p:attrNameLst>
                                      </p:cBhvr>
                                      <p:tavLst>
                                        <p:tav tm="0">
                                          <p:val>
                                            <p:fltVal val="0"/>
                                          </p:val>
                                        </p:tav>
                                        <p:tav tm="100000">
                                          <p:val>
                                            <p:strVal val="#ppt_h"/>
                                          </p:val>
                                        </p:tav>
                                      </p:tavLst>
                                    </p:anim>
                                    <p:animEffect transition="in" filter="fade">
                                      <p:cBhvr>
                                        <p:cTn id="103" dur="500"/>
                                        <p:tgtEl>
                                          <p:spTgt spid="57"/>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 calcmode="lin" valueType="num">
                                      <p:cBhvr>
                                        <p:cTn id="106" dur="500" fill="hold"/>
                                        <p:tgtEl>
                                          <p:spTgt spid="47"/>
                                        </p:tgtEl>
                                        <p:attrNameLst>
                                          <p:attrName>ppt_w</p:attrName>
                                        </p:attrNameLst>
                                      </p:cBhvr>
                                      <p:tavLst>
                                        <p:tav tm="0">
                                          <p:val>
                                            <p:fltVal val="0"/>
                                          </p:val>
                                        </p:tav>
                                        <p:tav tm="100000">
                                          <p:val>
                                            <p:strVal val="#ppt_w"/>
                                          </p:val>
                                        </p:tav>
                                      </p:tavLst>
                                    </p:anim>
                                    <p:anim calcmode="lin" valueType="num">
                                      <p:cBhvr>
                                        <p:cTn id="107" dur="500" fill="hold"/>
                                        <p:tgtEl>
                                          <p:spTgt spid="47"/>
                                        </p:tgtEl>
                                        <p:attrNameLst>
                                          <p:attrName>ppt_h</p:attrName>
                                        </p:attrNameLst>
                                      </p:cBhvr>
                                      <p:tavLst>
                                        <p:tav tm="0">
                                          <p:val>
                                            <p:fltVal val="0"/>
                                          </p:val>
                                        </p:tav>
                                        <p:tav tm="100000">
                                          <p:val>
                                            <p:strVal val="#ppt_h"/>
                                          </p:val>
                                        </p:tav>
                                      </p:tavLst>
                                    </p:anim>
                                    <p:animEffect transition="in" filter="fade">
                                      <p:cBhvr>
                                        <p:cTn id="108" dur="500"/>
                                        <p:tgtEl>
                                          <p:spTgt spid="47"/>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 calcmode="lin" valueType="num">
                                      <p:cBhvr>
                                        <p:cTn id="111" dur="500" fill="hold"/>
                                        <p:tgtEl>
                                          <p:spTgt spid="58"/>
                                        </p:tgtEl>
                                        <p:attrNameLst>
                                          <p:attrName>ppt_w</p:attrName>
                                        </p:attrNameLst>
                                      </p:cBhvr>
                                      <p:tavLst>
                                        <p:tav tm="0">
                                          <p:val>
                                            <p:fltVal val="0"/>
                                          </p:val>
                                        </p:tav>
                                        <p:tav tm="100000">
                                          <p:val>
                                            <p:strVal val="#ppt_w"/>
                                          </p:val>
                                        </p:tav>
                                      </p:tavLst>
                                    </p:anim>
                                    <p:anim calcmode="lin" valueType="num">
                                      <p:cBhvr>
                                        <p:cTn id="112" dur="500" fill="hold"/>
                                        <p:tgtEl>
                                          <p:spTgt spid="58"/>
                                        </p:tgtEl>
                                        <p:attrNameLst>
                                          <p:attrName>ppt_h</p:attrName>
                                        </p:attrNameLst>
                                      </p:cBhvr>
                                      <p:tavLst>
                                        <p:tav tm="0">
                                          <p:val>
                                            <p:fltVal val="0"/>
                                          </p:val>
                                        </p:tav>
                                        <p:tav tm="100000">
                                          <p:val>
                                            <p:strVal val="#ppt_h"/>
                                          </p:val>
                                        </p:tav>
                                      </p:tavLst>
                                    </p:anim>
                                    <p:animEffect transition="in" filter="fad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14" presetClass="entr" presetSubtype="10" fill="hold" nodeType="click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randombar(horizontal)">
                                      <p:cBhvr>
                                        <p:cTn id="118" dur="500"/>
                                        <p:tgtEl>
                                          <p:spTgt spid="44"/>
                                        </p:tgtEl>
                                      </p:cBhvr>
                                    </p:animEffect>
                                  </p:childTnLst>
                                </p:cTn>
                              </p:par>
                              <p:par>
                                <p:cTn id="119" presetID="14" presetClass="entr" presetSubtype="10"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randombar(horizontal)">
                                      <p:cBhvr>
                                        <p:cTn id="121" dur="500"/>
                                        <p:tgtEl>
                                          <p:spTgt spid="41"/>
                                        </p:tgtEl>
                                      </p:cBhvr>
                                    </p:animEffect>
                                  </p:childTnLst>
                                </p:cTn>
                              </p:par>
                              <p:par>
                                <p:cTn id="122" presetID="14" presetClass="entr" presetSubtype="10"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randombar(horizontal)">
                                      <p:cBhvr>
                                        <p:cTn id="124" dur="500"/>
                                        <p:tgtEl>
                                          <p:spTgt spid="98"/>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115">
                                            <p:txEl>
                                              <p:pRg st="0" end="0"/>
                                            </p:txEl>
                                          </p:spTgt>
                                        </p:tgtEl>
                                        <p:attrNameLst>
                                          <p:attrName>style.visibility</p:attrName>
                                        </p:attrNameLst>
                                      </p:cBhvr>
                                      <p:to>
                                        <p:strVal val="visible"/>
                                      </p:to>
                                    </p:set>
                                    <p:animEffect transition="in" filter="randombar(horizontal)">
                                      <p:cBhvr>
                                        <p:cTn id="127" dur="500"/>
                                        <p:tgtEl>
                                          <p:spTgt spid="115">
                                            <p:txEl>
                                              <p:pRg st="0" end="0"/>
                                            </p:txEl>
                                          </p:spTgt>
                                        </p:tgtEl>
                                      </p:cBhvr>
                                    </p:animEffect>
                                  </p:childTnLst>
                                </p:cTn>
                              </p:par>
                              <p:par>
                                <p:cTn id="128" presetID="14" presetClass="entr" presetSubtype="10" fill="hold"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randombar(horizontal)">
                                      <p:cBhvr>
                                        <p:cTn id="130" dur="500"/>
                                        <p:tgtEl>
                                          <p:spTgt spid="108"/>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111">
                                            <p:txEl>
                                              <p:pRg st="0" end="0"/>
                                            </p:txEl>
                                          </p:spTgt>
                                        </p:tgtEl>
                                        <p:attrNameLst>
                                          <p:attrName>style.visibility</p:attrName>
                                        </p:attrNameLst>
                                      </p:cBhvr>
                                      <p:to>
                                        <p:strVal val="visible"/>
                                      </p:to>
                                    </p:set>
                                    <p:animEffect transition="in" filter="randombar(horizontal)">
                                      <p:cBhvr>
                                        <p:cTn id="133" dur="500"/>
                                        <p:tgtEl>
                                          <p:spTgt spid="111">
                                            <p:txEl>
                                              <p:pRg st="0" end="0"/>
                                            </p:txEl>
                                          </p:spTgt>
                                        </p:tgtEl>
                                      </p:cBhvr>
                                    </p:animEffect>
                                  </p:childTnLst>
                                </p:cTn>
                              </p:par>
                              <p:par>
                                <p:cTn id="134" presetID="14" presetClass="entr" presetSubtype="10" fill="hold"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randombar(horizontal)">
                                      <p:cBhvr>
                                        <p:cTn id="136" dur="500"/>
                                        <p:tgtEl>
                                          <p:spTgt spid="37"/>
                                        </p:tgtEl>
                                      </p:cBhvr>
                                    </p:animEffect>
                                  </p:childTnLst>
                                </p:cTn>
                              </p:par>
                            </p:childTnLst>
                          </p:cTn>
                        </p:par>
                      </p:childTnLst>
                    </p:cTn>
                  </p:par>
                  <p:par>
                    <p:cTn id="137" fill="hold">
                      <p:stCondLst>
                        <p:cond delay="indefinite"/>
                      </p:stCondLst>
                      <p:childTnLst>
                        <p:par>
                          <p:cTn id="138" fill="hold">
                            <p:stCondLst>
                              <p:cond delay="0"/>
                            </p:stCondLst>
                            <p:childTnLst>
                              <p:par>
                                <p:cTn id="139" presetID="14" presetClass="entr" presetSubtype="10" fill="hold" nodeType="clickEffect">
                                  <p:stCondLst>
                                    <p:cond delay="0"/>
                                  </p:stCondLst>
                                  <p:childTnLst>
                                    <p:set>
                                      <p:cBhvr>
                                        <p:cTn id="140" dur="1" fill="hold">
                                          <p:stCondLst>
                                            <p:cond delay="0"/>
                                          </p:stCondLst>
                                        </p:cTn>
                                        <p:tgtEl>
                                          <p:spTgt spid="120"/>
                                        </p:tgtEl>
                                        <p:attrNameLst>
                                          <p:attrName>style.visibility</p:attrName>
                                        </p:attrNameLst>
                                      </p:cBhvr>
                                      <p:to>
                                        <p:strVal val="visible"/>
                                      </p:to>
                                    </p:set>
                                    <p:animEffect transition="in" filter="randombar(horizontal)">
                                      <p:cBhvr>
                                        <p:cTn id="141" dur="500"/>
                                        <p:tgtEl>
                                          <p:spTgt spid="120"/>
                                        </p:tgtEl>
                                      </p:cBhvr>
                                    </p:animEffect>
                                  </p:childTnLst>
                                </p:cTn>
                              </p:par>
                              <p:par>
                                <p:cTn id="142" presetID="14" presetClass="entr" presetSubtype="10" fill="hold" nodeType="withEffect">
                                  <p:stCondLst>
                                    <p:cond delay="0"/>
                                  </p:stCondLst>
                                  <p:childTnLst>
                                    <p:set>
                                      <p:cBhvr>
                                        <p:cTn id="143" dur="1" fill="hold">
                                          <p:stCondLst>
                                            <p:cond delay="0"/>
                                          </p:stCondLst>
                                        </p:cTn>
                                        <p:tgtEl>
                                          <p:spTgt spid="122"/>
                                        </p:tgtEl>
                                        <p:attrNameLst>
                                          <p:attrName>style.visibility</p:attrName>
                                        </p:attrNameLst>
                                      </p:cBhvr>
                                      <p:to>
                                        <p:strVal val="visible"/>
                                      </p:to>
                                    </p:set>
                                    <p:animEffect transition="in" filter="randombar(horizontal)">
                                      <p:cBhvr>
                                        <p:cTn id="144" dur="500"/>
                                        <p:tgtEl>
                                          <p:spTgt spid="122"/>
                                        </p:tgtEl>
                                      </p:cBhvr>
                                    </p:animEffect>
                                  </p:childTnLst>
                                </p:cTn>
                              </p:par>
                              <p:par>
                                <p:cTn id="145" presetID="14" presetClass="entr" presetSubtype="10" fill="hold" nodeType="withEffect">
                                  <p:stCondLst>
                                    <p:cond delay="0"/>
                                  </p:stCondLst>
                                  <p:childTnLst>
                                    <p:set>
                                      <p:cBhvr>
                                        <p:cTn id="146" dur="1" fill="hold">
                                          <p:stCondLst>
                                            <p:cond delay="0"/>
                                          </p:stCondLst>
                                        </p:cTn>
                                        <p:tgtEl>
                                          <p:spTgt spid="124"/>
                                        </p:tgtEl>
                                        <p:attrNameLst>
                                          <p:attrName>style.visibility</p:attrName>
                                        </p:attrNameLst>
                                      </p:cBhvr>
                                      <p:to>
                                        <p:strVal val="visible"/>
                                      </p:to>
                                    </p:set>
                                    <p:animEffect transition="in" filter="randombar(horizontal)">
                                      <p:cBhvr>
                                        <p:cTn id="147" dur="500"/>
                                        <p:tgtEl>
                                          <p:spTgt spid="124"/>
                                        </p:tgtEl>
                                      </p:cBhvr>
                                    </p:animEffect>
                                  </p:childTnLst>
                                </p:cTn>
                              </p:par>
                              <p:par>
                                <p:cTn id="148" presetID="14" presetClass="entr" presetSubtype="10" fill="hold" nodeType="withEffect">
                                  <p:stCondLst>
                                    <p:cond delay="0"/>
                                  </p:stCondLst>
                                  <p:childTnLst>
                                    <p:set>
                                      <p:cBhvr>
                                        <p:cTn id="149" dur="1" fill="hold">
                                          <p:stCondLst>
                                            <p:cond delay="0"/>
                                          </p:stCondLst>
                                        </p:cTn>
                                        <p:tgtEl>
                                          <p:spTgt spid="126"/>
                                        </p:tgtEl>
                                        <p:attrNameLst>
                                          <p:attrName>style.visibility</p:attrName>
                                        </p:attrNameLst>
                                      </p:cBhvr>
                                      <p:to>
                                        <p:strVal val="visible"/>
                                      </p:to>
                                    </p:set>
                                    <p:animEffect transition="in" filter="randombar(horizontal)">
                                      <p:cBhvr>
                                        <p:cTn id="150" dur="500"/>
                                        <p:tgtEl>
                                          <p:spTgt spid="126"/>
                                        </p:tgtEl>
                                      </p:cBhvr>
                                    </p:animEffect>
                                  </p:childTnLst>
                                </p:cTn>
                              </p:par>
                              <p:par>
                                <p:cTn id="151" presetID="14" presetClass="entr" presetSubtype="10" fill="hold" nodeType="withEffect">
                                  <p:stCondLst>
                                    <p:cond delay="0"/>
                                  </p:stCondLst>
                                  <p:childTnLst>
                                    <p:set>
                                      <p:cBhvr>
                                        <p:cTn id="152" dur="1" fill="hold">
                                          <p:stCondLst>
                                            <p:cond delay="0"/>
                                          </p:stCondLst>
                                        </p:cTn>
                                        <p:tgtEl>
                                          <p:spTgt spid="109"/>
                                        </p:tgtEl>
                                        <p:attrNameLst>
                                          <p:attrName>style.visibility</p:attrName>
                                        </p:attrNameLst>
                                      </p:cBhvr>
                                      <p:to>
                                        <p:strVal val="visible"/>
                                      </p:to>
                                    </p:set>
                                    <p:animEffect transition="in" filter="randombar(horizontal)">
                                      <p:cBhvr>
                                        <p:cTn id="153" dur="500"/>
                                        <p:tgtEl>
                                          <p:spTgt spid="109"/>
                                        </p:tgtEl>
                                      </p:cBhvr>
                                    </p:animEffect>
                                  </p:childTnLst>
                                </p:cTn>
                              </p:par>
                              <p:par>
                                <p:cTn id="154" presetID="14" presetClass="entr" presetSubtype="10" fill="hold" nodeType="withEffect">
                                  <p:stCondLst>
                                    <p:cond delay="0"/>
                                  </p:stCondLst>
                                  <p:childTnLst>
                                    <p:set>
                                      <p:cBhvr>
                                        <p:cTn id="155" dur="1" fill="hold">
                                          <p:stCondLst>
                                            <p:cond delay="0"/>
                                          </p:stCondLst>
                                        </p:cTn>
                                        <p:tgtEl>
                                          <p:spTgt spid="117"/>
                                        </p:tgtEl>
                                        <p:attrNameLst>
                                          <p:attrName>style.visibility</p:attrName>
                                        </p:attrNameLst>
                                      </p:cBhvr>
                                      <p:to>
                                        <p:strVal val="visible"/>
                                      </p:to>
                                    </p:set>
                                    <p:animEffect transition="in" filter="randombar(horizontal)">
                                      <p:cBhvr>
                                        <p:cTn id="156" dur="500"/>
                                        <p:tgtEl>
                                          <p:spTgt spid="117"/>
                                        </p:tgtEl>
                                      </p:cBhvr>
                                    </p:animEffect>
                                  </p:childTnLst>
                                </p:cTn>
                              </p:par>
                              <p:par>
                                <p:cTn id="157" presetID="14" presetClass="entr" presetSubtype="10" fill="hold" nodeType="withEffect">
                                  <p:stCondLst>
                                    <p:cond delay="0"/>
                                  </p:stCondLst>
                                  <p:childTnLst>
                                    <p:set>
                                      <p:cBhvr>
                                        <p:cTn id="158" dur="1" fill="hold">
                                          <p:stCondLst>
                                            <p:cond delay="0"/>
                                          </p:stCondLst>
                                        </p:cTn>
                                        <p:tgtEl>
                                          <p:spTgt spid="118"/>
                                        </p:tgtEl>
                                        <p:attrNameLst>
                                          <p:attrName>style.visibility</p:attrName>
                                        </p:attrNameLst>
                                      </p:cBhvr>
                                      <p:to>
                                        <p:strVal val="visible"/>
                                      </p:to>
                                    </p:set>
                                    <p:animEffect transition="in" filter="randombar(horizontal)">
                                      <p:cBhvr>
                                        <p:cTn id="159" dur="500"/>
                                        <p:tgtEl>
                                          <p:spTgt spid="118"/>
                                        </p:tgtEl>
                                      </p:cBhvr>
                                    </p:animEffect>
                                  </p:childTnLst>
                                </p:cTn>
                              </p:par>
                              <p:par>
                                <p:cTn id="160" presetID="14" presetClass="entr" presetSubtype="10" fill="hold" nodeType="withEffect">
                                  <p:stCondLst>
                                    <p:cond delay="0"/>
                                  </p:stCondLst>
                                  <p:childTnLst>
                                    <p:set>
                                      <p:cBhvr>
                                        <p:cTn id="161" dur="1" fill="hold">
                                          <p:stCondLst>
                                            <p:cond delay="0"/>
                                          </p:stCondLst>
                                        </p:cTn>
                                        <p:tgtEl>
                                          <p:spTgt spid="119"/>
                                        </p:tgtEl>
                                        <p:attrNameLst>
                                          <p:attrName>style.visibility</p:attrName>
                                        </p:attrNameLst>
                                      </p:cBhvr>
                                      <p:to>
                                        <p:strVal val="visible"/>
                                      </p:to>
                                    </p:set>
                                    <p:animEffect transition="in" filter="randombar(horizontal)">
                                      <p:cBhvr>
                                        <p:cTn id="162" dur="500"/>
                                        <p:tgtEl>
                                          <p:spTgt spid="119"/>
                                        </p:tgtEl>
                                      </p:cBhvr>
                                    </p:animEffect>
                                  </p:childTnLst>
                                </p:cTn>
                              </p:par>
                              <p:par>
                                <p:cTn id="163" presetID="14" presetClass="entr" presetSubtype="10" fill="hold" grpId="0" nodeType="withEffect">
                                  <p:stCondLst>
                                    <p:cond delay="0"/>
                                  </p:stCondLst>
                                  <p:childTnLst>
                                    <p:set>
                                      <p:cBhvr>
                                        <p:cTn id="164" dur="1" fill="hold">
                                          <p:stCondLst>
                                            <p:cond delay="0"/>
                                          </p:stCondLst>
                                        </p:cTn>
                                        <p:tgtEl>
                                          <p:spTgt spid="129">
                                            <p:txEl>
                                              <p:pRg st="0" end="0"/>
                                            </p:txEl>
                                          </p:spTgt>
                                        </p:tgtEl>
                                        <p:attrNameLst>
                                          <p:attrName>style.visibility</p:attrName>
                                        </p:attrNameLst>
                                      </p:cBhvr>
                                      <p:to>
                                        <p:strVal val="visible"/>
                                      </p:to>
                                    </p:set>
                                    <p:animEffect transition="in" filter="randombar(horizontal)">
                                      <p:cBhvr>
                                        <p:cTn id="165" dur="5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7" grpId="0" animBg="1"/>
      <p:bldP spid="58" grpId="0" animBg="1"/>
      <p:bldP spid="111" grpId="0" build="p"/>
      <p:bldP spid="112" grpId="0" build="p"/>
      <p:bldP spid="113" grpId="0" build="p"/>
      <p:bldP spid="114" grpId="0" build="p"/>
      <p:bldP spid="115" grpId="0" build="p"/>
      <p:bldP spid="12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40" name="Rectangle 39"/>
          <p:cNvSpPr/>
          <p:nvPr/>
        </p:nvSpPr>
        <p:spPr>
          <a:xfrm>
            <a:off x="6284026" y="1963519"/>
            <a:ext cx="1819348" cy="2759739"/>
          </a:xfrm>
          <a:prstGeom prst="rect">
            <a:avLst/>
          </a:prstGeom>
          <a:solidFill>
            <a:srgbClr val="D9D9D9">
              <a:alpha val="0"/>
            </a:srgbClr>
          </a:solidFill>
          <a:ln w="1905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90000" bIns="180000" rtlCol="0" anchor="b" anchorCtr="1"/>
          <a:lstStyle/>
          <a:p>
            <a:pPr algn="ctr"/>
            <a:r>
              <a:rPr lang="en-US" sz="1200" dirty="0" smtClean="0">
                <a:solidFill>
                  <a:schemeClr val="tx1"/>
                </a:solidFill>
                <a:latin typeface="Inria Sans" panose="020B0604020202020204" charset="0"/>
              </a:rPr>
              <a:t>Network Server</a:t>
            </a:r>
            <a:endParaRPr lang="en-US" sz="1200" dirty="0">
              <a:solidFill>
                <a:schemeClr val="tx1"/>
              </a:solidFill>
              <a:latin typeface="Inria Sans" panose="020B0604020202020204" charset="0"/>
            </a:endParaRPr>
          </a:p>
        </p:txBody>
      </p:sp>
      <p:sp>
        <p:nvSpPr>
          <p:cNvPr id="72" name="Rectangle 71"/>
          <p:cNvSpPr/>
          <p:nvPr/>
        </p:nvSpPr>
        <p:spPr>
          <a:xfrm>
            <a:off x="1207850" y="1922166"/>
            <a:ext cx="2079412" cy="2759739"/>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r>
              <a:rPr lang="en-US" sz="1200" dirty="0" smtClean="0">
                <a:solidFill>
                  <a:schemeClr val="tx1"/>
                </a:solidFill>
                <a:latin typeface="Inria Sans" panose="020B0604020202020204" charset="0"/>
              </a:rPr>
              <a:t>Node</a:t>
            </a:r>
            <a:endParaRPr lang="en-US" sz="1200" dirty="0">
              <a:solidFill>
                <a:schemeClr val="tx1"/>
              </a:solidFill>
              <a:latin typeface="Inria Sans" panose="020B0604020202020204" charset="0"/>
            </a:endParaRPr>
          </a:p>
        </p:txBody>
      </p:sp>
      <p:sp>
        <p:nvSpPr>
          <p:cNvPr id="71" name="Rectangle 70"/>
          <p:cNvSpPr/>
          <p:nvPr/>
        </p:nvSpPr>
        <p:spPr>
          <a:xfrm>
            <a:off x="2813265" y="2137023"/>
            <a:ext cx="264161" cy="1638815"/>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smtClean="0">
                <a:latin typeface="Inria Sans" panose="020B0604020202020204" charset="0"/>
              </a:rPr>
              <a:t>Processor</a:t>
            </a:r>
            <a:endParaRPr lang="en-US" sz="1200" dirty="0">
              <a:latin typeface="Inria Sans" panose="020B0604020202020204"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gateways are connected to the network server via standard IP connections and act as a transparent bridge, simply converting RF packets to IP packets and vice versa.</a:t>
            </a:r>
          </a:p>
        </p:txBody>
      </p:sp>
      <p:sp>
        <p:nvSpPr>
          <p:cNvPr id="9" name="Rectangle 8"/>
          <p:cNvSpPr/>
          <p:nvPr/>
        </p:nvSpPr>
        <p:spPr>
          <a:xfrm>
            <a:off x="1587292" y="4243198"/>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61" name="Rectangle 60"/>
          <p:cNvSpPr/>
          <p:nvPr/>
        </p:nvSpPr>
        <p:spPr>
          <a:xfrm>
            <a:off x="1671958" y="3538770"/>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63" name="Rectangle 62"/>
          <p:cNvSpPr/>
          <p:nvPr/>
        </p:nvSpPr>
        <p:spPr>
          <a:xfrm>
            <a:off x="1587292" y="3125597"/>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65" name="Rectangle 64"/>
          <p:cNvSpPr/>
          <p:nvPr/>
        </p:nvSpPr>
        <p:spPr>
          <a:xfrm>
            <a:off x="1587292" y="2631144"/>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69" name="Rectangle 68"/>
          <p:cNvSpPr/>
          <p:nvPr/>
        </p:nvSpPr>
        <p:spPr>
          <a:xfrm>
            <a:off x="1587292" y="2137022"/>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Customer Application</a:t>
            </a:r>
            <a:endParaRPr lang="en-US" sz="1050" dirty="0">
              <a:latin typeface="Inria Sans" panose="020B0604020202020204" charset="0"/>
            </a:endParaRPr>
          </a:p>
        </p:txBody>
      </p:sp>
      <p:cxnSp>
        <p:nvCxnSpPr>
          <p:cNvPr id="70" name="Straight Arrow Connector 69"/>
          <p:cNvCxnSpPr/>
          <p:nvPr/>
        </p:nvCxnSpPr>
        <p:spPr>
          <a:xfrm flipV="1">
            <a:off x="2020786" y="3823251"/>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680256" y="3125597"/>
            <a:ext cx="831652" cy="747877"/>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Inria Sans" panose="020B0604020202020204" charset="0"/>
              </a:rPr>
              <a:t>BackhaulIP Stack</a:t>
            </a:r>
          </a:p>
          <a:p>
            <a:pPr algn="ctr"/>
            <a:endParaRPr lang="en-US" sz="1200" dirty="0">
              <a:latin typeface="Inria Sans" panose="020B0604020202020204" charset="0"/>
            </a:endParaRPr>
          </a:p>
        </p:txBody>
      </p:sp>
      <p:sp>
        <p:nvSpPr>
          <p:cNvPr id="78" name="Rectangle 77"/>
          <p:cNvSpPr/>
          <p:nvPr/>
        </p:nvSpPr>
        <p:spPr>
          <a:xfrm>
            <a:off x="6613105" y="2631144"/>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80" name="Rectangle 79"/>
          <p:cNvSpPr/>
          <p:nvPr/>
        </p:nvSpPr>
        <p:spPr>
          <a:xfrm>
            <a:off x="6613105" y="2137022"/>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Inria Sans" panose="020B0604020202020204" charset="0"/>
              </a:rPr>
              <a:t>Customer </a:t>
            </a:r>
            <a:r>
              <a:rPr lang="en-US" sz="1050" dirty="0" smtClean="0">
                <a:latin typeface="Inria Sans" panose="020B0604020202020204" charset="0"/>
              </a:rPr>
              <a:t>Server</a:t>
            </a:r>
            <a:endParaRPr lang="en-US" sz="1050" dirty="0">
              <a:latin typeface="Inria Sans" panose="020B0604020202020204" charset="0"/>
            </a:endParaRPr>
          </a:p>
        </p:txBody>
      </p:sp>
      <p:sp>
        <p:nvSpPr>
          <p:cNvPr id="21" name="Rectangle 20"/>
          <p:cNvSpPr/>
          <p:nvPr/>
        </p:nvSpPr>
        <p:spPr>
          <a:xfrm>
            <a:off x="3666483" y="2827898"/>
            <a:ext cx="2188010" cy="1875462"/>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2" name="TextBox 1"/>
          <p:cNvSpPr txBox="1"/>
          <p:nvPr/>
        </p:nvSpPr>
        <p:spPr>
          <a:xfrm>
            <a:off x="4598181" y="4327471"/>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Gateway host</a:t>
            </a:r>
            <a:endParaRPr lang="en-US" sz="1100" dirty="0">
              <a:solidFill>
                <a:schemeClr val="tx1"/>
              </a:solidFill>
              <a:latin typeface="Inria Sans" panose="020B0604020202020204" charset="0"/>
            </a:endParaRPr>
          </a:p>
        </p:txBody>
      </p:sp>
      <p:sp>
        <p:nvSpPr>
          <p:cNvPr id="23" name="Rectangle 22"/>
          <p:cNvSpPr/>
          <p:nvPr/>
        </p:nvSpPr>
        <p:spPr>
          <a:xfrm>
            <a:off x="3860761" y="4250155"/>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24" name="Rectangle 23"/>
          <p:cNvSpPr/>
          <p:nvPr/>
        </p:nvSpPr>
        <p:spPr>
          <a:xfrm>
            <a:off x="3945128" y="3603355"/>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25" name="Rectangle 24"/>
          <p:cNvSpPr/>
          <p:nvPr/>
        </p:nvSpPr>
        <p:spPr>
          <a:xfrm>
            <a:off x="3874631" y="3193623"/>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26" name="Rectangle 25"/>
          <p:cNvSpPr/>
          <p:nvPr/>
        </p:nvSpPr>
        <p:spPr>
          <a:xfrm>
            <a:off x="3860761" y="2925928"/>
            <a:ext cx="1835896" cy="210842"/>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Packet Forward</a:t>
            </a:r>
            <a:endParaRPr lang="en-US" sz="1200" dirty="0">
              <a:latin typeface="Inria Sans" panose="020B0604020202020204" charset="0"/>
            </a:endParaRPr>
          </a:p>
        </p:txBody>
      </p:sp>
      <p:cxnSp>
        <p:nvCxnSpPr>
          <p:cNvPr id="27" name="Straight Arrow Connector 26"/>
          <p:cNvCxnSpPr/>
          <p:nvPr/>
        </p:nvCxnSpPr>
        <p:spPr>
          <a:xfrm flipV="1">
            <a:off x="4315662" y="3873474"/>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893458" y="3196047"/>
            <a:ext cx="803199" cy="644375"/>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BackhaulIP Stack</a:t>
            </a:r>
            <a:endParaRPr lang="en-US" sz="1200" dirty="0">
              <a:latin typeface="Inria Sans" panose="020B0604020202020204" charset="0"/>
            </a:endParaRPr>
          </a:p>
        </p:txBody>
      </p:sp>
      <p:cxnSp>
        <p:nvCxnSpPr>
          <p:cNvPr id="81" name="Straight Arrow Connector 80"/>
          <p:cNvCxnSpPr/>
          <p:nvPr/>
        </p:nvCxnSpPr>
        <p:spPr>
          <a:xfrm>
            <a:off x="2623613" y="2713619"/>
            <a:ext cx="3874346"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23613" y="2374382"/>
            <a:ext cx="3874346" cy="9572"/>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74631" y="2475121"/>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sp>
        <p:nvSpPr>
          <p:cNvPr id="33" name="TextBox 32"/>
          <p:cNvSpPr txBox="1"/>
          <p:nvPr/>
        </p:nvSpPr>
        <p:spPr>
          <a:xfrm>
            <a:off x="3874631" y="2134281"/>
            <a:ext cx="1480707" cy="261610"/>
          </a:xfrm>
          <a:prstGeom prst="rect">
            <a:avLst/>
          </a:prstGeom>
          <a:noFill/>
        </p:spPr>
        <p:txBody>
          <a:bodyPr wrap="square" rtlCol="0">
            <a:spAutoFit/>
          </a:bodyPr>
          <a:lstStyle/>
          <a:p>
            <a:pPr algn="ctr"/>
            <a:r>
              <a:rPr lang="en-US" sz="110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cxnSp>
        <p:nvCxnSpPr>
          <p:cNvPr id="41" name="Straight Arrow Connector 40"/>
          <p:cNvCxnSpPr/>
          <p:nvPr/>
        </p:nvCxnSpPr>
        <p:spPr>
          <a:xfrm>
            <a:off x="2623613" y="4419431"/>
            <a:ext cx="1162178"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510365" y="4163225"/>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LoRa</a:t>
            </a:r>
            <a:endParaRPr lang="en-US" sz="1100" dirty="0">
              <a:solidFill>
                <a:schemeClr val="tx1"/>
              </a:solidFill>
              <a:latin typeface="Inria Sans" panose="020B0604020202020204" charset="0"/>
            </a:endParaRPr>
          </a:p>
        </p:txBody>
      </p:sp>
      <p:cxnSp>
        <p:nvCxnSpPr>
          <p:cNvPr id="17" name="Elbow Connector 16"/>
          <p:cNvCxnSpPr/>
          <p:nvPr/>
        </p:nvCxnSpPr>
        <p:spPr>
          <a:xfrm flipV="1">
            <a:off x="5273849" y="3886792"/>
            <a:ext cx="1820163" cy="276433"/>
          </a:xfrm>
          <a:prstGeom prst="bentConnector3">
            <a:avLst>
              <a:gd name="adj1" fmla="val 100237"/>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273849" y="3873474"/>
            <a:ext cx="0" cy="289751"/>
          </a:xfrm>
          <a:prstGeom prst="straightConnector1">
            <a:avLst/>
          </a:prstGeom>
          <a:ln w="1905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419620" y="3906915"/>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Ethernet, 4G, WiFi</a:t>
            </a:r>
            <a:endParaRPr lang="en-US" sz="1100" dirty="0">
              <a:solidFill>
                <a:schemeClr val="tx1"/>
              </a:solidFill>
              <a:latin typeface="Inria Sans" panose="020B0604020202020204" charset="0"/>
            </a:endParaRPr>
          </a:p>
        </p:txBody>
      </p:sp>
      <p:sp>
        <p:nvSpPr>
          <p:cNvPr id="34" name="Google Shape;241;p17"/>
          <p:cNvSpPr txBox="1">
            <a:spLocks/>
          </p:cNvSpPr>
          <p:nvPr/>
        </p:nvSpPr>
        <p:spPr>
          <a:xfrm>
            <a:off x="1196586" y="4672091"/>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a:latin typeface="Inria Sans" panose="020B0604020202020204" charset="0"/>
                <a:cs typeface="Times New Roman" panose="02020603050405020304" pitchFamily="18" charset="0"/>
              </a:rPr>
              <a:t>Figure </a:t>
            </a:r>
            <a:r>
              <a:rPr lang="en-US" sz="1400" dirty="0" smtClean="0">
                <a:latin typeface="Inria Sans" panose="020B0604020202020204" charset="0"/>
                <a:cs typeface="Times New Roman" panose="02020603050405020304" pitchFamily="18" charset="0"/>
              </a:rPr>
              <a:t>4: End-to-End communication[5].</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75489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randombar(horizontal)">
                                      <p:cBhvr>
                                        <p:cTn id="7" dur="500"/>
                                        <p:tgtEl>
                                          <p:spTgt spid="7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randombar(horizontal)">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randombar(horizontal)">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randombar(horizontal)">
                                      <p:cBhvr>
                                        <p:cTn id="25" dur="500"/>
                                        <p:tgtEl>
                                          <p:spTgt spid="7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500"/>
                                        <p:tgtEl>
                                          <p:spTgt spid="6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randombar(horizontal)">
                                      <p:cBhvr>
                                        <p:cTn id="31" dur="500"/>
                                        <p:tgtEl>
                                          <p:spTgt spid="6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randombar(horizontal)">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randombar(horizontal)">
                                      <p:cBhvr>
                                        <p:cTn id="39" dur="500"/>
                                        <p:tgtEl>
                                          <p:spTgt spid="4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randombar(horizontal)">
                                      <p:cBhvr>
                                        <p:cTn id="45" dur="500"/>
                                        <p:tgtEl>
                                          <p:spTgt spid="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randombar(horizontal)">
                                      <p:cBhvr>
                                        <p:cTn id="48" dur="500"/>
                                        <p:tgtEl>
                                          <p:spTgt spid="21"/>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par>
                                <p:cTn id="57" presetID="14"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randombar(horizontal)">
                                      <p:cBhvr>
                                        <p:cTn id="59" dur="500"/>
                                        <p:tgtEl>
                                          <p:spTgt spid="27"/>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randombar(horizontal)">
                                      <p:cBhvr>
                                        <p:cTn id="62" dur="500"/>
                                        <p:tgtEl>
                                          <p:spTgt spid="25"/>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randombar(horizontal)">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randombar(horizontal)">
                                      <p:cBhvr>
                                        <p:cTn id="70" dur="500"/>
                                        <p:tgtEl>
                                          <p:spTgt spid="7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randombar(horizontal)">
                                      <p:cBhvr>
                                        <p:cTn id="73" dur="500"/>
                                        <p:tgtEl>
                                          <p:spTgt spid="28"/>
                                        </p:tgtEl>
                                      </p:cBhvr>
                                    </p:animEffect>
                                  </p:childTnLst>
                                </p:cTn>
                              </p:par>
                              <p:par>
                                <p:cTn id="74" presetID="14" presetClass="entr" presetSubtype="1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horizontal)">
                                      <p:cBhvr>
                                        <p:cTn id="76" dur="500"/>
                                        <p:tgtEl>
                                          <p:spTgt spid="17"/>
                                        </p:tgtEl>
                                      </p:cBhvr>
                                    </p:animEffect>
                                  </p:childTnLst>
                                </p:cTn>
                              </p:par>
                              <p:par>
                                <p:cTn id="77" presetID="14" presetClass="entr" presetSubtype="1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randombar(horizontal)">
                                      <p:cBhvr>
                                        <p:cTn id="79" dur="500"/>
                                        <p:tgtEl>
                                          <p:spTgt spid="62"/>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randombar(horizontal)">
                                      <p:cBhvr>
                                        <p:cTn id="82" dur="500"/>
                                        <p:tgtEl>
                                          <p:spTgt spid="6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randombar(horizontal)">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randombar(horizontal)">
                                      <p:cBhvr>
                                        <p:cTn id="90" dur="500"/>
                                        <p:tgtEl>
                                          <p:spTgt spid="78"/>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randombar(horizontal)">
                                      <p:cBhvr>
                                        <p:cTn id="93" dur="500"/>
                                        <p:tgtEl>
                                          <p:spTgt spid="80"/>
                                        </p:tgtEl>
                                      </p:cBhvr>
                                    </p:animEffect>
                                  </p:childTnLst>
                                </p:cTn>
                              </p:par>
                              <p:par>
                                <p:cTn id="94" presetID="14" presetClass="entr" presetSubtype="10" fill="hold" nodeType="with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randombar(horizontal)">
                                      <p:cBhvr>
                                        <p:cTn id="96" dur="500"/>
                                        <p:tgtEl>
                                          <p:spTgt spid="81"/>
                                        </p:tgtEl>
                                      </p:cBhvr>
                                    </p:animEffect>
                                  </p:childTnLst>
                                </p:cTn>
                              </p:par>
                              <p:par>
                                <p:cTn id="97" presetID="14" presetClass="entr" presetSubtype="10"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randombar(horizontal)">
                                      <p:cBhvr>
                                        <p:cTn id="99" dur="500"/>
                                        <p:tgtEl>
                                          <p:spTgt spid="31"/>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randombar(horizontal)">
                                      <p:cBhvr>
                                        <p:cTn id="105" dur="500"/>
                                        <p:tgtEl>
                                          <p:spTgt spid="32"/>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randombar(horizontal)">
                                      <p:cBhvr>
                                        <p:cTn id="10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2" grpId="0" animBg="1"/>
      <p:bldP spid="71" grpId="0" animBg="1"/>
      <p:bldP spid="9" grpId="0" animBg="1"/>
      <p:bldP spid="61" grpId="0" animBg="1"/>
      <p:bldP spid="63" grpId="0" animBg="1"/>
      <p:bldP spid="65" grpId="0" animBg="1"/>
      <p:bldP spid="69" grpId="0" animBg="1"/>
      <p:bldP spid="77" grpId="0" animBg="1"/>
      <p:bldP spid="78" grpId="0" animBg="1"/>
      <p:bldP spid="80" grpId="0" animBg="1"/>
      <p:bldP spid="21" grpId="0" animBg="1"/>
      <p:bldP spid="2" grpId="0"/>
      <p:bldP spid="23" grpId="0" animBg="1"/>
      <p:bldP spid="24" grpId="0" animBg="1"/>
      <p:bldP spid="25" grpId="0" animBg="1"/>
      <p:bldP spid="26" grpId="0" animBg="1"/>
      <p:bldP spid="28" grpId="0" animBg="1"/>
      <p:bldP spid="32" grpId="0"/>
      <p:bldP spid="33" grpId="0"/>
      <p:bldP spid="43" grpId="0"/>
      <p:bldP spid="64"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400" dirty="0"/>
              <a:t>CSS as a modulation for Long </a:t>
            </a:r>
            <a:r>
              <a:rPr lang="en-US" sz="3400" dirty="0" smtClean="0"/>
              <a:t>Range</a:t>
            </a:r>
            <a:endParaRPr sz="34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99097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dirty="0">
                <a:solidFill>
                  <a:srgbClr val="FFFFFF"/>
                </a:solidFill>
                <a:latin typeface="Inria Sans" panose="020B0604020202020204" charset="0"/>
                <a:cs typeface="Times New Roman" panose="02020603050405020304" pitchFamily="18" charset="0"/>
              </a:rPr>
              <a:t>Long range low power is a family of </a:t>
            </a:r>
            <a:r>
              <a:rPr lang="en-US" dirty="0" smtClean="0">
                <a:solidFill>
                  <a:srgbClr val="FFFFFF"/>
                </a:solidFill>
                <a:latin typeface="Inria Sans" panose="020B0604020202020204" charset="0"/>
                <a:cs typeface="Times New Roman" panose="02020603050405020304" pitchFamily="18" charset="0"/>
              </a:rPr>
              <a:t>technologies promising </a:t>
            </a:r>
            <a:r>
              <a:rPr lang="en-US" dirty="0">
                <a:solidFill>
                  <a:srgbClr val="FFFFFF"/>
                </a:solidFill>
                <a:latin typeface="Inria Sans" panose="020B0604020202020204" charset="0"/>
                <a:cs typeface="Times New Roman" panose="02020603050405020304" pitchFamily="18" charset="0"/>
              </a:rPr>
              <a:t>to connect thousands of sensors to the future </a:t>
            </a:r>
            <a:r>
              <a:rPr lang="en-US" dirty="0" smtClean="0">
                <a:solidFill>
                  <a:srgbClr val="FFFFFF"/>
                </a:solidFill>
                <a:latin typeface="Inria Sans" panose="020B0604020202020204" charset="0"/>
                <a:cs typeface="Times New Roman" panose="02020603050405020304" pitchFamily="18" charset="0"/>
              </a:rPr>
              <a:t>internet of </a:t>
            </a:r>
            <a:r>
              <a:rPr lang="en-US" dirty="0">
                <a:solidFill>
                  <a:srgbClr val="FFFFFF"/>
                </a:solidFill>
                <a:latin typeface="Inria Sans" panose="020B0604020202020204" charset="0"/>
                <a:cs typeface="Times New Roman" panose="02020603050405020304" pitchFamily="18" charset="0"/>
              </a:rPr>
              <a:t>things. Within this family of possible technology </a:t>
            </a:r>
            <a:r>
              <a:rPr lang="en-US" dirty="0" smtClean="0">
                <a:solidFill>
                  <a:srgbClr val="FFFFFF"/>
                </a:solidFill>
                <a:latin typeface="Inria Sans" panose="020B0604020202020204" charset="0"/>
                <a:cs typeface="Times New Roman" panose="02020603050405020304" pitchFamily="18" charset="0"/>
              </a:rPr>
              <a:t>choices, two </a:t>
            </a:r>
            <a:r>
              <a:rPr lang="en-US" dirty="0">
                <a:solidFill>
                  <a:srgbClr val="FFFFFF"/>
                </a:solidFill>
                <a:latin typeface="Inria Sans" panose="020B0604020202020204" charset="0"/>
                <a:cs typeface="Times New Roman" panose="02020603050405020304" pitchFamily="18" charset="0"/>
              </a:rPr>
              <a:t>different branches have </a:t>
            </a:r>
            <a:r>
              <a:rPr lang="en-US" dirty="0" smtClean="0">
                <a:solidFill>
                  <a:srgbClr val="FFFFFF"/>
                </a:solidFill>
                <a:latin typeface="Inria Sans" panose="020B0604020202020204" charset="0"/>
                <a:cs typeface="Times New Roman" panose="02020603050405020304" pitchFamily="18" charset="0"/>
              </a:rPr>
              <a:t>emerged</a:t>
            </a:r>
            <a:endParaRPr lang="en-US"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S</a:t>
            </a:r>
            <a:r>
              <a:rPr lang="en-US" sz="1800" dirty="0" smtClean="0">
                <a:solidFill>
                  <a:srgbClr val="FFFFFF"/>
                </a:solidFill>
                <a:latin typeface="Inria Sans" panose="020B0604020202020204" charset="0"/>
                <a:cs typeface="Times New Roman" panose="02020603050405020304" pitchFamily="18" charset="0"/>
              </a:rPr>
              <a:t>pread </a:t>
            </a:r>
            <a:r>
              <a:rPr lang="en-US" sz="1800" dirty="0">
                <a:solidFill>
                  <a:srgbClr val="FFFFFF"/>
                </a:solidFill>
                <a:latin typeface="Inria Sans" panose="020B0604020202020204" charset="0"/>
                <a:cs typeface="Times New Roman" panose="02020603050405020304" pitchFamily="18" charset="0"/>
              </a:rPr>
              <a:t>wideband communication </a:t>
            </a: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N</a:t>
            </a:r>
            <a:r>
              <a:rPr lang="en-US" sz="1800" dirty="0" smtClean="0">
                <a:solidFill>
                  <a:srgbClr val="FFFFFF"/>
                </a:solidFill>
                <a:latin typeface="Inria Sans" panose="020B0604020202020204" charset="0"/>
                <a:cs typeface="Times New Roman" panose="02020603050405020304" pitchFamily="18" charset="0"/>
              </a:rPr>
              <a:t>arrowband communication</a:t>
            </a:r>
            <a:endParaRPr lang="en-US" sz="1800" b="1" dirty="0">
              <a:solidFill>
                <a:srgbClr val="FFFFFF"/>
              </a:solidFill>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dirty="0"/>
          </a:p>
        </p:txBody>
      </p:sp>
      <p:sp>
        <p:nvSpPr>
          <p:cNvPr id="6" name="Google Shape;326;p24"/>
          <p:cNvSpPr txBox="1">
            <a:spLocks noGrp="1"/>
          </p:cNvSpPr>
          <p:nvPr>
            <p:ph type="title"/>
          </p:nvPr>
        </p:nvSpPr>
        <p:spPr>
          <a:xfrm>
            <a:off x="1175191" y="855506"/>
            <a:ext cx="8077665" cy="351300"/>
          </a:xfrm>
          <a:prstGeom prst="rect">
            <a:avLst/>
          </a:prstGeom>
        </p:spPr>
        <p:txBody>
          <a:bodyPr spcFirstLastPara="1" wrap="square" lIns="0" tIns="0" rIns="0" bIns="0" anchor="ctr" anchorCtr="0">
            <a:noAutofit/>
          </a:bodyPr>
          <a:lstStyle/>
          <a:p>
            <a:pPr lvl="0"/>
            <a:r>
              <a:rPr lang="en-US" sz="2000" b="1" dirty="0" smtClean="0">
                <a:latin typeface="Inria Sans" panose="020B0604020202020204" charset="0"/>
              </a:rPr>
              <a:t>Technical overview CSS as a modulation for </a:t>
            </a:r>
            <a:r>
              <a:rPr lang="en-US" sz="2000" b="1" dirty="0">
                <a:latin typeface="Inria Sans" panose="020B0604020202020204" charset="0"/>
              </a:rPr>
              <a:t>Long Range Communication</a:t>
            </a:r>
            <a:endParaRPr sz="2000" b="1" dirty="0">
              <a:latin typeface="Inria Sans" panose="020B0604020202020204" charset="0"/>
            </a:endParaRPr>
          </a:p>
        </p:txBody>
      </p:sp>
      <p:sp>
        <p:nvSpPr>
          <p:cNvPr id="2" name="Rectangle 1"/>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smtClean="0">
                <a:solidFill>
                  <a:schemeClr val="tx1"/>
                </a:solidFill>
                <a:latin typeface="Inria Sans" panose="020B0604020202020204" charset="0"/>
              </a:rPr>
              <a:t>Backscer</a:t>
            </a:r>
            <a:r>
              <a:rPr lang="en-US" sz="1200" dirty="0" smtClean="0">
                <a:solidFill>
                  <a:schemeClr val="tx1"/>
                </a:solidFill>
                <a:latin typeface="Inria Sans" panose="020B0604020202020204" charset="0"/>
              </a:rPr>
              <a:t>: </a:t>
            </a:r>
            <a:r>
              <a:rPr lang="en-US" sz="1200" dirty="0" err="1" smtClean="0">
                <a:solidFill>
                  <a:schemeClr val="tx1"/>
                </a:solidFill>
                <a:latin typeface="Inria Sans" panose="020B0604020202020204" charset="0"/>
              </a:rPr>
              <a:t>EnabalingThe</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Vision of Ubiquitous Connectivity”, Proceedings of the ACM on Interactive, Mobile, Wearable and Ubiquitous Technologies, 2017/9/11.</a:t>
            </a:r>
          </a:p>
        </p:txBody>
      </p:sp>
    </p:spTree>
    <p:extLst>
      <p:ext uri="{BB962C8B-B14F-4D97-AF65-F5344CB8AC3E}">
        <p14:creationId xmlns:p14="http://schemas.microsoft.com/office/powerpoint/2010/main" val="3184000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Agenda</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377" name="Google Shape;377;p28"/>
          <p:cNvGrpSpPr/>
          <p:nvPr/>
        </p:nvGrpSpPr>
        <p:grpSpPr>
          <a:xfrm>
            <a:off x="2549819" y="1646904"/>
            <a:ext cx="1688747" cy="3284124"/>
            <a:chOff x="5632317" y="1189775"/>
            <a:chExt cx="3540456" cy="3284124"/>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3- LoRaWAN </a:t>
              </a:r>
              <a:r>
                <a:rPr lang="en-US" sz="1100" dirty="0">
                  <a:solidFill>
                    <a:schemeClr val="lt1"/>
                  </a:solidFill>
                  <a:latin typeface="Saira Semi Condensed"/>
                  <a:ea typeface="Saira Semi Condensed"/>
                  <a:cs typeface="Saira Semi Condensed"/>
                  <a:sym typeface="Saira Semi Condensed"/>
                </a:rPr>
                <a:t>Network</a:t>
              </a:r>
              <a:endParaRPr sz="1100"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56136" y="1858199"/>
              <a:ext cx="3016637"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Protocol stack</a:t>
              </a:r>
            </a:p>
            <a:p>
              <a:pPr marL="171450" lvl="0" indent="-171450" algn="l" rtl="0">
                <a:lnSpc>
                  <a:spcPct val="115000"/>
                </a:lnSpc>
                <a:spcBef>
                  <a:spcPts val="0"/>
                </a:spcBef>
                <a:spcAft>
                  <a:spcPts val="0"/>
                </a:spcAft>
                <a:buClr>
                  <a:srgbClr val="10E7D9"/>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LoRaWAN architrcture</a:t>
              </a:r>
            </a:p>
            <a:p>
              <a:pPr marL="171450" lvl="0" indent="-171450" algn="l" rtl="0">
                <a:lnSpc>
                  <a:spcPct val="115000"/>
                </a:lnSpc>
                <a:spcBef>
                  <a:spcPts val="0"/>
                </a:spcBef>
                <a:spcAft>
                  <a:spcPts val="0"/>
                </a:spcAft>
                <a:buClr>
                  <a:srgbClr val="10E7D9"/>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End to End communication</a:t>
              </a:r>
              <a:endParaRPr sz="1000" b="1"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0" y="1647189"/>
            <a:ext cx="1467445" cy="3345329"/>
            <a:chOff x="-40770" y="1189989"/>
            <a:chExt cx="2208237" cy="3345329"/>
          </a:xfrm>
        </p:grpSpPr>
        <p:sp>
          <p:nvSpPr>
            <p:cNvPr id="381" name="Google Shape;381;p28"/>
            <p:cNvSpPr/>
            <p:nvPr/>
          </p:nvSpPr>
          <p:spPr>
            <a:xfrm>
              <a:off x="0" y="1189989"/>
              <a:ext cx="2167467"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1- Big concept</a:t>
              </a:r>
              <a:endParaRPr sz="1100"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40770" y="1919618"/>
              <a:ext cx="2152224"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A7F5B8"/>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IoT definition</a:t>
              </a:r>
            </a:p>
            <a:p>
              <a:pPr marL="171450" lvl="0" indent="-171450" algn="l" rtl="0">
                <a:lnSpc>
                  <a:spcPct val="115000"/>
                </a:lnSpc>
                <a:spcBef>
                  <a:spcPts val="0"/>
                </a:spcBef>
                <a:spcAft>
                  <a:spcPts val="0"/>
                </a:spcAft>
                <a:buClr>
                  <a:srgbClr val="A7F5B8"/>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IoT a</a:t>
              </a:r>
              <a:r>
                <a:rPr lang="en-US" sz="1000" b="1" dirty="0" smtClean="0">
                  <a:solidFill>
                    <a:schemeClr val="dk1"/>
                  </a:solidFill>
                  <a:latin typeface="Inria Sans Light"/>
                  <a:ea typeface="Inria Sans Light"/>
                  <a:cs typeface="Inria Sans Light"/>
                  <a:sym typeface="Inria Sans Light"/>
                </a:rPr>
                <a:t>rchitecture</a:t>
              </a:r>
            </a:p>
            <a:p>
              <a:pPr marL="171450" lvl="0" indent="-171450">
                <a:lnSpc>
                  <a:spcPct val="115000"/>
                </a:lnSpc>
                <a:buClr>
                  <a:srgbClr val="A7F5B8"/>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Technical </a:t>
              </a:r>
              <a:r>
                <a:rPr lang="en-US" sz="1000" b="1" dirty="0">
                  <a:solidFill>
                    <a:schemeClr val="dk1"/>
                  </a:solidFill>
                  <a:latin typeface="Inria Sans Light"/>
                  <a:ea typeface="Inria Sans Light"/>
                  <a:cs typeface="Inria Sans Light"/>
                  <a:sym typeface="Inria Sans Light"/>
                </a:rPr>
                <a:t>research challenges</a:t>
              </a:r>
              <a:endParaRPr lang="en" sz="1000" b="1" dirty="0" smtClean="0">
                <a:solidFill>
                  <a:schemeClr val="dk1"/>
                </a:solidFill>
                <a:latin typeface="Inria Sans Light"/>
                <a:ea typeface="Inria Sans Light"/>
                <a:cs typeface="Inria Sans Light"/>
                <a:sym typeface="Inria Sans Light"/>
              </a:endParaRPr>
            </a:p>
            <a:p>
              <a:pPr marL="0" lvl="0" indent="0" algn="l" rtl="0">
                <a:lnSpc>
                  <a:spcPct val="115000"/>
                </a:lnSpc>
                <a:spcBef>
                  <a:spcPts val="0"/>
                </a:spcBef>
                <a:spcAft>
                  <a:spcPts val="0"/>
                </a:spcAft>
                <a:buNone/>
              </a:pPr>
              <a:endParaRPr sz="10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059256" y="1646904"/>
            <a:ext cx="1982297" cy="3317876"/>
            <a:chOff x="2596881" y="1189775"/>
            <a:chExt cx="4024995" cy="3317876"/>
          </a:xfrm>
          <a:solidFill>
            <a:srgbClr val="24D8A0"/>
          </a:solidFill>
        </p:grpSpPr>
        <p:sp>
          <p:nvSpPr>
            <p:cNvPr id="384" name="Google Shape;384;p28"/>
            <p:cNvSpPr/>
            <p:nvPr/>
          </p:nvSpPr>
          <p:spPr>
            <a:xfrm>
              <a:off x="2596881" y="1189775"/>
              <a:ext cx="3706868"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200" dirty="0" smtClean="0">
                  <a:solidFill>
                    <a:schemeClr val="lt1"/>
                  </a:solidFill>
                  <a:latin typeface="Saira Semi Condensed"/>
                  <a:ea typeface="Saira Semi Condensed"/>
                  <a:cs typeface="Saira Semi Condensed"/>
                  <a:sym typeface="Saira Semi Condensed"/>
                </a:rPr>
                <a:t>2- </a:t>
              </a:r>
              <a:r>
                <a:rPr lang="en-US" sz="1100" dirty="0" smtClean="0">
                  <a:solidFill>
                    <a:schemeClr val="lt1"/>
                  </a:solidFill>
                  <a:latin typeface="Saira Semi Condensed"/>
                  <a:ea typeface="Saira Semi Condensed"/>
                  <a:cs typeface="Saira Semi Condensed"/>
                  <a:sym typeface="Saira Semi Condensed"/>
                </a:rPr>
                <a:t>Communication </a:t>
              </a:r>
              <a:r>
                <a:rPr lang="en-US" sz="1100" dirty="0">
                  <a:solidFill>
                    <a:schemeClr val="lt1"/>
                  </a:solidFill>
                  <a:latin typeface="Saira Semi Condensed"/>
                  <a:ea typeface="Saira Semi Condensed"/>
                  <a:cs typeface="Saira Semi Condensed"/>
                  <a:sym typeface="Saira Semi Condensed"/>
                </a:rPr>
                <a:t>technologies</a:t>
              </a:r>
              <a:endParaRPr sz="1100"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2995312" y="1891951"/>
              <a:ext cx="36265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24D8A0"/>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Defination </a:t>
              </a:r>
              <a:r>
                <a:rPr lang="en-US" sz="1000" b="1" dirty="0">
                  <a:solidFill>
                    <a:schemeClr val="dk1"/>
                  </a:solidFill>
                  <a:latin typeface="Inria Sans Light"/>
                  <a:ea typeface="Inria Sans Light"/>
                  <a:cs typeface="Inria Sans Light"/>
                  <a:sym typeface="Inria Sans Light"/>
                </a:rPr>
                <a:t>Communication </a:t>
              </a:r>
              <a:r>
                <a:rPr lang="en-US" sz="1000" b="1" dirty="0" smtClean="0">
                  <a:solidFill>
                    <a:schemeClr val="dk1"/>
                  </a:solidFill>
                  <a:latin typeface="Inria Sans Light"/>
                  <a:ea typeface="Inria Sans Light"/>
                  <a:cs typeface="Inria Sans Light"/>
                  <a:sym typeface="Inria Sans Light"/>
                </a:rPr>
                <a:t>technologies</a:t>
              </a:r>
            </a:p>
            <a:p>
              <a:pPr marL="171450" lvl="0" indent="-171450">
                <a:lnSpc>
                  <a:spcPct val="115000"/>
                </a:lnSpc>
                <a:buClr>
                  <a:srgbClr val="24D8A0"/>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Long </a:t>
              </a:r>
              <a:r>
                <a:rPr lang="en-US" sz="1000" b="1" dirty="0">
                  <a:solidFill>
                    <a:schemeClr val="dk1"/>
                  </a:solidFill>
                  <a:latin typeface="Inria Sans Light"/>
                  <a:ea typeface="Inria Sans Light"/>
                  <a:cs typeface="Inria Sans Light"/>
                  <a:sym typeface="Inria Sans Light"/>
                </a:rPr>
                <a:t>Range </a:t>
              </a:r>
              <a:r>
                <a:rPr lang="en-US" sz="1000" b="1" dirty="0" smtClean="0">
                  <a:solidFill>
                    <a:schemeClr val="dk1"/>
                  </a:solidFill>
                  <a:latin typeface="Inria Sans Light"/>
                  <a:ea typeface="Inria Sans Light"/>
                  <a:cs typeface="Inria Sans Light"/>
                  <a:sym typeface="Inria Sans Light"/>
                </a:rPr>
                <a:t>criteria</a:t>
              </a:r>
            </a:p>
            <a:p>
              <a:pPr marL="171450" lvl="0" indent="-171450">
                <a:lnSpc>
                  <a:spcPct val="115000"/>
                </a:lnSpc>
                <a:buClr>
                  <a:srgbClr val="24D8A0"/>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Compare Long Rage </a:t>
              </a:r>
              <a:r>
                <a:rPr lang="en-US" sz="1000" b="1" dirty="0">
                  <a:solidFill>
                    <a:schemeClr val="dk1"/>
                  </a:solidFill>
                  <a:latin typeface="Inria Sans Light"/>
                  <a:ea typeface="Inria Sans Light"/>
                  <a:cs typeface="Inria Sans Light"/>
                  <a:sym typeface="Inria Sans Light"/>
                </a:rPr>
                <a:t>technologies </a:t>
              </a:r>
            </a:p>
            <a:p>
              <a:pPr marL="0" lvl="0" indent="0" algn="l" rtl="0">
                <a:lnSpc>
                  <a:spcPct val="115000"/>
                </a:lnSpc>
                <a:spcBef>
                  <a:spcPts val="0"/>
                </a:spcBef>
                <a:spcAft>
                  <a:spcPts val="0"/>
                </a:spcAft>
                <a:buNone/>
              </a:pPr>
              <a:r>
                <a:rPr lang="en" sz="1000" dirty="0" smtClean="0">
                  <a:solidFill>
                    <a:schemeClr val="dk1"/>
                  </a:solidFill>
                  <a:latin typeface="Inria Sans Light"/>
                  <a:ea typeface="Inria Sans Light"/>
                  <a:cs typeface="Inria Sans Light"/>
                  <a:sym typeface="Inria Sans Light"/>
                </a:rPr>
                <a:t> </a:t>
              </a:r>
              <a:endParaRPr sz="1000" dirty="0">
                <a:solidFill>
                  <a:schemeClr val="dk1"/>
                </a:solidFill>
                <a:latin typeface="Inria Sans Light"/>
                <a:ea typeface="Inria Sans Light"/>
                <a:cs typeface="Inria Sans Light"/>
                <a:sym typeface="Inria Sans Light"/>
              </a:endParaRPr>
            </a:p>
          </p:txBody>
        </p:sp>
      </p:grpSp>
      <p:grpSp>
        <p:nvGrpSpPr>
          <p:cNvPr id="14" name="Google Shape;377;p28"/>
          <p:cNvGrpSpPr/>
          <p:nvPr/>
        </p:nvGrpSpPr>
        <p:grpSpPr>
          <a:xfrm>
            <a:off x="3788564" y="1646904"/>
            <a:ext cx="1620794" cy="3284700"/>
            <a:chOff x="5632317" y="1189775"/>
            <a:chExt cx="3305700" cy="3284700"/>
          </a:xfrm>
        </p:grpSpPr>
        <p:sp>
          <p:nvSpPr>
            <p:cNvPr id="15" name="Google Shape;378;p28"/>
            <p:cNvSpPr/>
            <p:nvPr/>
          </p:nvSpPr>
          <p:spPr>
            <a:xfrm>
              <a:off x="5632317" y="1189775"/>
              <a:ext cx="3305700" cy="669000"/>
            </a:xfrm>
            <a:prstGeom prst="chevron">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4- CSS modulation</a:t>
              </a:r>
              <a:endParaRPr sz="1100" dirty="0">
                <a:solidFill>
                  <a:schemeClr val="lt1"/>
                </a:solidFill>
                <a:latin typeface="Saira Semi Condensed"/>
                <a:ea typeface="Saira Semi Condensed"/>
                <a:cs typeface="Saira Semi Condensed"/>
                <a:sym typeface="Saira Semi Condensed"/>
              </a:endParaRPr>
            </a:p>
          </p:txBody>
        </p:sp>
        <p:sp>
          <p:nvSpPr>
            <p:cNvPr id="16"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 sz="1050" b="1" dirty="0" smtClean="0">
                  <a:solidFill>
                    <a:schemeClr val="dk1"/>
                  </a:solidFill>
                  <a:latin typeface="Inria Sans Light"/>
                  <a:ea typeface="Inria Sans Light"/>
                  <a:cs typeface="Inria Sans Light"/>
                  <a:sym typeface="Inria Sans Light"/>
                </a:rPr>
                <a:t>Chrip signal</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 sz="1050" b="1" dirty="0" smtClean="0">
                  <a:solidFill>
                    <a:schemeClr val="dk1"/>
                  </a:solidFill>
                  <a:latin typeface="Inria Sans Light"/>
                  <a:ea typeface="Inria Sans Light"/>
                  <a:cs typeface="Inria Sans Light"/>
                  <a:sym typeface="Inria Sans Light"/>
                </a:rPr>
                <a:t>Spread factor</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Symbol rate</a:t>
              </a:r>
              <a:endParaRPr sz="1050" b="1" dirty="0">
                <a:solidFill>
                  <a:schemeClr val="dk1"/>
                </a:solidFill>
                <a:latin typeface="Inria Sans Light"/>
                <a:ea typeface="Inria Sans Light"/>
                <a:cs typeface="Inria Sans Light"/>
                <a:sym typeface="Inria Sans Light"/>
              </a:endParaRPr>
            </a:p>
          </p:txBody>
        </p:sp>
      </p:grpSp>
      <p:grpSp>
        <p:nvGrpSpPr>
          <p:cNvPr id="17" name="Google Shape;377;p28"/>
          <p:cNvGrpSpPr/>
          <p:nvPr/>
        </p:nvGrpSpPr>
        <p:grpSpPr>
          <a:xfrm>
            <a:off x="5027744" y="1646904"/>
            <a:ext cx="1649529" cy="3284124"/>
            <a:chOff x="5552410" y="1189775"/>
            <a:chExt cx="3385607" cy="3284124"/>
          </a:xfrm>
          <a:solidFill>
            <a:schemeClr val="accent4">
              <a:lumMod val="60000"/>
              <a:lumOff val="40000"/>
            </a:schemeClr>
          </a:solidFill>
        </p:grpSpPr>
        <p:sp>
          <p:nvSpPr>
            <p:cNvPr id="18" name="Google Shape;378;p28"/>
            <p:cNvSpPr/>
            <p:nvPr/>
          </p:nvSpPr>
          <p:spPr>
            <a:xfrm>
              <a:off x="5632317" y="1189775"/>
              <a:ext cx="3305700"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5- RF Factor</a:t>
              </a:r>
              <a:endParaRPr sz="1100" dirty="0">
                <a:solidFill>
                  <a:schemeClr val="lt1"/>
                </a:solidFill>
                <a:latin typeface="Saira Semi Condensed"/>
                <a:ea typeface="Saira Semi Condensed"/>
                <a:cs typeface="Saira Semi Condensed"/>
                <a:sym typeface="Saira Semi Condensed"/>
              </a:endParaRPr>
            </a:p>
          </p:txBody>
        </p:sp>
        <p:sp>
          <p:nvSpPr>
            <p:cNvPr id="19" name="Google Shape;379;p28"/>
            <p:cNvSpPr txBox="1"/>
            <p:nvPr/>
          </p:nvSpPr>
          <p:spPr>
            <a:xfrm>
              <a:off x="5552410" y="1858199"/>
              <a:ext cx="33080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Link budget </a:t>
              </a: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Receiving </a:t>
              </a:r>
              <a:r>
                <a:rPr lang="en-US" sz="1000" b="1" dirty="0" smtClean="0">
                  <a:solidFill>
                    <a:schemeClr val="dk1"/>
                  </a:solidFill>
                  <a:latin typeface="Inria Sans Light"/>
                  <a:ea typeface="Inria Sans Light"/>
                  <a:cs typeface="Inria Sans Light"/>
                  <a:sym typeface="Inria Sans Light"/>
                </a:rPr>
                <a:t>sensitivity</a:t>
              </a:r>
            </a:p>
            <a:p>
              <a:pPr marL="171450" lvl="0" indent="-171450">
                <a:lnSpc>
                  <a:spcPct val="115000"/>
                </a:lnSpc>
                <a:buClr>
                  <a:srgbClr val="6BF5EC"/>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6BF5EC"/>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SNR</a:t>
              </a:r>
            </a:p>
            <a:p>
              <a:pPr marL="171450" lvl="0" indent="-171450" algn="l" rtl="0">
                <a:lnSpc>
                  <a:spcPct val="115000"/>
                </a:lnSpc>
                <a:spcBef>
                  <a:spcPts val="0"/>
                </a:spcBef>
                <a:spcAft>
                  <a:spcPts val="0"/>
                </a:spcAft>
                <a:buClr>
                  <a:srgbClr val="6BF5EC"/>
                </a:buClr>
                <a:buFont typeface="Wingdings" panose="05000000000000000000" pitchFamily="2" charset="2"/>
                <a:buChar char="v"/>
              </a:pP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daily packets on LoRaWAN</a:t>
              </a:r>
              <a:endParaRPr lang="en-US"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sz="1000" b="1" dirty="0">
                <a:solidFill>
                  <a:schemeClr val="dk1"/>
                </a:solidFill>
                <a:latin typeface="Inria Sans Light"/>
                <a:ea typeface="Inria Sans Light"/>
                <a:cs typeface="Inria Sans Light"/>
                <a:sym typeface="Inria Sans Light"/>
              </a:endParaRPr>
            </a:p>
          </p:txBody>
        </p:sp>
      </p:grpSp>
      <p:grpSp>
        <p:nvGrpSpPr>
          <p:cNvPr id="20" name="Google Shape;377;p28"/>
          <p:cNvGrpSpPr/>
          <p:nvPr/>
        </p:nvGrpSpPr>
        <p:grpSpPr>
          <a:xfrm>
            <a:off x="6335872" y="1646904"/>
            <a:ext cx="1627470" cy="3284700"/>
            <a:chOff x="5619825" y="1189775"/>
            <a:chExt cx="3305700" cy="3284700"/>
          </a:xfrm>
        </p:grpSpPr>
        <p:sp>
          <p:nvSpPr>
            <p:cNvPr id="21" name="Google Shape;378;p28"/>
            <p:cNvSpPr/>
            <p:nvPr/>
          </p:nvSpPr>
          <p:spPr>
            <a:xfrm>
              <a:off x="5619825" y="1189775"/>
              <a:ext cx="3305700" cy="669000"/>
            </a:xfrm>
            <a:prstGeom prst="chevron">
              <a:avLst>
                <a:gd name="adj" fmla="val 50000"/>
              </a:avLst>
            </a:prstGeom>
            <a:solidFill>
              <a:schemeClr val="bg2">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6- ALOHA</a:t>
              </a:r>
              <a:endParaRPr sz="1100" dirty="0">
                <a:solidFill>
                  <a:schemeClr val="lt1"/>
                </a:solidFill>
                <a:latin typeface="Saira Semi Condensed"/>
                <a:ea typeface="Saira Semi Condensed"/>
                <a:cs typeface="Saira Semi Condensed"/>
                <a:sym typeface="Saira Semi Condensed"/>
              </a:endParaRPr>
            </a:p>
          </p:txBody>
        </p:sp>
        <p:sp>
          <p:nvSpPr>
            <p:cNvPr id="22"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Defination ALOHA</a:t>
              </a: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Analysis ALOHA</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grpSp>
        <p:nvGrpSpPr>
          <p:cNvPr id="23" name="Google Shape;377;p28"/>
          <p:cNvGrpSpPr/>
          <p:nvPr/>
        </p:nvGrpSpPr>
        <p:grpSpPr>
          <a:xfrm>
            <a:off x="7487006" y="1646904"/>
            <a:ext cx="1621350" cy="3284700"/>
            <a:chOff x="5332178" y="1189775"/>
            <a:chExt cx="3605839" cy="3284700"/>
          </a:xfrm>
        </p:grpSpPr>
        <p:sp>
          <p:nvSpPr>
            <p:cNvPr id="24" name="Google Shape;378;p28"/>
            <p:cNvSpPr/>
            <p:nvPr/>
          </p:nvSpPr>
          <p:spPr>
            <a:xfrm>
              <a:off x="5332178" y="1189775"/>
              <a:ext cx="3605839" cy="669000"/>
            </a:xfrm>
            <a:prstGeom prst="chevron">
              <a:avLst>
                <a:gd name="adj" fmla="val 50000"/>
              </a:avLst>
            </a:prstGeom>
            <a:solidFill>
              <a:schemeClr val="accent5">
                <a:lumMod val="60000"/>
                <a:lumOff val="40000"/>
              </a:schemeClr>
            </a:solidFill>
            <a:ln>
              <a:noFill/>
            </a:ln>
          </p:spPr>
          <p:txBody>
            <a:bodyPr spcFirstLastPara="1" wrap="square" lIns="91425" tIns="91425" rIns="91425" bIns="91425" anchor="ctr" anchorCtr="0">
              <a:noAutofit/>
            </a:bodyPr>
            <a:lstStyle/>
            <a:p>
              <a:pPr lvl="0" algn="ctr"/>
              <a:r>
                <a:rPr lang="en-US" sz="1050" dirty="0">
                  <a:solidFill>
                    <a:schemeClr val="lt1"/>
                  </a:solidFill>
                  <a:latin typeface="Saira Semi Condensed"/>
                  <a:ea typeface="Saira Semi Condensed"/>
                  <a:cs typeface="Saira Semi Condensed"/>
                  <a:sym typeface="Saira Semi Condensed"/>
                </a:rPr>
                <a:t>7</a:t>
              </a:r>
              <a:r>
                <a:rPr lang="en-US" sz="1050" dirty="0" smtClean="0">
                  <a:solidFill>
                    <a:schemeClr val="lt1"/>
                  </a:solidFill>
                  <a:latin typeface="Saira Semi Condensed"/>
                  <a:ea typeface="Saira Semi Condensed"/>
                  <a:cs typeface="Saira Semi Condensed"/>
                  <a:sym typeface="Saira Semi Condensed"/>
                </a:rPr>
                <a:t>- LoRaWAN performance</a:t>
              </a:r>
              <a:endParaRPr sz="1050" dirty="0">
                <a:solidFill>
                  <a:schemeClr val="lt1"/>
                </a:solidFill>
                <a:latin typeface="Saira Semi Condensed"/>
                <a:ea typeface="Saira Semi Condensed"/>
                <a:cs typeface="Saira Semi Condensed"/>
                <a:sym typeface="Saira Semi Condensed"/>
              </a:endParaRPr>
            </a:p>
          </p:txBody>
        </p:sp>
        <p:sp>
          <p:nvSpPr>
            <p:cNvPr id="25" name="Google Shape;379;p28"/>
            <p:cNvSpPr txBox="1"/>
            <p:nvPr/>
          </p:nvSpPr>
          <p:spPr>
            <a:xfrm>
              <a:off x="5797680" y="1858775"/>
              <a:ext cx="3016635"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chemeClr val="accent5">
                    <a:lumMod val="60000"/>
                    <a:lumOff val="40000"/>
                  </a:schemeClr>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a:t>
              </a:r>
              <a:r>
                <a:rPr lang="en-US" sz="1000" b="1" dirty="0" smtClean="0">
                  <a:solidFill>
                    <a:schemeClr val="dk1"/>
                  </a:solidFill>
                  <a:latin typeface="Inria Sans Light"/>
                  <a:ea typeface="Inria Sans Light"/>
                  <a:cs typeface="Inria Sans Light"/>
                  <a:sym typeface="Inria Sans Light"/>
                </a:rPr>
                <a:t>throughput</a:t>
              </a:r>
            </a:p>
            <a:p>
              <a:pPr lvl="0">
                <a:lnSpc>
                  <a:spcPct val="115000"/>
                </a:lnSpc>
                <a:buClr>
                  <a:schemeClr val="accent5">
                    <a:lumMod val="60000"/>
                    <a:lumOff val="40000"/>
                  </a:schemeClr>
                </a:buClr>
              </a:pPr>
              <a:r>
                <a:rPr lang="en-US" sz="1000" b="1" dirty="0" smtClean="0">
                  <a:solidFill>
                    <a:schemeClr val="dk1"/>
                  </a:solidFill>
                  <a:latin typeface="Inria Sans Light"/>
                  <a:ea typeface="Inria Sans Light"/>
                  <a:cs typeface="Inria Sans Light"/>
                  <a:sym typeface="Inria Sans Light"/>
                </a:rPr>
                <a:t> </a:t>
              </a:r>
            </a:p>
            <a:p>
              <a:pPr marL="171450" lvl="0" indent="-171450">
                <a:lnSpc>
                  <a:spcPct val="115000"/>
                </a:lnSpc>
                <a:buClr>
                  <a:schemeClr val="accent5">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5">
                    <a:lumMod val="60000"/>
                    <a:lumOff val="40000"/>
                  </a:schemeClr>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a:t>
              </a:r>
              <a:r>
                <a:rPr lang="en-US" sz="1000" b="1" dirty="0" smtClean="0">
                  <a:solidFill>
                    <a:schemeClr val="dk1"/>
                  </a:solidFill>
                  <a:latin typeface="Inria Sans Light"/>
                  <a:ea typeface="Inria Sans Light"/>
                  <a:cs typeface="Inria Sans Light"/>
                  <a:sym typeface="Inria Sans Light"/>
                </a:rPr>
                <a:t>Number</a:t>
              </a: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5">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8499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randombar(horizontal)">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randombar(horizontal)">
                                      <p:cBhvr>
                                        <p:cTn id="12" dur="500"/>
                                        <p:tgtEl>
                                          <p:spTgt spid="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randombar(horizontal)">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randombar(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randombar(horizont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dirty="0"/>
          </a:p>
        </p:txBody>
      </p:sp>
      <p:sp>
        <p:nvSpPr>
          <p:cNvPr id="6" name="Google Shape;326;p24"/>
          <p:cNvSpPr txBox="1">
            <a:spLocks noGrp="1"/>
          </p:cNvSpPr>
          <p:nvPr>
            <p:ph type="title"/>
          </p:nvPr>
        </p:nvSpPr>
        <p:spPr>
          <a:xfrm>
            <a:off x="1175191" y="855506"/>
            <a:ext cx="8077665" cy="351300"/>
          </a:xfrm>
          <a:prstGeom prst="rect">
            <a:avLst/>
          </a:prstGeom>
        </p:spPr>
        <p:txBody>
          <a:bodyPr spcFirstLastPara="1" wrap="square" lIns="0" tIns="0" rIns="0" bIns="0" anchor="ctr" anchorCtr="0">
            <a:noAutofit/>
          </a:bodyPr>
          <a:lstStyle/>
          <a:p>
            <a:pPr lvl="0"/>
            <a:r>
              <a:rPr lang="en-US" sz="2000" b="1" dirty="0" smtClean="0">
                <a:latin typeface="Inria Sans" panose="020B0604020202020204" charset="0"/>
              </a:rPr>
              <a:t>Technical overview CSS as a modulation for </a:t>
            </a:r>
            <a:r>
              <a:rPr lang="en-US" sz="2000" b="1" dirty="0">
                <a:latin typeface="Inria Sans" panose="020B0604020202020204" charset="0"/>
              </a:rPr>
              <a:t>Long Range Communication</a:t>
            </a:r>
            <a:endParaRPr sz="2000" b="1" dirty="0">
              <a:latin typeface="Inria Sans" panose="020B0604020202020204" charset="0"/>
            </a:endParaRPr>
          </a:p>
        </p:txBody>
      </p:sp>
      <p:sp>
        <p:nvSpPr>
          <p:cNvPr id="2" name="Rectangle 1"/>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smtClean="0">
                <a:solidFill>
                  <a:schemeClr val="tx1"/>
                </a:solidFill>
                <a:latin typeface="Inria Sans" panose="020B0604020202020204" charset="0"/>
              </a:rPr>
              <a:t>Backscer</a:t>
            </a:r>
            <a:r>
              <a:rPr lang="en-US" sz="1200" dirty="0" smtClean="0">
                <a:solidFill>
                  <a:schemeClr val="tx1"/>
                </a:solidFill>
                <a:latin typeface="Inria Sans" panose="020B0604020202020204" charset="0"/>
              </a:rPr>
              <a:t>: </a:t>
            </a:r>
            <a:r>
              <a:rPr lang="en-US" sz="1200" dirty="0" err="1" smtClean="0">
                <a:solidFill>
                  <a:schemeClr val="tx1"/>
                </a:solidFill>
                <a:latin typeface="Inria Sans" panose="020B0604020202020204" charset="0"/>
              </a:rPr>
              <a:t>EnabalingThe</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Vision of Ubiquitous Connectivity”, Proceedings of the ACM on Interactive, Mobile, Wearable and Ubiquitous Technologies, 2017/9/11.</a:t>
            </a:r>
          </a:p>
        </p:txBody>
      </p:sp>
      <mc:AlternateContent xmlns:mc="http://schemas.openxmlformats.org/markup-compatibility/2006">
        <mc:Choice xmlns:a14="http://schemas.microsoft.com/office/drawing/2010/main" Requires="a14">
          <p:sp>
            <p:nvSpPr>
              <p:cNvPr id="7" name="TextBox 6"/>
              <p:cNvSpPr txBox="1"/>
              <p:nvPr/>
            </p:nvSpPr>
            <p:spPr>
              <a:xfrm>
                <a:off x="6960398" y="2876581"/>
                <a:ext cx="760048" cy="18466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𝐵</m:t>
                      </m:r>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0</m:t>
                          </m:r>
                        </m:sub>
                      </m:sSub>
                    </m:oMath>
                  </m:oMathPara>
                </a14:m>
                <a:endParaRPr lang="en-US" sz="1000" dirty="0">
                  <a:solidFill>
                    <a:schemeClr val="tx1"/>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6960398" y="2876581"/>
                <a:ext cx="760048" cy="184666"/>
              </a:xfrm>
              <a:prstGeom prst="rect">
                <a:avLst/>
              </a:prstGeom>
              <a:blipFill rotWithShape="0">
                <a:blip r:embed="rId3"/>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3431528" y="2234124"/>
                <a:ext cx="2385714"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𝐶</m:t>
                      </m:r>
                      <m:r>
                        <a:rPr lang="en-US" sz="1200" b="0" i="1">
                          <a:solidFill>
                            <a:schemeClr val="tx1"/>
                          </a:solidFill>
                          <a:latin typeface="Cambria Math" panose="02040503050406030204" pitchFamily="18" charset="0"/>
                        </a:rPr>
                        <m:t> = </m:t>
                      </m:r>
                      <m:r>
                        <a:rPr lang="en-US" sz="1200" b="0" i="1">
                          <a:solidFill>
                            <a:schemeClr val="tx1"/>
                          </a:solidFill>
                          <a:latin typeface="Cambria Math" panose="02040503050406030204" pitchFamily="18" charset="0"/>
                        </a:rPr>
                        <m:t>𝑐</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𝑎𝑛𝑛𝑒𝑙</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𝑐𝑎𝑝𝑎𝑐𝑖𝑡𝑦</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𝑏𝑝𝑠</m:t>
                      </m:r>
                      <m:r>
                        <a:rPr lang="en-US" sz="1200" b="0" i="1">
                          <a:solidFill>
                            <a:schemeClr val="tx1"/>
                          </a:solidFill>
                          <a:latin typeface="Cambria Math" panose="02040503050406030204" pitchFamily="18" charset="0"/>
                        </a:rPr>
                        <m:t>].</m:t>
                      </m:r>
                    </m:oMath>
                  </m:oMathPara>
                  <m:oMathPara xmlns:m="http://schemas.openxmlformats.org/officeDocument/2006/math">
                    <m:oMathParaPr>
                      <m:jc m:val="left"/>
                    </m:oMathParaPr>
                    <m:oMath xmlns:m="http://schemas.openxmlformats.org/officeDocument/2006/math">
                      <m:r>
                        <a:rPr lang="en-US" sz="1200" b="0" i="1">
                          <a:solidFill>
                            <a:schemeClr val="tx1"/>
                          </a:solidFill>
                          <a:latin typeface="Cambria Math" panose="02040503050406030204" pitchFamily="18" charset="0"/>
                        </a:rPr>
                        <m:t>𝐵</m:t>
                      </m:r>
                      <m:r>
                        <a:rPr lang="en-US" sz="1200" b="0" i="1">
                          <a:solidFill>
                            <a:schemeClr val="tx1"/>
                          </a:solidFill>
                          <a:latin typeface="Cambria Math" panose="02040503050406030204" pitchFamily="18" charset="0"/>
                        </a:rPr>
                        <m:t> = </m:t>
                      </m:r>
                      <m:r>
                        <a:rPr lang="en-US" sz="1200" b="0" i="1">
                          <a:solidFill>
                            <a:schemeClr val="tx1"/>
                          </a:solidFill>
                          <a:latin typeface="Cambria Math" panose="02040503050406030204" pitchFamily="18" charset="0"/>
                        </a:rPr>
                        <m:t>𝑐</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𝑎𝑛𝑛𝑒𝑙</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𝑏𝑎𝑛𝑑𝑤𝑖𝑑𝑡</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𝐻𝑧</m:t>
                      </m:r>
                      <m:r>
                        <a:rPr lang="en-US" sz="1200" b="0" i="1">
                          <a:solidFill>
                            <a:schemeClr val="tx1"/>
                          </a:solidFill>
                          <a:latin typeface="Cambria Math" panose="02040503050406030204" pitchFamily="18" charset="0"/>
                        </a:rPr>
                        <m:t>].</m:t>
                      </m:r>
                    </m:oMath>
                  </m:oMathPara>
                </a14:m>
              </a:p>
              <a:p>
                <a:pPr/>
              </a:p>
            </p:txBody>
          </p:sp>
        </mc:Choice>
        <mc:Fallback>
          <p:sp>
            <p:nvSpPr>
              <p:cNvPr id="8" name="TextBox 7"/>
              <p:cNvSpPr txBox="1">
                <a:spLocks noRot="1" noChangeAspect="1" noMove="1" noResize="1" noEditPoints="1" noAdjustHandles="1" noChangeArrowheads="1" noChangeShapeType="1" noTextEdit="1"/>
              </p:cNvSpPr>
              <p:nvPr/>
            </p:nvSpPr>
            <p:spPr>
              <a:xfrm>
                <a:off x="3431528" y="2234124"/>
                <a:ext cx="2385714" cy="369332"/>
              </a:xfrm>
              <a:prstGeom prst="rect">
                <a:avLst/>
              </a:prstGeom>
              <a:blipFill rotWithShape="0">
                <a:blip r:embed="rId4"/>
                <a:stretch>
                  <a:fillRect l="-2302" t="-13115" b="-24590"/>
                </a:stretch>
              </a:blipFill>
            </p:spPr>
            <p:txBody>
              <a:bodyPr/>
              <a:lstStyle/>
              <a:p>
                <a:r>
                  <a:rPr lang="en-US">
                    <a:noFill/>
                  </a:rPr>
                  <a:t> </a:t>
                </a:r>
              </a:p>
            </p:txBody>
          </p:sp>
        </mc:Fallback>
      </mc:AlternateContent>
      <p:sp>
        <p:nvSpPr>
          <p:cNvPr id="9" name="Google Shape;267;p19"/>
          <p:cNvSpPr txBox="1">
            <a:spLocks/>
          </p:cNvSpPr>
          <p:nvPr/>
        </p:nvSpPr>
        <p:spPr>
          <a:xfrm>
            <a:off x="936271" y="1236681"/>
            <a:ext cx="8055204" cy="92910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In information theory, the Shannon-Hartley theorem states the maximum rate at which information can </a:t>
            </a:r>
            <a:r>
              <a:rPr lang="en-US" dirty="0" smtClean="0">
                <a:solidFill>
                  <a:srgbClr val="FFFFFF"/>
                </a:solidFill>
                <a:latin typeface="Inria Sans" panose="020B0604020202020204" charset="0"/>
                <a:cs typeface="Times New Roman" panose="02020603050405020304" pitchFamily="18" charset="0"/>
              </a:rPr>
              <a:t>be transmitted </a:t>
            </a:r>
            <a:r>
              <a:rPr lang="en-US" dirty="0">
                <a:solidFill>
                  <a:srgbClr val="FFFFFF"/>
                </a:solidFill>
                <a:latin typeface="Inria Sans" panose="020B0604020202020204" charset="0"/>
                <a:cs typeface="Times New Roman" panose="02020603050405020304" pitchFamily="18" charset="0"/>
              </a:rPr>
              <a:t>over a communications channel of a </a:t>
            </a:r>
            <a:r>
              <a:rPr lang="en-US" dirty="0" smtClean="0">
                <a:solidFill>
                  <a:srgbClr val="FFFFFF"/>
                </a:solidFill>
                <a:latin typeface="Inria Sans" panose="020B0604020202020204" charset="0"/>
                <a:cs typeface="Times New Roman" panose="02020603050405020304" pitchFamily="18" charset="0"/>
              </a:rPr>
              <a:t>specified </a:t>
            </a:r>
            <a:r>
              <a:rPr lang="en-US" dirty="0">
                <a:solidFill>
                  <a:srgbClr val="FFFFFF"/>
                </a:solidFill>
                <a:latin typeface="Inria Sans" panose="020B0604020202020204" charset="0"/>
                <a:cs typeface="Times New Roman" panose="02020603050405020304" pitchFamily="18" charset="0"/>
              </a:rPr>
              <a:t>bandwidth in the presence of noise.</a:t>
            </a:r>
            <a:endParaRPr lang="en-US" sz="1600" dirty="0">
              <a:solidFill>
                <a:srgbClr val="FFFFFF"/>
              </a:solidFill>
              <a:latin typeface="Inria Sans" panose="020B0604020202020204" charset="0"/>
              <a:cs typeface="Times New Roman" panose="02020603050405020304" pitchFamily="18" charset="0"/>
            </a:endParaRPr>
          </a:p>
        </p:txBody>
      </p:sp>
      <p:sp>
        <p:nvSpPr>
          <p:cNvPr id="10" name="Google Shape;267;p19"/>
          <p:cNvSpPr txBox="1">
            <a:spLocks/>
          </p:cNvSpPr>
          <p:nvPr/>
        </p:nvSpPr>
        <p:spPr>
          <a:xfrm>
            <a:off x="936271" y="2787531"/>
            <a:ext cx="6119156" cy="362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If the noise </a:t>
            </a:r>
            <a:r>
              <a:rPr lang="en-US" dirty="0" smtClean="0">
                <a:solidFill>
                  <a:srgbClr val="FFFFFF"/>
                </a:solidFill>
                <a:latin typeface="Inria Sans" panose="020B0604020202020204" charset="0"/>
                <a:cs typeface="Times New Roman" panose="02020603050405020304" pitchFamily="18" charset="0"/>
              </a:rPr>
              <a:t>is white </a:t>
            </a:r>
            <a:r>
              <a:rPr lang="en-US" dirty="0">
                <a:solidFill>
                  <a:srgbClr val="FFFFFF"/>
                </a:solidFill>
                <a:latin typeface="Inria Sans" panose="020B0604020202020204" charset="0"/>
                <a:cs typeface="Times New Roman" panose="02020603050405020304" pitchFamily="18" charset="0"/>
              </a:rPr>
              <a:t>noise, then the total noise power N in a bandwidth B </a:t>
            </a:r>
            <a:r>
              <a:rPr lang="en-US" dirty="0" smtClean="0">
                <a:solidFill>
                  <a:srgbClr val="FFFFFF"/>
                </a:solidFill>
                <a:latin typeface="Inria Sans" panose="020B0604020202020204" charset="0"/>
                <a:cs typeface="Times New Roman" panose="02020603050405020304" pitchFamily="18" charset="0"/>
              </a:rPr>
              <a:t>is</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TextBox 12"/>
              <p:cNvSpPr txBox="1"/>
              <p:nvPr/>
            </p:nvSpPr>
            <p:spPr>
              <a:xfrm>
                <a:off x="1175191" y="2200140"/>
                <a:ext cx="2256337" cy="40331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𝑁</m:t>
                          </m:r>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1175191" y="2200140"/>
                <a:ext cx="2256337" cy="403316"/>
              </a:xfrm>
              <a:prstGeom prst="rect">
                <a:avLst/>
              </a:prstGeom>
              <a:blipFill rotWithShape="0">
                <a:blip r:embed="rId5"/>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1407003" y="3150297"/>
                <a:ext cx="2256337" cy="43992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1407003" y="3150297"/>
                <a:ext cx="2256337" cy="439929"/>
              </a:xfrm>
              <a:prstGeom prst="rect">
                <a:avLst/>
              </a:prstGeom>
              <a:blipFill rotWithShape="0">
                <a:blip r:embed="rId6"/>
                <a:stretch>
                  <a:fillRect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5687865" y="2178359"/>
                <a:ext cx="4572000" cy="461665"/>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1200" i="1" smtClean="0">
                          <a:solidFill>
                            <a:schemeClr val="tx1"/>
                          </a:solidFill>
                          <a:latin typeface="Cambria Math" panose="02040503050406030204" pitchFamily="18" charset="0"/>
                        </a:rPr>
                        <m:t>𝑁</m:t>
                      </m:r>
                      <m:r>
                        <a:rPr lang="en-US" sz="1200" i="1" smtClean="0">
                          <a:solidFill>
                            <a:schemeClr val="tx1"/>
                          </a:solidFill>
                          <a:latin typeface="Cambria Math" panose="02040503050406030204" pitchFamily="18" charset="0"/>
                        </a:rPr>
                        <m:t> = </m:t>
                      </m:r>
                      <m:r>
                        <a:rPr lang="en-US" sz="1200" i="1" smtClean="0">
                          <a:solidFill>
                            <a:schemeClr val="tx1"/>
                          </a:solidFill>
                          <a:latin typeface="Cambria Math" panose="02040503050406030204" pitchFamily="18" charset="0"/>
                        </a:rPr>
                        <m:t>𝑎𝑣𝑒𝑟𝑎𝑔𝑒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𝑛𝑜𝑖𝑠𝑒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𝑜𝑟</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𝑖𝑛𝑡𝑒𝑟𝑓𝑒𝑟𝑒𝑛𝑐𝑒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𝑝𝑜𝑤𝑒𝑟</m:t>
                      </m:r>
                      <m:r>
                        <a:rPr lang="en-US" sz="1200" i="1" smtClean="0">
                          <a:solidFill>
                            <a:schemeClr val="tx1"/>
                          </a:solidFill>
                          <a:latin typeface="Cambria Math" panose="02040503050406030204" pitchFamily="18" charset="0"/>
                        </a:rPr>
                        <m:t> </m:t>
                      </m:r>
                      <m:d>
                        <m:dPr>
                          <m:begChr m:val="["/>
                          <m:endChr m:val="]"/>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𝑊</m:t>
                          </m:r>
                        </m:e>
                      </m:d>
                      <m:r>
                        <a:rPr lang="en-US" sz="1200" i="1">
                          <a:solidFill>
                            <a:schemeClr val="tx1"/>
                          </a:solidFill>
                          <a:latin typeface="Cambria Math" panose="02040503050406030204" pitchFamily="18" charset="0"/>
                        </a:rPr>
                        <m:t>.</m:t>
                      </m:r>
                    </m:oMath>
                  </m:oMathPara>
                </a14:m>
                <a:endParaRPr lang="en-US" sz="1200" i="1" dirty="0" smtClean="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200" i="1">
                          <a:solidFill>
                            <a:schemeClr val="tx1"/>
                          </a:solidFill>
                          <a:latin typeface="Cambria Math" panose="02040503050406030204" pitchFamily="18" charset="0"/>
                        </a:rPr>
                        <m:t>𝑆</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𝑎𝑣𝑒𝑟𝑎𝑔𝑒</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𝑟𝑒𝑐𝑒𝑖𝑣𝑒𝑑</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𝑠𝑖𝑔𝑛𝑎𝑙</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𝑝𝑜𝑤𝑒𝑟</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𝑊</m:t>
                      </m:r>
                      <m:r>
                        <a:rPr lang="en-US" sz="1200" i="1">
                          <a:solidFill>
                            <a:schemeClr val="tx1"/>
                          </a:solidFill>
                          <a:latin typeface="Cambria Math" panose="02040503050406030204" pitchFamily="18" charset="0"/>
                        </a:rPr>
                        <m:t>].</m:t>
                      </m:r>
                    </m:oMath>
                  </m:oMathPara>
                </a14:m>
                <a:endParaRPr lang="en-US" sz="1200" dirty="0">
                  <a:solidFill>
                    <a:schemeClr val="tx1"/>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5687865" y="2178359"/>
                <a:ext cx="4572000" cy="461665"/>
              </a:xfrm>
              <a:prstGeom prst="rect">
                <a:avLst/>
              </a:prstGeom>
              <a:blipFill rotWithShape="0">
                <a:blip r:embed="rId7"/>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3835704" y="3180155"/>
                <a:ext cx="2949560" cy="4412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m:t>
                          </m:r>
                        </m:num>
                        <m:den>
                          <m:r>
                            <a:rPr lang="en-US" b="0" i="1" smtClean="0">
                              <a:solidFill>
                                <a:schemeClr val="tx1"/>
                              </a:solidFill>
                              <a:latin typeface="Cambria Math" panose="02040503050406030204" pitchFamily="18" charset="0"/>
                              <a:ea typeface="Cambria Math" panose="02040503050406030204" pitchFamily="18" charset="0"/>
                            </a:rPr>
                            <m:t>𝑆</m:t>
                          </m:r>
                        </m:den>
                      </m:f>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p:sp>
            <p:nvSpPr>
              <p:cNvPr id="16" name="TextBox 15"/>
              <p:cNvSpPr txBox="1">
                <a:spLocks noRot="1" noChangeAspect="1" noMove="1" noResize="1" noEditPoints="1" noAdjustHandles="1" noChangeArrowheads="1" noChangeShapeType="1" noTextEdit="1"/>
              </p:cNvSpPr>
              <p:nvPr/>
            </p:nvSpPr>
            <p:spPr>
              <a:xfrm>
                <a:off x="3835704" y="3180155"/>
                <a:ext cx="2949560" cy="441275"/>
              </a:xfrm>
              <a:prstGeom prst="rect">
                <a:avLst/>
              </a:prstGeom>
              <a:blipFill rotWithShape="0">
                <a:blip r:embed="rId8"/>
                <a:stretch>
                  <a:fillRect t="-1389"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1407003" y="3835899"/>
                <a:ext cx="2949560" cy="4412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𝑆</m:t>
                              </m:r>
                            </m:num>
                            <m:den>
                              <m:r>
                                <a:rPr lang="en-US" i="1">
                                  <a:solidFill>
                                    <a:schemeClr val="tx1"/>
                                  </a:solidFill>
                                  <a:latin typeface="Cambria Math" panose="02040503050406030204" pitchFamily="18" charset="0"/>
                                  <a:ea typeface="Cambria Math" panose="02040503050406030204" pitchFamily="18" charset="0"/>
                                </a:rPr>
                                <m:t>𝐵</m:t>
                              </m:r>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𝑁</m:t>
                                  </m:r>
                                </m:e>
                                <m:sub>
                                  <m:r>
                                    <a:rPr lang="en-US" i="1">
                                      <a:solidFill>
                                        <a:schemeClr val="tx1"/>
                                      </a:solidFill>
                                      <a:latin typeface="Cambria Math" panose="02040503050406030204" pitchFamily="18" charset="0"/>
                                      <a:ea typeface="Cambria Math" panose="02040503050406030204" pitchFamily="18" charset="0"/>
                                    </a:rPr>
                                    <m:t>0</m:t>
                                  </m:r>
                                </m:sub>
                              </m:sSub>
                            </m:den>
                          </m:f>
                          <m:r>
                            <a:rPr lang="en-US" i="1">
                              <a:solidFill>
                                <a:schemeClr val="tx1"/>
                              </a:solidFill>
                              <a:latin typeface="Cambria Math" panose="02040503050406030204" pitchFamily="18" charset="0"/>
                              <a:ea typeface="Cambria Math" panose="02040503050406030204" pitchFamily="18" charset="0"/>
                            </a:rPr>
                            <m:t>)</m:t>
                          </m:r>
                        </m:e>
                        <m:sup>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𝑁</m:t>
                                  </m:r>
                                </m:e>
                                <m:sub>
                                  <m:r>
                                    <a:rPr lang="en-US" i="1">
                                      <a:solidFill>
                                        <a:schemeClr val="tx1"/>
                                      </a:solidFill>
                                      <a:latin typeface="Cambria Math" panose="02040503050406030204" pitchFamily="18" charset="0"/>
                                      <a:ea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𝐵</m:t>
                              </m:r>
                            </m:num>
                            <m:den>
                              <m:r>
                                <a:rPr lang="en-US" i="1">
                                  <a:solidFill>
                                    <a:schemeClr val="tx1"/>
                                  </a:solidFill>
                                  <a:latin typeface="Cambria Math" panose="02040503050406030204" pitchFamily="18" charset="0"/>
                                  <a:ea typeface="Cambria Math" panose="02040503050406030204" pitchFamily="18" charset="0"/>
                                </a:rPr>
                                <m:t>𝑆</m:t>
                              </m:r>
                            </m:den>
                          </m:f>
                          <m:r>
                            <a:rPr lang="en-US" i="1">
                              <a:solidFill>
                                <a:schemeClr val="tx1"/>
                              </a:solidFill>
                              <a:latin typeface="Cambria Math" panose="02040503050406030204" pitchFamily="18" charset="0"/>
                              <a:ea typeface="Cambria Math" panose="02040503050406030204" pitchFamily="18" charset="0"/>
                            </a:rPr>
                            <m:t>)</m:t>
                          </m:r>
                        </m:sup>
                      </m:sSup>
                    </m:oMath>
                  </m:oMathPara>
                </a14:m>
                <a:endParaRPr lang="en-US" sz="1050" dirty="0">
                  <a:solidFill>
                    <a:schemeClr val="tx1"/>
                  </a:soli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1407003" y="3835899"/>
                <a:ext cx="2949560" cy="441275"/>
              </a:xfrm>
              <a:prstGeom prst="rect">
                <a:avLst/>
              </a:prstGeom>
              <a:blipFill rotWithShape="0">
                <a:blip r:embed="rId9"/>
                <a:stretch>
                  <a:fillRect b="-68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4468092" y="3911718"/>
                <a:ext cx="2698299" cy="4412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ea typeface="Cambria Math" panose="02040503050406030204" pitchFamily="18" charset="0"/>
                            </a:rPr>
                            <m:t>∞</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 </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44</m:t>
                      </m:r>
                    </m:oMath>
                  </m:oMathPara>
                </a14:m>
                <a:endParaRPr lang="en-US" sz="1050" dirty="0">
                  <a:solidFill>
                    <a:schemeClr val="tx1"/>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a:off x="4468092" y="3911718"/>
                <a:ext cx="2698299" cy="441275"/>
              </a:xfrm>
              <a:prstGeom prst="rect">
                <a:avLst/>
              </a:prstGeom>
              <a:blipFill rotWithShape="0">
                <a:blip r:embed="rId10"/>
                <a:stretch>
                  <a:fillRect t="-1389"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7055426" y="3469791"/>
                <a:ext cx="1936049" cy="484043"/>
              </a:xfrm>
              <a:prstGeom prst="rect">
                <a:avLst/>
              </a:prstGeom>
              <a:solidFill>
                <a:schemeClr val="accent2">
                  <a:lumMod val="40000"/>
                  <a:lumOff val="60000"/>
                </a:schemeClr>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𝐿𝑖</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𝑚</m:t>
                          </m:r>
                        </m:e>
                        <m:sub>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sub>
                      </m:sSub>
                      <m:sSup>
                        <m:sSupPr>
                          <m:ctrlPr>
                            <a:rPr lang="en-US" b="0" i="1" smtClean="0">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𝑥</m:t>
                                  </m:r>
                                </m:den>
                              </m:f>
                            </m:e>
                          </m:d>
                          <m:r>
                            <a:rPr lang="en-US" b="0" i="1" smtClean="0">
                              <a:solidFill>
                                <a:schemeClr val="bg1"/>
                              </a:solidFill>
                              <a:latin typeface="Cambria Math" panose="02040503050406030204" pitchFamily="18" charset="0"/>
                            </a:rPr>
                            <m:t> </m:t>
                          </m:r>
                        </m:e>
                        <m:sup>
                          <m:r>
                            <a:rPr lang="en-US" b="0" i="1" smtClean="0">
                              <a:solidFill>
                                <a:schemeClr val="bg1"/>
                              </a:solidFill>
                              <a:latin typeface="Cambria Math" panose="02040503050406030204" pitchFamily="18" charset="0"/>
                            </a:rPr>
                            <m:t>𝑥</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𝑒</m:t>
                      </m:r>
                    </m:oMath>
                  </m:oMathPara>
                </a14:m>
                <a:endParaRPr lang="en-US" sz="1050" dirty="0">
                  <a:solidFill>
                    <a:schemeClr val="bg1"/>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7055426" y="3469791"/>
                <a:ext cx="1936049" cy="484043"/>
              </a:xfrm>
              <a:prstGeom prst="rect">
                <a:avLst/>
              </a:prstGeom>
              <a:blipFill rotWithShape="0">
                <a:blip r:embed="rId11"/>
                <a:stretch>
                  <a:fillRect/>
                </a:stretch>
              </a:blipFill>
            </p:spPr>
            <p:txBody>
              <a:bodyPr/>
              <a:lstStyle/>
              <a:p>
                <a:r>
                  <a:rPr lang="en-US">
                    <a:noFill/>
                  </a:rPr>
                  <a:t> </a:t>
                </a:r>
              </a:p>
            </p:txBody>
          </p:sp>
        </mc:Fallback>
      </mc:AlternateContent>
      <p:sp>
        <p:nvSpPr>
          <p:cNvPr id="24" name="Rectangle 23"/>
          <p:cNvSpPr/>
          <p:nvPr/>
        </p:nvSpPr>
        <p:spPr>
          <a:xfrm>
            <a:off x="1501715" y="1404974"/>
            <a:ext cx="5787737" cy="3054927"/>
          </a:xfrm>
          <a:prstGeom prst="rect">
            <a:avLst/>
          </a:prstGeom>
          <a:solidFill>
            <a:srgbClr val="0C4051">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TextBox 24"/>
              <p:cNvSpPr txBox="1"/>
              <p:nvPr/>
            </p:nvSpPr>
            <p:spPr>
              <a:xfrm>
                <a:off x="2921679" y="1665012"/>
                <a:ext cx="2698299" cy="4412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ea typeface="Cambria Math" panose="02040503050406030204" pitchFamily="18" charset="0"/>
                            </a:rPr>
                            <m:t>∞</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 </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44</m:t>
                      </m:r>
                    </m:oMath>
                  </m:oMathPara>
                </a14:m>
                <a:endParaRPr lang="en-US" sz="1050" dirty="0">
                  <a:solidFill>
                    <a:schemeClr val="tx1"/>
                  </a:solidFill>
                </a:endParaRPr>
              </a:p>
            </p:txBody>
          </p:sp>
        </mc:Choice>
        <mc:Fallback>
          <p:sp>
            <p:nvSpPr>
              <p:cNvPr id="25" name="TextBox 24"/>
              <p:cNvSpPr txBox="1">
                <a:spLocks noRot="1" noChangeAspect="1" noMove="1" noResize="1" noEditPoints="1" noAdjustHandles="1" noChangeArrowheads="1" noChangeShapeType="1" noTextEdit="1"/>
              </p:cNvSpPr>
              <p:nvPr/>
            </p:nvSpPr>
            <p:spPr>
              <a:xfrm>
                <a:off x="2921679" y="1665012"/>
                <a:ext cx="2698299" cy="441275"/>
              </a:xfrm>
              <a:prstGeom prst="rect">
                <a:avLst/>
              </a:prstGeom>
              <a:blipFill rotWithShape="0">
                <a:blip r:embed="rId12"/>
                <a:stretch>
                  <a:fillRect b="-6849"/>
                </a:stretch>
              </a:blipFill>
            </p:spPr>
            <p:txBody>
              <a:bodyPr/>
              <a:lstStyle/>
              <a:p>
                <a:r>
                  <a:rPr lang="en-US">
                    <a:noFill/>
                  </a:rPr>
                  <a:t> </a:t>
                </a:r>
              </a:p>
            </p:txBody>
          </p:sp>
        </mc:Fallback>
      </mc:AlternateContent>
      <p:sp>
        <p:nvSpPr>
          <p:cNvPr id="26" name="Rectangle 25"/>
          <p:cNvSpPr/>
          <p:nvPr/>
        </p:nvSpPr>
        <p:spPr>
          <a:xfrm>
            <a:off x="1652155" y="2531242"/>
            <a:ext cx="5497984" cy="738664"/>
          </a:xfrm>
          <a:prstGeom prst="rect">
            <a:avLst/>
          </a:prstGeom>
        </p:spPr>
        <p:txBody>
          <a:bodyPr wrap="square">
            <a:spAutoFit/>
          </a:bodyPr>
          <a:lstStyle/>
          <a:p>
            <a:pPr algn="just"/>
            <a:r>
              <a:rPr lang="en-US" dirty="0">
                <a:solidFill>
                  <a:schemeClr val="tx1"/>
                </a:solidFill>
                <a:latin typeface="Inria Sans" panose="020B0604020202020204" charset="0"/>
              </a:rPr>
              <a:t>To reach this limit only the transmitted signal bandwidth needs be </a:t>
            </a:r>
            <a:r>
              <a:rPr lang="en-US" dirty="0" smtClean="0">
                <a:solidFill>
                  <a:schemeClr val="tx1"/>
                </a:solidFill>
                <a:latin typeface="Inria Sans" panose="020B0604020202020204" charset="0"/>
              </a:rPr>
              <a:t>increased. This </a:t>
            </a:r>
            <a:r>
              <a:rPr lang="en-US" dirty="0">
                <a:solidFill>
                  <a:schemeClr val="tx1"/>
                </a:solidFill>
                <a:latin typeface="Inria Sans" panose="020B0604020202020204" charset="0"/>
              </a:rPr>
              <a:t>characteristic is the basic principle of Spread Spectrum as we see on next section.</a:t>
            </a:r>
          </a:p>
        </p:txBody>
      </p:sp>
    </p:spTree>
    <p:extLst>
      <p:ext uri="{BB962C8B-B14F-4D97-AF65-F5344CB8AC3E}">
        <p14:creationId xmlns:p14="http://schemas.microsoft.com/office/powerpoint/2010/main" val="109612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ppt_x"/>
                                          </p:val>
                                        </p:tav>
                                        <p:tav tm="100000">
                                          <p:val>
                                            <p:strVal val="#ppt_x"/>
                                          </p:val>
                                        </p:tav>
                                      </p:tavLst>
                                    </p:anim>
                                    <p:anim calcmode="lin" valueType="num">
                                      <p:cBhvr additive="base">
                                        <p:cTn id="45" dur="500" fill="hold"/>
                                        <p:tgtEl>
                                          <p:spTgt spid="2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4" grpId="0"/>
      <p:bldP spid="16" grpId="0"/>
      <p:bldP spid="17" grpId="0"/>
      <p:bldP spid="18" grpId="0"/>
      <p:bldP spid="20" grpId="0" animBg="1"/>
      <p:bldP spid="24" grpId="0" animBg="1"/>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cxnSp>
        <p:nvCxnSpPr>
          <p:cNvPr id="3" name="Straight Arrow Connector 2"/>
          <p:cNvCxnSpPr/>
          <p:nvPr/>
        </p:nvCxnSpPr>
        <p:spPr>
          <a:xfrm>
            <a:off x="1424186" y="3929742"/>
            <a:ext cx="5093275" cy="0"/>
          </a:xfrm>
          <a:prstGeom prst="straightConnector1">
            <a:avLst/>
          </a:prstGeom>
          <a:ln w="38100">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730321" y="1533376"/>
            <a:ext cx="0" cy="2628844"/>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52095" y="3209917"/>
            <a:ext cx="4787140" cy="431605"/>
          </a:xfrm>
          <a:prstGeom prst="rect">
            <a:avLst/>
          </a:prstGeom>
        </p:spPr>
      </p:pic>
      <p:sp>
        <p:nvSpPr>
          <p:cNvPr id="24" name="Google Shape;267;p19"/>
          <p:cNvSpPr txBox="1">
            <a:spLocks/>
          </p:cNvSpPr>
          <p:nvPr/>
        </p:nvSpPr>
        <p:spPr>
          <a:xfrm>
            <a:off x="5555456" y="4020609"/>
            <a:ext cx="110660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Frequency</a:t>
            </a:r>
            <a:endParaRPr lang="en-US" sz="1800" b="1" dirty="0">
              <a:solidFill>
                <a:srgbClr val="FFFFFF"/>
              </a:solidFill>
              <a:latin typeface="Inria Sans" panose="020B0604020202020204" charset="0"/>
              <a:cs typeface="Times New Roman" panose="02020603050405020304" pitchFamily="18" charset="0"/>
            </a:endParaRPr>
          </a:p>
        </p:txBody>
      </p:sp>
      <p:sp>
        <p:nvSpPr>
          <p:cNvPr id="25" name="Google Shape;267;p19"/>
          <p:cNvSpPr txBox="1">
            <a:spLocks/>
          </p:cNvSpPr>
          <p:nvPr/>
        </p:nvSpPr>
        <p:spPr>
          <a:xfrm rot="16200000">
            <a:off x="1249567" y="1774814"/>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Power</a:t>
            </a:r>
            <a:endParaRPr lang="en-US" sz="1800" b="1" dirty="0">
              <a:solidFill>
                <a:srgbClr val="FFFFFF"/>
              </a:solidFill>
              <a:latin typeface="Inria Sans" panose="020B0604020202020204" charset="0"/>
              <a:cs typeface="Times New Roman" panose="02020603050405020304" pitchFamily="18" charset="0"/>
            </a:endParaRPr>
          </a:p>
        </p:txBody>
      </p:sp>
      <p:sp>
        <p:nvSpPr>
          <p:cNvPr id="23" name="Line Callout 2 22"/>
          <p:cNvSpPr/>
          <p:nvPr/>
        </p:nvSpPr>
        <p:spPr>
          <a:xfrm>
            <a:off x="6955973" y="2899292"/>
            <a:ext cx="1055914" cy="310625"/>
          </a:xfrm>
          <a:prstGeom prst="borderCallout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Noise</a:t>
            </a:r>
            <a:endParaRPr lang="en-US" dirty="0">
              <a:latin typeface="Inria Sans" panose="020B0604020202020204" charset="0"/>
              <a:cs typeface="B Nazanin" panose="00000400000000000000" pitchFamily="2" charset="-78"/>
            </a:endParaRPr>
          </a:p>
        </p:txBody>
      </p:sp>
      <p:sp>
        <p:nvSpPr>
          <p:cNvPr id="27" name="Freeform 26"/>
          <p:cNvSpPr/>
          <p:nvPr/>
        </p:nvSpPr>
        <p:spPr>
          <a:xfrm>
            <a:off x="4310743" y="1828800"/>
            <a:ext cx="598716" cy="2100942"/>
          </a:xfrm>
          <a:custGeom>
            <a:avLst/>
            <a:gdLst>
              <a:gd name="connsiteX0" fmla="*/ 0 w 653143"/>
              <a:gd name="connsiteY0" fmla="*/ 2394860 h 2405745"/>
              <a:gd name="connsiteX1" fmla="*/ 304800 w 653143"/>
              <a:gd name="connsiteY1" fmla="*/ 2 h 2405745"/>
              <a:gd name="connsiteX2" fmla="*/ 653143 w 653143"/>
              <a:gd name="connsiteY2" fmla="*/ 2405745 h 2405745"/>
            </a:gdLst>
            <a:ahLst/>
            <a:cxnLst>
              <a:cxn ang="0">
                <a:pos x="connsiteX0" y="connsiteY0"/>
              </a:cxn>
              <a:cxn ang="0">
                <a:pos x="connsiteX1" y="connsiteY1"/>
              </a:cxn>
              <a:cxn ang="0">
                <a:pos x="connsiteX2" y="connsiteY2"/>
              </a:cxn>
            </a:cxnLst>
            <a:rect l="l" t="t" r="r" b="b"/>
            <a:pathLst>
              <a:path w="653143" h="2405745">
                <a:moveTo>
                  <a:pt x="0" y="2394860"/>
                </a:moveTo>
                <a:cubicBezTo>
                  <a:pt x="97971" y="1196524"/>
                  <a:pt x="195943" y="-1812"/>
                  <a:pt x="304800" y="2"/>
                </a:cubicBezTo>
                <a:cubicBezTo>
                  <a:pt x="413657" y="1816"/>
                  <a:pt x="653143" y="2405745"/>
                  <a:pt x="653143" y="2405745"/>
                </a:cubicBezTo>
              </a:path>
            </a:pathLst>
          </a:custGeom>
          <a:solidFill>
            <a:srgbClr val="CEFCF9">
              <a:alpha val="25098"/>
            </a:srgbClr>
          </a:solidFill>
          <a:ln w="190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ne Callout 2 29"/>
          <p:cNvSpPr/>
          <p:nvPr/>
        </p:nvSpPr>
        <p:spPr>
          <a:xfrm>
            <a:off x="5298029" y="1753504"/>
            <a:ext cx="1241206" cy="310625"/>
          </a:xfrm>
          <a:prstGeom prst="borderCallout2">
            <a:avLst/>
          </a:prstGeom>
          <a:solidFill>
            <a:schemeClr val="accent4">
              <a:lumMod val="60000"/>
              <a:lumOff val="40000"/>
            </a:schemeClr>
          </a:solidFill>
          <a:ln>
            <a:solidFill>
              <a:schemeClr val="accent4">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latin typeface="Inria Sans" panose="020B0604020202020204" charset="0"/>
                <a:cs typeface="B Nazanin" panose="00000400000000000000" pitchFamily="2" charset="-78"/>
              </a:rPr>
              <a:t>Narrowband</a:t>
            </a:r>
            <a:endParaRPr lang="en-US" dirty="0">
              <a:latin typeface="Inria Sans" panose="020B0604020202020204" charset="0"/>
              <a:cs typeface="B Nazanin" panose="00000400000000000000" pitchFamily="2" charset="-78"/>
            </a:endParaRPr>
          </a:p>
        </p:txBody>
      </p:sp>
      <p:sp>
        <p:nvSpPr>
          <p:cNvPr id="32" name="Freeform 31"/>
          <p:cNvSpPr/>
          <p:nvPr/>
        </p:nvSpPr>
        <p:spPr>
          <a:xfrm>
            <a:off x="1996932" y="3119920"/>
            <a:ext cx="3665499" cy="849203"/>
          </a:xfrm>
          <a:custGeom>
            <a:avLst/>
            <a:gdLst>
              <a:gd name="connsiteX0" fmla="*/ 0 w 4680857"/>
              <a:gd name="connsiteY0" fmla="*/ 849203 h 849203"/>
              <a:gd name="connsiteX1" fmla="*/ 522514 w 4680857"/>
              <a:gd name="connsiteY1" fmla="*/ 228718 h 849203"/>
              <a:gd name="connsiteX2" fmla="*/ 2100942 w 4680857"/>
              <a:gd name="connsiteY2" fmla="*/ 118 h 849203"/>
              <a:gd name="connsiteX3" fmla="*/ 4071257 w 4680857"/>
              <a:gd name="connsiteY3" fmla="*/ 206946 h 849203"/>
              <a:gd name="connsiteX4" fmla="*/ 4680857 w 4680857"/>
              <a:gd name="connsiteY4" fmla="*/ 783889 h 849203"/>
              <a:gd name="connsiteX5" fmla="*/ 4680857 w 4680857"/>
              <a:gd name="connsiteY5" fmla="*/ 783889 h 84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0857" h="849203">
                <a:moveTo>
                  <a:pt x="0" y="849203"/>
                </a:moveTo>
                <a:cubicBezTo>
                  <a:pt x="86178" y="609717"/>
                  <a:pt x="172357" y="370232"/>
                  <a:pt x="522514" y="228718"/>
                </a:cubicBezTo>
                <a:cubicBezTo>
                  <a:pt x="872671" y="87204"/>
                  <a:pt x="1509485" y="3747"/>
                  <a:pt x="2100942" y="118"/>
                </a:cubicBezTo>
                <a:cubicBezTo>
                  <a:pt x="2692399" y="-3511"/>
                  <a:pt x="3641271" y="76318"/>
                  <a:pt x="4071257" y="206946"/>
                </a:cubicBezTo>
                <a:cubicBezTo>
                  <a:pt x="4501243" y="337574"/>
                  <a:pt x="4680857" y="783889"/>
                  <a:pt x="4680857" y="783889"/>
                </a:cubicBezTo>
                <a:lnTo>
                  <a:pt x="4680857" y="783889"/>
                </a:lnTo>
              </a:path>
            </a:pathLst>
          </a:custGeom>
          <a:solidFill>
            <a:srgbClr val="A9C1D1">
              <a:alpha val="3098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ine Callout 2 34"/>
          <p:cNvSpPr/>
          <p:nvPr/>
        </p:nvSpPr>
        <p:spPr>
          <a:xfrm>
            <a:off x="6561008" y="3577179"/>
            <a:ext cx="1539089" cy="310625"/>
          </a:xfrm>
          <a:prstGeom prst="borderCallout2">
            <a:avLst>
              <a:gd name="adj1" fmla="val 18750"/>
              <a:gd name="adj2" fmla="val -8333"/>
              <a:gd name="adj3" fmla="val 18750"/>
              <a:gd name="adj4" fmla="val -16667"/>
              <a:gd name="adj5" fmla="val 91473"/>
              <a:gd name="adj6" fmla="val -56509"/>
            </a:avLst>
          </a:prstGeom>
          <a:solidFill>
            <a:schemeClr val="accent1">
              <a:lumMod val="40000"/>
              <a:lumOff val="60000"/>
            </a:schemeClr>
          </a:solidFill>
          <a:ln>
            <a:solidFill>
              <a:schemeClr val="tx2">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Spread spectrum</a:t>
            </a:r>
            <a:endParaRPr lang="en-US" dirty="0">
              <a:latin typeface="Inria Sans" panose="020B0604020202020204" charset="0"/>
              <a:cs typeface="B Nazanin" panose="00000400000000000000" pitchFamily="2" charset="-78"/>
            </a:endParaRPr>
          </a:p>
        </p:txBody>
      </p:sp>
      <p:sp>
        <p:nvSpPr>
          <p:cNvPr id="17" name="Rectangle 16"/>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mc:Choice xmlns:a14="http://schemas.microsoft.com/office/drawing/2010/main" Requires="a14">
          <p:sp>
            <p:nvSpPr>
              <p:cNvPr id="18" name="TextBox 17"/>
              <p:cNvSpPr txBox="1"/>
              <p:nvPr/>
            </p:nvSpPr>
            <p:spPr>
              <a:xfrm>
                <a:off x="1974317" y="1342611"/>
                <a:ext cx="3079716" cy="4412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𝑋</m:t>
                      </m:r>
                      <m:r>
                        <a:rPr lang="fa-IR"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𝐼𝑛</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𝑡𝑒𝑟𝑚𝑠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𝑏𝑎𝑛𝑑𝑤𝑖𝑑𝑡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a:off x="1974317" y="1342611"/>
                <a:ext cx="3079716" cy="441275"/>
              </a:xfrm>
              <a:prstGeom prst="rect">
                <a:avLst/>
              </a:prstGeom>
              <a:blipFill rotWithShape="0">
                <a:blip r:embed="rId4"/>
                <a:stretch>
                  <a:fillRect b="-6849"/>
                </a:stretch>
              </a:blipFill>
            </p:spPr>
            <p:txBody>
              <a:bodyPr/>
              <a:lstStyle/>
              <a:p>
                <a:r>
                  <a:rPr lang="en-US">
                    <a:noFill/>
                  </a:rPr>
                  <a:t> </a:t>
                </a:r>
              </a:p>
            </p:txBody>
          </p:sp>
        </mc:Fallback>
      </mc:AlternateContent>
      <p:sp>
        <p:nvSpPr>
          <p:cNvPr id="19" name="Snip Diagonal Corner Rectangle 18"/>
          <p:cNvSpPr/>
          <p:nvPr/>
        </p:nvSpPr>
        <p:spPr>
          <a:xfrm>
            <a:off x="1207849" y="1206806"/>
            <a:ext cx="7119722" cy="3684814"/>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dirty="0">
                <a:solidFill>
                  <a:schemeClr val="tx1"/>
                </a:solidFill>
              </a:rPr>
              <a:t>Band of signals occupy a </a:t>
            </a:r>
            <a:r>
              <a:rPr lang="en-US" dirty="0" smtClean="0">
                <a:solidFill>
                  <a:srgbClr val="FFFF00"/>
                </a:solidFill>
              </a:rPr>
              <a:t>narrow/wide</a:t>
            </a:r>
            <a:r>
              <a:rPr lang="en-US" dirty="0" smtClean="0">
                <a:solidFill>
                  <a:schemeClr val="tx1"/>
                </a:solidFill>
              </a:rPr>
              <a:t> </a:t>
            </a:r>
            <a:r>
              <a:rPr lang="en-US" dirty="0">
                <a:solidFill>
                  <a:schemeClr val="tx1"/>
                </a:solidFill>
              </a:rPr>
              <a:t>range of </a:t>
            </a:r>
            <a:r>
              <a:rPr lang="en-US" dirty="0" smtClean="0">
                <a:solidFill>
                  <a:schemeClr val="tx1"/>
                </a:solidFill>
              </a:rPr>
              <a:t>frequencies</a:t>
            </a: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Power density </a:t>
            </a:r>
            <a:r>
              <a:rPr lang="en-US" dirty="0">
                <a:solidFill>
                  <a:srgbClr val="FFFF00"/>
                </a:solidFill>
              </a:rPr>
              <a:t>is </a:t>
            </a:r>
            <a:r>
              <a:rPr lang="en-US" dirty="0" smtClean="0">
                <a:solidFill>
                  <a:srgbClr val="FFFF00"/>
                </a:solidFill>
              </a:rPr>
              <a:t>high/very low(max power SigFox and LoRa equal 20dBm)</a:t>
            </a:r>
            <a:r>
              <a:rPr lang="en-US" dirty="0" smtClean="0">
                <a:solidFill>
                  <a:schemeClr val="tx1"/>
                </a:solidFill>
              </a:rPr>
              <a:t>.</a:t>
            </a:r>
            <a:endParaRPr lang="en-US" dirty="0">
              <a:solidFill>
                <a:schemeClr val="tx1"/>
              </a:solidFill>
            </a:endParaRPr>
          </a:p>
          <a:p>
            <a:pPr marL="285750" indent="-285750">
              <a:buFont typeface="Wingdings" panose="05000000000000000000" pitchFamily="2" charset="2"/>
              <a:buChar char="Ø"/>
            </a:pPr>
            <a:endParaRPr lang="fa-IR" dirty="0" smtClean="0">
              <a:solidFill>
                <a:schemeClr val="tx1"/>
              </a:solidFill>
            </a:endParaRP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Frequency-hopping spread spectrum (FHSS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Direct-sequence </a:t>
            </a:r>
            <a:r>
              <a:rPr lang="en-US" dirty="0">
                <a:solidFill>
                  <a:schemeClr val="tx1"/>
                </a:solidFill>
              </a:rPr>
              <a:t>spread spectrum (DSSS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Time-hopping </a:t>
            </a:r>
            <a:r>
              <a:rPr lang="en-US" dirty="0">
                <a:solidFill>
                  <a:schemeClr val="tx1"/>
                </a:solidFill>
              </a:rPr>
              <a:t>spread spectrum (THSS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Chirp </a:t>
            </a:r>
            <a:r>
              <a:rPr lang="en-US" dirty="0">
                <a:solidFill>
                  <a:schemeClr val="tx1"/>
                </a:solidFill>
              </a:rPr>
              <a:t>spread spectrum </a:t>
            </a:r>
            <a:r>
              <a:rPr lang="en-US" dirty="0">
                <a:solidFill>
                  <a:srgbClr val="FFFF00"/>
                </a:solidFill>
              </a:rPr>
              <a:t>(CSS)</a:t>
            </a:r>
            <a:endParaRPr lang="fa-IR" dirty="0">
              <a:solidFill>
                <a:srgbClr val="FFFF00"/>
              </a:solidFill>
            </a:endParaRPr>
          </a:p>
          <a:p>
            <a:pPr marL="285750" indent="-285750">
              <a:buFont typeface="Wingdings" panose="05000000000000000000" pitchFamily="2" charset="2"/>
              <a:buChar char="Ø"/>
            </a:pPr>
            <a:endParaRPr lang="en-US" dirty="0" smtClean="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randombar(horizontal)">
                                      <p:cBhvr>
                                        <p:cTn id="16" dur="500"/>
                                        <p:tgtEl>
                                          <p:spTgt spid="2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randombar(horizontal)">
                                      <p:cBhvr>
                                        <p:cTn id="27" dur="500"/>
                                        <p:tgtEl>
                                          <p:spTgt spid="27"/>
                                        </p:tgtEl>
                                      </p:cBhvr>
                                    </p:animEffect>
                                  </p:childTnLst>
                                </p:cTn>
                              </p:par>
                            </p:childTnLst>
                          </p:cTn>
                        </p:par>
                        <p:par>
                          <p:cTn id="28" fill="hold">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randombar(horizontal)">
                                      <p:cBhvr>
                                        <p:cTn id="40" dur="500"/>
                                        <p:tgtEl>
                                          <p:spTgt spid="3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3" grpId="0" animBg="1"/>
      <p:bldP spid="27" grpId="0" animBg="1"/>
      <p:bldP spid="30" grpId="0" animBg="1"/>
      <p:bldP spid="32" grpId="0" animBg="1"/>
      <p:bldP spid="35" grpId="0" animBg="1"/>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11" name="Rectangle 10"/>
          <p:cNvSpPr/>
          <p:nvPr/>
        </p:nvSpPr>
        <p:spPr>
          <a:xfrm>
            <a:off x="339794" y="2588775"/>
            <a:ext cx="3771142" cy="1111546"/>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smtClean="0">
                <a:solidFill>
                  <a:schemeClr val="tx1"/>
                </a:solidFill>
              </a:rPr>
              <a:t>System</a:t>
            </a:r>
            <a:endParaRPr lang="en-US" sz="1600" dirty="0">
              <a:solidFill>
                <a:schemeClr val="tx1"/>
              </a:solidFill>
            </a:endParaRPr>
          </a:p>
        </p:txBody>
      </p:sp>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2" name="Rounded Rectangle 1"/>
          <p:cNvSpPr/>
          <p:nvPr/>
        </p:nvSpPr>
        <p:spPr>
          <a:xfrm>
            <a:off x="1415877" y="2985176"/>
            <a:ext cx="721148" cy="38514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1"/>
                </a:solidFill>
              </a:rPr>
              <a:t>Channel Encoder</a:t>
            </a:r>
            <a:endParaRPr lang="en-US" sz="1050" dirty="0">
              <a:solidFill>
                <a:schemeClr val="bg1"/>
              </a:solidFill>
            </a:endParaRPr>
          </a:p>
        </p:txBody>
      </p:sp>
      <p:cxnSp>
        <p:nvCxnSpPr>
          <p:cNvPr id="5" name="Straight Arrow Connector 4"/>
          <p:cNvCxnSpPr/>
          <p:nvPr/>
        </p:nvCxnSpPr>
        <p:spPr>
          <a:xfrm>
            <a:off x="507385" y="3171879"/>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Google Shape;326;p24"/>
          <p:cNvSpPr txBox="1">
            <a:spLocks/>
          </p:cNvSpPr>
          <p:nvPr/>
        </p:nvSpPr>
        <p:spPr>
          <a:xfrm>
            <a:off x="463230" y="2763690"/>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100" dirty="0" smtClean="0">
                <a:solidFill>
                  <a:schemeClr val="tx1"/>
                </a:solidFill>
                <a:latin typeface="Inria Sans" panose="020B0604020202020204" charset="0"/>
              </a:rPr>
              <a:t>Input Message</a:t>
            </a:r>
            <a:endParaRPr lang="en-US" sz="1100" dirty="0">
              <a:solidFill>
                <a:schemeClr val="tx1"/>
              </a:solidFill>
              <a:latin typeface="Inria Sans" panose="020B0604020202020204" charset="0"/>
            </a:endParaRPr>
          </a:p>
        </p:txBody>
      </p:sp>
      <p:cxnSp>
        <p:nvCxnSpPr>
          <p:cNvPr id="22" name="Straight Arrow Connector 21"/>
          <p:cNvCxnSpPr/>
          <p:nvPr/>
        </p:nvCxnSpPr>
        <p:spPr>
          <a:xfrm flipV="1">
            <a:off x="2189498" y="3171854"/>
            <a:ext cx="367790" cy="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2627019" y="2979284"/>
            <a:ext cx="1170153" cy="38514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accent1">
                    <a:lumMod val="50000"/>
                  </a:schemeClr>
                </a:solidFill>
              </a:rPr>
              <a:t>Modulator</a:t>
            </a:r>
            <a:endParaRPr lang="en-US" sz="1050" dirty="0">
              <a:solidFill>
                <a:schemeClr val="accent1">
                  <a:lumMod val="50000"/>
                </a:schemeClr>
              </a:solidFill>
            </a:endParaRPr>
          </a:p>
        </p:txBody>
      </p:sp>
      <p:cxnSp>
        <p:nvCxnSpPr>
          <p:cNvPr id="31" name="Straight Arrow Connector 30"/>
          <p:cNvCxnSpPr/>
          <p:nvPr/>
        </p:nvCxnSpPr>
        <p:spPr>
          <a:xfrm>
            <a:off x="4202532" y="3171854"/>
            <a:ext cx="45166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27" name="TextBox 26"/>
              <p:cNvSpPr txBox="1"/>
              <p:nvPr/>
            </p:nvSpPr>
            <p:spPr>
              <a:xfrm>
                <a:off x="2539577" y="2289201"/>
                <a:ext cx="147675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tx1"/>
                          </a:solidFill>
                          <a:latin typeface="Cambria Math" panose="02040503050406030204" pitchFamily="18" charset="0"/>
                        </a:rPr>
                        <m:t>𝒔</m:t>
                      </m:r>
                      <m:d>
                        <m:dPr>
                          <m:ctrlPr>
                            <a:rPr lang="en-US" sz="1050" b="1" i="1" smtClean="0">
                              <a:solidFill>
                                <a:schemeClr val="tx1"/>
                              </a:solidFill>
                              <a:latin typeface="Cambria Math" panose="02040503050406030204" pitchFamily="18" charset="0"/>
                            </a:rPr>
                          </m:ctrlPr>
                        </m:dPr>
                        <m:e>
                          <m:r>
                            <a:rPr lang="en-US" sz="1050" b="1" i="1" smtClean="0">
                              <a:solidFill>
                                <a:schemeClr val="tx1"/>
                              </a:solidFill>
                              <a:latin typeface="Cambria Math" panose="02040503050406030204" pitchFamily="18" charset="0"/>
                            </a:rPr>
                            <m:t>𝒕</m:t>
                          </m:r>
                        </m:e>
                      </m:d>
                      <m:r>
                        <a:rPr lang="en-US" sz="1050" b="1" i="1" smtClean="0">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𝑨</m:t>
                      </m:r>
                      <m:r>
                        <a:rPr lang="en-US" sz="1050" b="1" i="1" smtClean="0">
                          <a:solidFill>
                            <a:schemeClr val="tx1"/>
                          </a:solidFill>
                          <a:latin typeface="Cambria Math" panose="02040503050406030204" pitchFamily="18" charset="0"/>
                        </a:rPr>
                        <m:t> </m:t>
                      </m:r>
                      <m:r>
                        <a:rPr lang="en-US" sz="1050" b="1" i="0" smtClean="0">
                          <a:solidFill>
                            <a:schemeClr val="tx1"/>
                          </a:solidFill>
                          <a:latin typeface="Cambria Math" panose="02040503050406030204" pitchFamily="18" charset="0"/>
                        </a:rPr>
                        <m:t>𝐬𝐢𝐧</m:t>
                      </m:r>
                      <m:r>
                        <a:rPr lang="en-US" sz="1050" b="1" i="1" smtClean="0">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𝟐</m:t>
                      </m:r>
                      <m:r>
                        <a:rPr lang="en-US" sz="1050" b="1" i="1" smtClean="0">
                          <a:solidFill>
                            <a:schemeClr val="tx1"/>
                          </a:solidFill>
                          <a:latin typeface="Cambria Math" panose="02040503050406030204" pitchFamily="18" charset="0"/>
                          <a:ea typeface="Cambria Math" panose="02040503050406030204" pitchFamily="18" charset="0"/>
                        </a:rPr>
                        <m:t>𝝅</m:t>
                      </m:r>
                      <m:sSub>
                        <m:sSubPr>
                          <m:ctrlPr>
                            <a:rPr lang="en-US" sz="1050" b="1" i="1" smtClean="0">
                              <a:solidFill>
                                <a:schemeClr val="tx1"/>
                              </a:solidFill>
                              <a:latin typeface="Cambria Math" panose="02040503050406030204" pitchFamily="18" charset="0"/>
                              <a:ea typeface="Cambria Math" panose="02040503050406030204" pitchFamily="18" charset="0"/>
                            </a:rPr>
                          </m:ctrlPr>
                        </m:sSubPr>
                        <m:e>
                          <m:r>
                            <a:rPr lang="en-US" sz="1050" b="1" i="1" smtClean="0">
                              <a:solidFill>
                                <a:schemeClr val="tx1"/>
                              </a:solidFill>
                              <a:latin typeface="Cambria Math" panose="02040503050406030204" pitchFamily="18" charset="0"/>
                              <a:ea typeface="Cambria Math" panose="02040503050406030204" pitchFamily="18" charset="0"/>
                            </a:rPr>
                            <m:t>𝒇</m:t>
                          </m:r>
                        </m:e>
                        <m:sub>
                          <m:r>
                            <a:rPr lang="en-US" sz="1050" b="1" i="1" smtClean="0">
                              <a:solidFill>
                                <a:schemeClr val="tx1"/>
                              </a:solidFill>
                              <a:latin typeface="Cambria Math" panose="02040503050406030204" pitchFamily="18" charset="0"/>
                              <a:ea typeface="Cambria Math" panose="02040503050406030204" pitchFamily="18" charset="0"/>
                            </a:rPr>
                            <m:t>𝒄</m:t>
                          </m:r>
                        </m:sub>
                      </m:sSub>
                      <m:r>
                        <a:rPr lang="en-US" sz="1050" b="1" i="1" smtClean="0">
                          <a:solidFill>
                            <a:schemeClr val="tx1"/>
                          </a:solidFill>
                          <a:latin typeface="Cambria Math" panose="02040503050406030204" pitchFamily="18" charset="0"/>
                          <a:ea typeface="Cambria Math" panose="02040503050406030204" pitchFamily="18" charset="0"/>
                        </a:rPr>
                        <m:t>𝒕</m:t>
                      </m:r>
                      <m:r>
                        <a:rPr lang="en-US" sz="1050" b="1" i="1" smtClean="0">
                          <a:solidFill>
                            <a:schemeClr val="tx1"/>
                          </a:solidFill>
                          <a:latin typeface="Cambria Math" panose="02040503050406030204" pitchFamily="18" charset="0"/>
                          <a:ea typeface="Cambria Math" panose="02040503050406030204" pitchFamily="18" charset="0"/>
                        </a:rPr>
                        <m:t>+</m:t>
                      </m:r>
                      <m:r>
                        <a:rPr lang="en-US" sz="1050" b="1" i="1" smtClean="0">
                          <a:solidFill>
                            <a:schemeClr val="tx1"/>
                          </a:solidFill>
                          <a:latin typeface="Cambria Math" panose="02040503050406030204" pitchFamily="18" charset="0"/>
                          <a:ea typeface="Cambria Math" panose="02040503050406030204" pitchFamily="18" charset="0"/>
                        </a:rPr>
                        <m:t>∅</m:t>
                      </m:r>
                      <m:r>
                        <a:rPr lang="en-US" sz="1050" b="1" i="1" smtClean="0">
                          <a:solidFill>
                            <a:schemeClr val="tx1"/>
                          </a:solidFill>
                          <a:latin typeface="Cambria Math" panose="02040503050406030204" pitchFamily="18" charset="0"/>
                        </a:rPr>
                        <m:t>)</m:t>
                      </m:r>
                    </m:oMath>
                  </m:oMathPara>
                </a14:m>
                <a:endParaRPr lang="en-US" sz="1050" b="1" dirty="0">
                  <a:solidFill>
                    <a:schemeClr val="tx1"/>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539577" y="2289201"/>
                <a:ext cx="1476751" cy="161583"/>
              </a:xfrm>
              <a:prstGeom prst="rect">
                <a:avLst/>
              </a:prstGeom>
              <a:blipFill rotWithShape="0">
                <a:blip r:embed="rId3"/>
                <a:stretch>
                  <a:fillRect l="-826" t="-3846" r="-2893" b="-42308"/>
                </a:stretch>
              </a:blipFill>
            </p:spPr>
            <p:txBody>
              <a:bodyPr/>
              <a:lstStyle/>
              <a:p>
                <a:r>
                  <a:rPr lang="en-US">
                    <a:noFill/>
                  </a:rPr>
                  <a:t> </a:t>
                </a:r>
              </a:p>
            </p:txBody>
          </p:sp>
        </mc:Fallback>
      </mc:AlternateContent>
      <p:cxnSp>
        <p:nvCxnSpPr>
          <p:cNvPr id="16" name="Straight Connector 15"/>
          <p:cNvCxnSpPr/>
          <p:nvPr/>
        </p:nvCxnSpPr>
        <p:spPr>
          <a:xfrm>
            <a:off x="702063" y="1661788"/>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563178" y="2122476"/>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896054" y="2005730"/>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96054" y="2005730"/>
                <a:ext cx="139462" cy="184666"/>
              </a:xfrm>
              <a:prstGeom prst="rect">
                <a:avLst/>
              </a:prstGeom>
              <a:blipFill rotWithShape="0">
                <a:blip r:embed="rId4"/>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68331" y="1653073"/>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8331" y="1653073"/>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23" name="Elbow Connector 22"/>
          <p:cNvCxnSpPr/>
          <p:nvPr/>
        </p:nvCxnSpPr>
        <p:spPr>
          <a:xfrm>
            <a:off x="702063" y="1907780"/>
            <a:ext cx="519823" cy="2143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a:off x="1207078" y="1920995"/>
            <a:ext cx="516277" cy="194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207078" y="1907780"/>
            <a:ext cx="0" cy="231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785466"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85466" y="1949985"/>
                <a:ext cx="100989" cy="138499"/>
              </a:xfrm>
              <a:prstGeom prst="rect">
                <a:avLst/>
              </a:prstGeom>
              <a:blipFill rotWithShape="0">
                <a:blip r:embed="rId6"/>
                <a:stretch>
                  <a:fillRect l="-250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013320" y="1941500"/>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𝟎</m:t>
                      </m:r>
                    </m:oMath>
                  </m:oMathPara>
                </a14:m>
                <a:endParaRPr lang="en-US" sz="900" b="1"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013320" y="1941500"/>
                <a:ext cx="100989" cy="138499"/>
              </a:xfrm>
              <a:prstGeom prst="rect">
                <a:avLst/>
              </a:prstGeom>
              <a:blipFill rotWithShape="0">
                <a:blip r:embed="rId7"/>
                <a:stretch>
                  <a:fillRect l="-23529"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267572"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267572" y="1949985"/>
                <a:ext cx="100989" cy="138499"/>
              </a:xfrm>
              <a:prstGeom prst="rect">
                <a:avLst/>
              </a:prstGeom>
              <a:blipFill rotWithShape="0">
                <a:blip r:embed="rId6"/>
                <a:stretch>
                  <a:fillRect l="-23529" r="-23529" b="-8696"/>
                </a:stretch>
              </a:blipFill>
            </p:spPr>
            <p:txBody>
              <a:bodyPr/>
              <a:lstStyle/>
              <a:p>
                <a:r>
                  <a:rPr lang="en-US">
                    <a:noFill/>
                  </a:rPr>
                  <a:t> </a:t>
                </a:r>
              </a:p>
            </p:txBody>
          </p:sp>
        </mc:Fallback>
      </mc:AlternateContent>
      <p:cxnSp>
        <p:nvCxnSpPr>
          <p:cNvPr id="55" name="Straight Connector 54"/>
          <p:cNvCxnSpPr/>
          <p:nvPr/>
        </p:nvCxnSpPr>
        <p:spPr>
          <a:xfrm>
            <a:off x="2576499" y="1693565"/>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3770490" y="2037507"/>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770490" y="2037507"/>
                <a:ext cx="139462" cy="184666"/>
              </a:xfrm>
              <a:prstGeom prst="rect">
                <a:avLst/>
              </a:prstGeom>
              <a:blipFill rotWithShape="0">
                <a:blip r:embed="rId4"/>
                <a:stretch>
                  <a:fillRect l="-22727" r="-31818"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342767" y="1684850"/>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342767" y="1684850"/>
                <a:ext cx="145873" cy="184666"/>
              </a:xfrm>
              <a:prstGeom prst="rect">
                <a:avLst/>
              </a:prstGeom>
              <a:blipFill rotWithShape="0">
                <a:blip r:embed="rId5"/>
                <a:stretch>
                  <a:fillRect l="-20833" r="-25000" b="-6452"/>
                </a:stretch>
              </a:blipFill>
            </p:spPr>
            <p:txBody>
              <a:bodyPr/>
              <a:lstStyle/>
              <a:p>
                <a:r>
                  <a:rPr lang="en-US">
                    <a:noFill/>
                  </a:rPr>
                  <a:t> </a:t>
                </a:r>
              </a:p>
            </p:txBody>
          </p:sp>
        </mc:Fallback>
      </mc:AlternateContent>
      <p:pic>
        <p:nvPicPr>
          <p:cNvPr id="4" name="Picture 3"/>
          <p:cNvPicPr>
            <a:picLocks noChangeAspect="1"/>
          </p:cNvPicPr>
          <p:nvPr/>
        </p:nvPicPr>
        <p:blipFill>
          <a:blip r:embed="rId8"/>
          <a:stretch>
            <a:fillRect/>
          </a:stretch>
        </p:blipFill>
        <p:spPr>
          <a:xfrm>
            <a:off x="2636191" y="1737813"/>
            <a:ext cx="248741" cy="308859"/>
          </a:xfrm>
          <a:prstGeom prst="rect">
            <a:avLst/>
          </a:prstGeom>
        </p:spPr>
      </p:pic>
      <p:cxnSp>
        <p:nvCxnSpPr>
          <p:cNvPr id="38" name="Straight Connector 37"/>
          <p:cNvCxnSpPr/>
          <p:nvPr/>
        </p:nvCxnSpPr>
        <p:spPr>
          <a:xfrm flipH="1" flipV="1">
            <a:off x="2422979" y="2142598"/>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8"/>
          <a:stretch>
            <a:fillRect/>
          </a:stretch>
        </p:blipFill>
        <p:spPr>
          <a:xfrm>
            <a:off x="2843678" y="1737813"/>
            <a:ext cx="248741" cy="308859"/>
          </a:xfrm>
          <a:prstGeom prst="rect">
            <a:avLst/>
          </a:prstGeom>
        </p:spPr>
      </p:pic>
      <p:pic>
        <p:nvPicPr>
          <p:cNvPr id="40" name="Picture 39"/>
          <p:cNvPicPr>
            <a:picLocks noChangeAspect="1"/>
          </p:cNvPicPr>
          <p:nvPr/>
        </p:nvPicPr>
        <p:blipFill>
          <a:blip r:embed="rId8"/>
          <a:stretch>
            <a:fillRect/>
          </a:stretch>
        </p:blipFill>
        <p:spPr>
          <a:xfrm>
            <a:off x="3047084" y="1737813"/>
            <a:ext cx="248741" cy="308859"/>
          </a:xfrm>
          <a:prstGeom prst="rect">
            <a:avLst/>
          </a:prstGeom>
        </p:spPr>
      </p:pic>
      <p:pic>
        <p:nvPicPr>
          <p:cNvPr id="41" name="Picture 40"/>
          <p:cNvPicPr>
            <a:picLocks noChangeAspect="1"/>
          </p:cNvPicPr>
          <p:nvPr/>
        </p:nvPicPr>
        <p:blipFill>
          <a:blip r:embed="rId8"/>
          <a:stretch>
            <a:fillRect/>
          </a:stretch>
        </p:blipFill>
        <p:spPr>
          <a:xfrm>
            <a:off x="3254571" y="1737813"/>
            <a:ext cx="248741" cy="308859"/>
          </a:xfrm>
          <a:prstGeom prst="rect">
            <a:avLst/>
          </a:prstGeom>
        </p:spPr>
      </p:pic>
      <p:pic>
        <p:nvPicPr>
          <p:cNvPr id="10" name="Picture 9"/>
          <p:cNvPicPr>
            <a:picLocks noChangeAspect="1"/>
          </p:cNvPicPr>
          <p:nvPr/>
        </p:nvPicPr>
        <p:blipFill>
          <a:blip r:embed="rId9">
            <a:extLst>
              <a:ext uri="{BEBA8EAE-BF5A-486C-A8C5-ECC9F3942E4B}">
                <a14:imgProps xmlns:a14="http://schemas.microsoft.com/office/drawing/2010/main">
                  <a14:imgLayer r:embed="rId10">
                    <a14:imgEffect>
                      <a14:colorTemperature colorTemp="7200"/>
                    </a14:imgEffect>
                  </a14:imgLayer>
                </a14:imgProps>
              </a:ext>
            </a:extLst>
          </a:blip>
          <a:stretch>
            <a:fillRect/>
          </a:stretch>
        </p:blipFill>
        <p:spPr>
          <a:xfrm>
            <a:off x="5212016" y="1576997"/>
            <a:ext cx="3428159" cy="545161"/>
          </a:xfrm>
          <a:prstGeom prst="rect">
            <a:avLst/>
          </a:prstGeom>
        </p:spPr>
      </p:pic>
      <p:cxnSp>
        <p:nvCxnSpPr>
          <p:cNvPr id="43" name="Straight Connector 42"/>
          <p:cNvCxnSpPr/>
          <p:nvPr/>
        </p:nvCxnSpPr>
        <p:spPr>
          <a:xfrm>
            <a:off x="5140577" y="1456949"/>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8921744" y="2089128"/>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921744" y="2089128"/>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906311" y="1447798"/>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906311" y="1447798"/>
                <a:ext cx="145873" cy="184666"/>
              </a:xfrm>
              <a:prstGeom prst="rect">
                <a:avLst/>
              </a:prstGeom>
              <a:blipFill rotWithShape="0">
                <a:blip r:embed="rId11"/>
                <a:stretch>
                  <a:fillRect l="-20833" r="-25000" b="-6452"/>
                </a:stretch>
              </a:blipFill>
            </p:spPr>
            <p:txBody>
              <a:bodyPr/>
              <a:lstStyle/>
              <a:p>
                <a:r>
                  <a:rPr lang="en-US">
                    <a:noFill/>
                  </a:rPr>
                  <a:t> </a:t>
                </a:r>
              </a:p>
            </p:txBody>
          </p:sp>
        </mc:Fallback>
      </mc:AlternateContent>
      <p:cxnSp>
        <p:nvCxnSpPr>
          <p:cNvPr id="46" name="Straight Connector 45"/>
          <p:cNvCxnSpPr>
            <a:stCxn id="44" idx="1"/>
          </p:cNvCxnSpPr>
          <p:nvPr/>
        </p:nvCxnSpPr>
        <p:spPr>
          <a:xfrm flipH="1">
            <a:off x="4987058" y="2181461"/>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176968" y="2421939"/>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8958135" y="3054118"/>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8958135" y="3054118"/>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942702" y="2412788"/>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942702" y="2412788"/>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64" name="Straight Connector 63"/>
          <p:cNvCxnSpPr>
            <a:stCxn id="62" idx="1"/>
          </p:cNvCxnSpPr>
          <p:nvPr/>
        </p:nvCxnSpPr>
        <p:spPr>
          <a:xfrm flipH="1">
            <a:off x="5023449" y="3146451"/>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2"/>
          <a:stretch>
            <a:fillRect/>
          </a:stretch>
        </p:blipFill>
        <p:spPr>
          <a:xfrm>
            <a:off x="5265363" y="2505122"/>
            <a:ext cx="3411204" cy="571066"/>
          </a:xfrm>
          <a:prstGeom prst="rect">
            <a:avLst/>
          </a:prstGeom>
        </p:spPr>
      </p:pic>
      <p:cxnSp>
        <p:nvCxnSpPr>
          <p:cNvPr id="65" name="Straight Connector 64"/>
          <p:cNvCxnSpPr/>
          <p:nvPr/>
        </p:nvCxnSpPr>
        <p:spPr>
          <a:xfrm>
            <a:off x="5140577" y="3493323"/>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p:cNvSpPr txBox="1"/>
              <p:nvPr/>
            </p:nvSpPr>
            <p:spPr>
              <a:xfrm>
                <a:off x="8921744" y="4125502"/>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8921744" y="4125502"/>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906311" y="3484172"/>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906311" y="3484172"/>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68" name="Straight Connector 67"/>
          <p:cNvCxnSpPr>
            <a:stCxn id="66" idx="1"/>
          </p:cNvCxnSpPr>
          <p:nvPr/>
        </p:nvCxnSpPr>
        <p:spPr>
          <a:xfrm flipH="1">
            <a:off x="4987058" y="4217835"/>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13"/>
          <a:stretch>
            <a:fillRect/>
          </a:stretch>
        </p:blipFill>
        <p:spPr>
          <a:xfrm>
            <a:off x="5265363" y="3601693"/>
            <a:ext cx="3374812" cy="552946"/>
          </a:xfrm>
          <a:prstGeom prst="rect">
            <a:avLst/>
          </a:prstGeom>
        </p:spPr>
      </p:pic>
      <mc:AlternateContent xmlns:mc="http://schemas.openxmlformats.org/markup-compatibility/2006" xmlns:a14="http://schemas.microsoft.com/office/drawing/2010/main">
        <mc:Choice Requires="a14">
          <p:sp>
            <p:nvSpPr>
              <p:cNvPr id="70" name="TextBox 69"/>
              <p:cNvSpPr txBox="1"/>
              <p:nvPr/>
            </p:nvSpPr>
            <p:spPr>
              <a:xfrm>
                <a:off x="6605494" y="2207596"/>
                <a:ext cx="32060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𝑨𝑺𝑲</m:t>
                      </m:r>
                    </m:oMath>
                  </m:oMathPara>
                </a14:m>
                <a:endParaRPr lang="en-US" sz="1100" b="1"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605494" y="2207596"/>
                <a:ext cx="320601" cy="169277"/>
              </a:xfrm>
              <a:prstGeom prst="rect">
                <a:avLst/>
              </a:prstGeom>
              <a:blipFill rotWithShape="0">
                <a:blip r:embed="rId14"/>
                <a:stretch>
                  <a:fillRect l="-9615" r="-961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632168" y="3183577"/>
                <a:ext cx="31739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𝑭𝑺𝑲</m:t>
                      </m:r>
                    </m:oMath>
                  </m:oMathPara>
                </a14:m>
                <a:endParaRPr lang="en-US" sz="1100" b="1"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632168" y="3183577"/>
                <a:ext cx="317395" cy="169277"/>
              </a:xfrm>
              <a:prstGeom prst="rect">
                <a:avLst/>
              </a:prstGeom>
              <a:blipFill rotWithShape="0">
                <a:blip r:embed="rId15"/>
                <a:stretch>
                  <a:fillRect l="-9615" r="-961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6651211" y="4250083"/>
                <a:ext cx="32380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𝑷𝑺𝑲</m:t>
                      </m:r>
                    </m:oMath>
                  </m:oMathPara>
                </a14:m>
                <a:endParaRPr lang="en-US" sz="1100" b="1" dirty="0">
                  <a:solidFill>
                    <a:schemeClr val="tx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6651211" y="4250083"/>
                <a:ext cx="323807" cy="169277"/>
              </a:xfrm>
              <a:prstGeom prst="rect">
                <a:avLst/>
              </a:prstGeom>
              <a:blipFill rotWithShape="0">
                <a:blip r:embed="rId16"/>
                <a:stretch>
                  <a:fillRect l="-9434" r="-9434" b="-7143"/>
                </a:stretch>
              </a:blipFill>
            </p:spPr>
            <p:txBody>
              <a:bodyPr/>
              <a:lstStyle/>
              <a:p>
                <a:r>
                  <a:rPr lang="en-US">
                    <a:noFill/>
                  </a:rPr>
                  <a:t> </a:t>
                </a:r>
              </a:p>
            </p:txBody>
          </p:sp>
        </mc:Fallback>
      </mc:AlternateContent>
    </p:spTree>
    <p:extLst>
      <p:ext uri="{BB962C8B-B14F-4D97-AF65-F5344CB8AC3E}">
        <p14:creationId xmlns:p14="http://schemas.microsoft.com/office/powerpoint/2010/main" val="66699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500"/>
                                        <p:tgtEl>
                                          <p:spTgt spid="3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arn(inVertical)">
                                      <p:cBhvr>
                                        <p:cTn id="31" dur="500"/>
                                        <p:tgtEl>
                                          <p:spTgt spid="5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barn(inVertical)">
                                      <p:cBhvr>
                                        <p:cTn id="34" dur="500"/>
                                        <p:tgtEl>
                                          <p:spTgt spid="53"/>
                                        </p:tgtEl>
                                      </p:cBhvr>
                                    </p:animEffect>
                                  </p:childTnLst>
                                </p:cTn>
                              </p:par>
                              <p:par>
                                <p:cTn id="35" presetID="16" presetClass="entr" presetSubtype="21"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arn(inVertical)">
                                      <p:cBhvr>
                                        <p:cTn id="37" dur="500"/>
                                        <p:tgtEl>
                                          <p:spTgt spid="32"/>
                                        </p:tgtEl>
                                      </p:cBhvr>
                                    </p:animEffect>
                                  </p:childTnLst>
                                </p:cTn>
                              </p:par>
                              <p:par>
                                <p:cTn id="38" presetID="16" presetClass="entr" presetSubtype="21"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par>
                                <p:cTn id="41" presetID="16" presetClass="entr" presetSubtype="21"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par>
                                <p:cTn id="44" presetID="16" presetClass="entr" presetSubtype="21"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inVertical)">
                                      <p:cBhvr>
                                        <p:cTn id="46" dur="500"/>
                                        <p:tgtEl>
                                          <p:spTgt spid="25"/>
                                        </p:tgtEl>
                                      </p:cBhvr>
                                    </p:animEffect>
                                  </p:childTnLst>
                                </p:cTn>
                              </p:par>
                              <p:par>
                                <p:cTn id="47" presetID="16" presetClass="entr" presetSubtype="21"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arn(inVertical)">
                                      <p:cBhvr>
                                        <p:cTn id="49" dur="500"/>
                                        <p:tgtEl>
                                          <p:spTgt spid="3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barn(inVertical)">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barn(inVertical)">
                                      <p:cBhvr>
                                        <p:cTn id="60" dur="500"/>
                                        <p:tgtEl>
                                          <p:spTgt spid="57"/>
                                        </p:tgtEl>
                                      </p:cBhvr>
                                    </p:animEffect>
                                  </p:childTnLst>
                                </p:cTn>
                              </p:par>
                              <p:par>
                                <p:cTn id="61" presetID="16" presetClass="entr" presetSubtype="21"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barn(inVertical)">
                                      <p:cBhvr>
                                        <p:cTn id="63" dur="500"/>
                                        <p:tgtEl>
                                          <p:spTgt spid="4"/>
                                        </p:tgtEl>
                                      </p:cBhvr>
                                    </p:animEffect>
                                  </p:childTnLst>
                                </p:cTn>
                              </p:par>
                              <p:par>
                                <p:cTn id="64" presetID="16" presetClass="entr" presetSubtype="21"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barn(inVertical)">
                                      <p:cBhvr>
                                        <p:cTn id="66" dur="500"/>
                                        <p:tgtEl>
                                          <p:spTgt spid="39"/>
                                        </p:tgtEl>
                                      </p:cBhvr>
                                    </p:animEffect>
                                  </p:childTnLst>
                                </p:cTn>
                              </p:par>
                              <p:par>
                                <p:cTn id="67" presetID="16" presetClass="entr" presetSubtype="21"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arn(inVertical)">
                                      <p:cBhvr>
                                        <p:cTn id="69" dur="500"/>
                                        <p:tgtEl>
                                          <p:spTgt spid="40"/>
                                        </p:tgtEl>
                                      </p:cBhvr>
                                    </p:animEffect>
                                  </p:childTnLst>
                                </p:cTn>
                              </p:par>
                              <p:par>
                                <p:cTn id="70" presetID="16" presetClass="entr" presetSubtype="21"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barn(inVertical)">
                                      <p:cBhvr>
                                        <p:cTn id="72" dur="500"/>
                                        <p:tgtEl>
                                          <p:spTgt spid="41"/>
                                        </p:tgtEl>
                                      </p:cBhvr>
                                    </p:animEffect>
                                  </p:childTnLst>
                                </p:cTn>
                              </p:par>
                              <p:par>
                                <p:cTn id="73" presetID="16" presetClass="entr" presetSubtype="21"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500"/>
                                        <p:tgtEl>
                                          <p:spTgt spid="38"/>
                                        </p:tgtEl>
                                      </p:cBhvr>
                                    </p:animEffect>
                                  </p:childTnLst>
                                </p:cTn>
                              </p:par>
                              <p:par>
                                <p:cTn id="76" presetID="16" presetClass="entr" presetSubtype="21"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barn(inVertical)">
                                      <p:cBhvr>
                                        <p:cTn id="78" dur="500"/>
                                        <p:tgtEl>
                                          <p:spTgt spid="55"/>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barn(inVertical)">
                                      <p:cBhvr>
                                        <p:cTn id="81" dur="500"/>
                                        <p:tgtEl>
                                          <p:spTgt spid="58"/>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barn(inVertical)">
                                      <p:cBhvr>
                                        <p:cTn id="86" dur="500"/>
                                        <p:tgtEl>
                                          <p:spTgt spid="71"/>
                                        </p:tgtEl>
                                      </p:cBhvr>
                                    </p:animEffect>
                                  </p:childTnLst>
                                </p:cTn>
                              </p:par>
                              <p:par>
                                <p:cTn id="87" presetID="16" presetClass="entr" presetSubtype="2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barn(inVertical)">
                                      <p:cBhvr>
                                        <p:cTn id="89" dur="500"/>
                                        <p:tgtEl>
                                          <p:spTgt spid="64"/>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barn(inVertical)">
                                      <p:cBhvr>
                                        <p:cTn id="92" dur="500"/>
                                        <p:tgtEl>
                                          <p:spTgt spid="62"/>
                                        </p:tgtEl>
                                      </p:cBhvr>
                                    </p:animEffect>
                                  </p:childTnLst>
                                </p:cTn>
                              </p:par>
                              <p:par>
                                <p:cTn id="93" presetID="16" presetClass="entr" presetSubtype="21"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barn(inVertical)">
                                      <p:cBhvr>
                                        <p:cTn id="95" dur="500"/>
                                        <p:tgtEl>
                                          <p:spTgt spid="61"/>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barn(inVertical)">
                                      <p:cBhvr>
                                        <p:cTn id="98" dur="500"/>
                                        <p:tgtEl>
                                          <p:spTgt spid="63"/>
                                        </p:tgtEl>
                                      </p:cBhvr>
                                    </p:animEffect>
                                  </p:childTnLst>
                                </p:cTn>
                              </p:par>
                              <p:par>
                                <p:cTn id="99" presetID="16" presetClass="entr" presetSubtype="21" fill="hold"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barn(inVertical)">
                                      <p:cBhvr>
                                        <p:cTn id="101" dur="500"/>
                                        <p:tgtEl>
                                          <p:spTgt spid="31"/>
                                        </p:tgtEl>
                                      </p:cBhvr>
                                    </p:animEffect>
                                  </p:childTnLst>
                                </p:cTn>
                              </p:par>
                              <p:par>
                                <p:cTn id="102" presetID="16" presetClass="entr" presetSubtype="21" fill="hold"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barn(inVertical)">
                                      <p:cBhvr>
                                        <p:cTn id="104" dur="500"/>
                                        <p:tgtEl>
                                          <p:spTgt spid="17"/>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barn(inVertical)">
                                      <p:cBhvr>
                                        <p:cTn id="109" dur="500"/>
                                        <p:tgtEl>
                                          <p:spTgt spid="44"/>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70"/>
                                        </p:tgtEl>
                                        <p:attrNameLst>
                                          <p:attrName>style.visibility</p:attrName>
                                        </p:attrNameLst>
                                      </p:cBhvr>
                                      <p:to>
                                        <p:strVal val="visible"/>
                                      </p:to>
                                    </p:set>
                                    <p:animEffect transition="in" filter="barn(inVertical)">
                                      <p:cBhvr>
                                        <p:cTn id="112" dur="500"/>
                                        <p:tgtEl>
                                          <p:spTgt spid="70"/>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barn(inVertical)">
                                      <p:cBhvr>
                                        <p:cTn id="115" dur="500"/>
                                        <p:tgtEl>
                                          <p:spTgt spid="45"/>
                                        </p:tgtEl>
                                      </p:cBhvr>
                                    </p:animEffect>
                                  </p:childTnLst>
                                </p:cTn>
                              </p:par>
                              <p:par>
                                <p:cTn id="116" presetID="16" presetClass="entr" presetSubtype="21"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barn(inVertical)">
                                      <p:cBhvr>
                                        <p:cTn id="118" dur="500"/>
                                        <p:tgtEl>
                                          <p:spTgt spid="46"/>
                                        </p:tgtEl>
                                      </p:cBhvr>
                                    </p:animEffect>
                                  </p:childTnLst>
                                </p:cTn>
                              </p:par>
                              <p:par>
                                <p:cTn id="119" presetID="16" presetClass="entr" presetSubtype="21"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barn(inVertical)">
                                      <p:cBhvr>
                                        <p:cTn id="121" dur="500"/>
                                        <p:tgtEl>
                                          <p:spTgt spid="43"/>
                                        </p:tgtEl>
                                      </p:cBhvr>
                                    </p:animEffect>
                                  </p:childTnLst>
                                </p:cTn>
                              </p:par>
                              <p:par>
                                <p:cTn id="122" presetID="16" presetClass="entr" presetSubtype="21" fill="hold" nodeType="withEffect">
                                  <p:stCondLst>
                                    <p:cond delay="0"/>
                                  </p:stCondLst>
                                  <p:childTnLst>
                                    <p:set>
                                      <p:cBhvr>
                                        <p:cTn id="123" dur="1" fill="hold">
                                          <p:stCondLst>
                                            <p:cond delay="0"/>
                                          </p:stCondLst>
                                        </p:cTn>
                                        <p:tgtEl>
                                          <p:spTgt spid="10"/>
                                        </p:tgtEl>
                                        <p:attrNameLst>
                                          <p:attrName>style.visibility</p:attrName>
                                        </p:attrNameLst>
                                      </p:cBhvr>
                                      <p:to>
                                        <p:strVal val="visible"/>
                                      </p:to>
                                    </p:set>
                                    <p:animEffect transition="in" filter="barn(inVertical)">
                                      <p:cBhvr>
                                        <p:cTn id="124" dur="500"/>
                                        <p:tgtEl>
                                          <p:spTgt spid="10"/>
                                        </p:tgtEl>
                                      </p:cBhvr>
                                    </p:animEffect>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grpId="0" nodeType="clickEffect">
                                  <p:stCondLst>
                                    <p:cond delay="0"/>
                                  </p:stCondLst>
                                  <p:childTnLst>
                                    <p:set>
                                      <p:cBhvr>
                                        <p:cTn id="128" dur="1" fill="hold">
                                          <p:stCondLst>
                                            <p:cond delay="0"/>
                                          </p:stCondLst>
                                        </p:cTn>
                                        <p:tgtEl>
                                          <p:spTgt spid="66"/>
                                        </p:tgtEl>
                                        <p:attrNameLst>
                                          <p:attrName>style.visibility</p:attrName>
                                        </p:attrNameLst>
                                      </p:cBhvr>
                                      <p:to>
                                        <p:strVal val="visible"/>
                                      </p:to>
                                    </p:set>
                                    <p:animEffect transition="in" filter="barn(inVertical)">
                                      <p:cBhvr>
                                        <p:cTn id="129" dur="500"/>
                                        <p:tgtEl>
                                          <p:spTgt spid="66"/>
                                        </p:tgtEl>
                                      </p:cBhvr>
                                    </p:animEffect>
                                  </p:childTnLst>
                                </p:cTn>
                              </p:par>
                              <p:par>
                                <p:cTn id="130" presetID="16" presetClass="entr" presetSubtype="21" fill="hold" nodeType="withEffect">
                                  <p:stCondLst>
                                    <p:cond delay="0"/>
                                  </p:stCondLst>
                                  <p:childTnLst>
                                    <p:set>
                                      <p:cBhvr>
                                        <p:cTn id="131" dur="1" fill="hold">
                                          <p:stCondLst>
                                            <p:cond delay="0"/>
                                          </p:stCondLst>
                                        </p:cTn>
                                        <p:tgtEl>
                                          <p:spTgt spid="18"/>
                                        </p:tgtEl>
                                        <p:attrNameLst>
                                          <p:attrName>style.visibility</p:attrName>
                                        </p:attrNameLst>
                                      </p:cBhvr>
                                      <p:to>
                                        <p:strVal val="visible"/>
                                      </p:to>
                                    </p:set>
                                    <p:animEffect transition="in" filter="barn(inVertical)">
                                      <p:cBhvr>
                                        <p:cTn id="132" dur="500"/>
                                        <p:tgtEl>
                                          <p:spTgt spid="18"/>
                                        </p:tgtEl>
                                      </p:cBhvr>
                                    </p:animEffect>
                                  </p:childTnLst>
                                </p:cTn>
                              </p:par>
                              <p:par>
                                <p:cTn id="133" presetID="16" presetClass="entr" presetSubtype="21" fill="hold" grpId="0" nodeType="withEffect">
                                  <p:stCondLst>
                                    <p:cond delay="0"/>
                                  </p:stCondLst>
                                  <p:childTnLst>
                                    <p:set>
                                      <p:cBhvr>
                                        <p:cTn id="134" dur="1" fill="hold">
                                          <p:stCondLst>
                                            <p:cond delay="0"/>
                                          </p:stCondLst>
                                        </p:cTn>
                                        <p:tgtEl>
                                          <p:spTgt spid="67"/>
                                        </p:tgtEl>
                                        <p:attrNameLst>
                                          <p:attrName>style.visibility</p:attrName>
                                        </p:attrNameLst>
                                      </p:cBhvr>
                                      <p:to>
                                        <p:strVal val="visible"/>
                                      </p:to>
                                    </p:set>
                                    <p:animEffect transition="in" filter="barn(inVertical)">
                                      <p:cBhvr>
                                        <p:cTn id="135" dur="500"/>
                                        <p:tgtEl>
                                          <p:spTgt spid="67"/>
                                        </p:tgtEl>
                                      </p:cBhvr>
                                    </p:animEffect>
                                  </p:childTnLst>
                                </p:cTn>
                              </p:par>
                              <p:par>
                                <p:cTn id="136" presetID="16" presetClass="entr" presetSubtype="21" fill="hold" nodeType="withEffect">
                                  <p:stCondLst>
                                    <p:cond delay="0"/>
                                  </p:stCondLst>
                                  <p:childTnLst>
                                    <p:set>
                                      <p:cBhvr>
                                        <p:cTn id="137" dur="1" fill="hold">
                                          <p:stCondLst>
                                            <p:cond delay="0"/>
                                          </p:stCondLst>
                                        </p:cTn>
                                        <p:tgtEl>
                                          <p:spTgt spid="68"/>
                                        </p:tgtEl>
                                        <p:attrNameLst>
                                          <p:attrName>style.visibility</p:attrName>
                                        </p:attrNameLst>
                                      </p:cBhvr>
                                      <p:to>
                                        <p:strVal val="visible"/>
                                      </p:to>
                                    </p:set>
                                    <p:animEffect transition="in" filter="barn(inVertical)">
                                      <p:cBhvr>
                                        <p:cTn id="138" dur="500"/>
                                        <p:tgtEl>
                                          <p:spTgt spid="68"/>
                                        </p:tgtEl>
                                      </p:cBhvr>
                                    </p:animEffect>
                                  </p:childTnLst>
                                </p:cTn>
                              </p:par>
                              <p:par>
                                <p:cTn id="139" presetID="16" presetClass="entr" presetSubtype="21" fill="hold" grpId="0" nodeType="withEffect">
                                  <p:stCondLst>
                                    <p:cond delay="0"/>
                                  </p:stCondLst>
                                  <p:childTnLst>
                                    <p:set>
                                      <p:cBhvr>
                                        <p:cTn id="140" dur="1" fill="hold">
                                          <p:stCondLst>
                                            <p:cond delay="0"/>
                                          </p:stCondLst>
                                        </p:cTn>
                                        <p:tgtEl>
                                          <p:spTgt spid="72"/>
                                        </p:tgtEl>
                                        <p:attrNameLst>
                                          <p:attrName>style.visibility</p:attrName>
                                        </p:attrNameLst>
                                      </p:cBhvr>
                                      <p:to>
                                        <p:strVal val="visible"/>
                                      </p:to>
                                    </p:set>
                                    <p:animEffect transition="in" filter="barn(inVertical)">
                                      <p:cBhvr>
                                        <p:cTn id="141" dur="500"/>
                                        <p:tgtEl>
                                          <p:spTgt spid="72"/>
                                        </p:tgtEl>
                                      </p:cBhvr>
                                    </p:animEffect>
                                  </p:childTnLst>
                                </p:cTn>
                              </p:par>
                              <p:par>
                                <p:cTn id="142" presetID="16" presetClass="entr" presetSubtype="21" fill="hold" nodeType="withEffect">
                                  <p:stCondLst>
                                    <p:cond delay="0"/>
                                  </p:stCondLst>
                                  <p:childTnLst>
                                    <p:set>
                                      <p:cBhvr>
                                        <p:cTn id="143" dur="1" fill="hold">
                                          <p:stCondLst>
                                            <p:cond delay="0"/>
                                          </p:stCondLst>
                                        </p:cTn>
                                        <p:tgtEl>
                                          <p:spTgt spid="65"/>
                                        </p:tgtEl>
                                        <p:attrNameLst>
                                          <p:attrName>style.visibility</p:attrName>
                                        </p:attrNameLst>
                                      </p:cBhvr>
                                      <p:to>
                                        <p:strVal val="visible"/>
                                      </p:to>
                                    </p:set>
                                    <p:animEffect transition="in" filter="barn(inVertical)">
                                      <p:cBhvr>
                                        <p:cTn id="1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20" grpId="0"/>
      <p:bldP spid="26" grpId="0" animBg="1"/>
      <p:bldP spid="27" grpId="0"/>
      <p:bldP spid="34" grpId="0"/>
      <p:bldP spid="35" grpId="0"/>
      <p:bldP spid="52" grpId="0"/>
      <p:bldP spid="53" grpId="0"/>
      <p:bldP spid="54" grpId="0"/>
      <p:bldP spid="57" grpId="0"/>
      <p:bldP spid="58" grpId="0"/>
      <p:bldP spid="44" grpId="0"/>
      <p:bldP spid="45" grpId="0"/>
      <p:bldP spid="62" grpId="0"/>
      <p:bldP spid="63" grpId="0"/>
      <p:bldP spid="66" grpId="0"/>
      <p:bldP spid="67" grpId="0"/>
      <p:bldP spid="70" grpId="0"/>
      <p:bldP spid="71" grpId="0"/>
      <p:bldP spid="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2" name="Rounded Rectangle 1"/>
          <p:cNvSpPr/>
          <p:nvPr/>
        </p:nvSpPr>
        <p:spPr>
          <a:xfrm>
            <a:off x="1448838" y="2907431"/>
            <a:ext cx="709106" cy="348642"/>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Channel Encoder</a:t>
            </a:r>
            <a:endParaRPr lang="en-US" sz="1000" dirty="0">
              <a:solidFill>
                <a:schemeClr val="bg1"/>
              </a:solidFill>
            </a:endParaRPr>
          </a:p>
        </p:txBody>
      </p:sp>
      <p:cxnSp>
        <p:nvCxnSpPr>
          <p:cNvPr id="5" name="Straight Arrow Connector 4"/>
          <p:cNvCxnSpPr/>
          <p:nvPr/>
        </p:nvCxnSpPr>
        <p:spPr>
          <a:xfrm>
            <a:off x="694069" y="3091757"/>
            <a:ext cx="725033" cy="58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Google Shape;326;p24"/>
          <p:cNvSpPr txBox="1">
            <a:spLocks/>
          </p:cNvSpPr>
          <p:nvPr/>
        </p:nvSpPr>
        <p:spPr>
          <a:xfrm>
            <a:off x="602673" y="2713234"/>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050" dirty="0" smtClean="0">
                <a:solidFill>
                  <a:schemeClr val="tx1"/>
                </a:solidFill>
                <a:latin typeface="Inria Sans" panose="020B0604020202020204" charset="0"/>
              </a:rPr>
              <a:t>Input Message</a:t>
            </a:r>
            <a:endParaRPr lang="en-US" sz="1050" dirty="0">
              <a:solidFill>
                <a:schemeClr val="tx1"/>
              </a:solidFill>
              <a:latin typeface="Inria Sans" panose="020B0604020202020204" charset="0"/>
            </a:endParaRPr>
          </a:p>
        </p:txBody>
      </p:sp>
      <p:cxnSp>
        <p:nvCxnSpPr>
          <p:cNvPr id="22" name="Straight Arrow Connector 21"/>
          <p:cNvCxnSpPr/>
          <p:nvPr/>
        </p:nvCxnSpPr>
        <p:spPr>
          <a:xfrm>
            <a:off x="2206386" y="3097605"/>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2624941" y="2898440"/>
            <a:ext cx="878371" cy="386635"/>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Modulator</a:t>
            </a:r>
            <a:endParaRPr lang="en-US" sz="1050" dirty="0">
              <a:solidFill>
                <a:schemeClr val="bg1"/>
              </a:solidFill>
            </a:endParaRPr>
          </a:p>
        </p:txBody>
      </p:sp>
      <p:cxnSp>
        <p:nvCxnSpPr>
          <p:cNvPr id="28" name="Straight Arrow Connector 27"/>
          <p:cNvCxnSpPr/>
          <p:nvPr/>
        </p:nvCxnSpPr>
        <p:spPr>
          <a:xfrm flipV="1">
            <a:off x="3047084" y="3341299"/>
            <a:ext cx="1" cy="2365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Rounded Rectangle 28"/>
          <p:cNvSpPr/>
          <p:nvPr/>
        </p:nvSpPr>
        <p:spPr>
          <a:xfrm>
            <a:off x="2584218" y="3627756"/>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Spreading Generator</a:t>
            </a:r>
            <a:endParaRPr lang="en-US" sz="1000" dirty="0">
              <a:solidFill>
                <a:schemeClr val="bg1"/>
              </a:solidFill>
            </a:endParaRPr>
          </a:p>
        </p:txBody>
      </p:sp>
      <p:sp>
        <p:nvSpPr>
          <p:cNvPr id="11" name="Rectangle 10"/>
          <p:cNvSpPr/>
          <p:nvPr/>
        </p:nvSpPr>
        <p:spPr>
          <a:xfrm>
            <a:off x="499152" y="2657192"/>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latin typeface="Inria Sans" panose="020B0604020202020204" charset="0"/>
              </a:rPr>
              <a:t>LoRa Node</a:t>
            </a:r>
            <a:endParaRPr lang="en-US" sz="1600" dirty="0">
              <a:solidFill>
                <a:schemeClr val="tx1"/>
              </a:solidFill>
              <a:latin typeface="Inria Sans" panose="020B0604020202020204" charset="0"/>
            </a:endParaRPr>
          </a:p>
        </p:txBody>
      </p:sp>
      <p:cxnSp>
        <p:nvCxnSpPr>
          <p:cNvPr id="31" name="Straight Arrow Connector 30"/>
          <p:cNvCxnSpPr/>
          <p:nvPr/>
        </p:nvCxnSpPr>
        <p:spPr>
          <a:xfrm>
            <a:off x="3964996" y="3395338"/>
            <a:ext cx="689197" cy="33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14" name="TextBox 13"/>
              <p:cNvSpPr txBox="1"/>
              <p:nvPr/>
            </p:nvSpPr>
            <p:spPr>
              <a:xfrm>
                <a:off x="2539577" y="2289201"/>
                <a:ext cx="1220206" cy="176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𝒔</m:t>
                      </m:r>
                      <m:d>
                        <m:dPr>
                          <m:ctrlPr>
                            <a:rPr lang="en-US" sz="1100" b="1" i="1" smtClean="0">
                              <a:solidFill>
                                <a:schemeClr val="tx1"/>
                              </a:solidFill>
                              <a:latin typeface="Cambria Math" panose="02040503050406030204" pitchFamily="18" charset="0"/>
                            </a:rPr>
                          </m:ctrlPr>
                        </m:dPr>
                        <m:e>
                          <m:r>
                            <a:rPr lang="en-US" sz="1100" b="1" i="1" smtClean="0">
                              <a:solidFill>
                                <a:schemeClr val="tx1"/>
                              </a:solidFill>
                              <a:latin typeface="Cambria Math" panose="02040503050406030204" pitchFamily="18" charset="0"/>
                            </a:rPr>
                            <m:t>𝒕</m:t>
                          </m:r>
                        </m:e>
                      </m:d>
                      <m:r>
                        <a:rPr lang="en-US" sz="1100" b="1" i="1" smtClean="0">
                          <a:solidFill>
                            <a:schemeClr val="tx1"/>
                          </a:solidFill>
                          <a:latin typeface="Cambria Math" panose="02040503050406030204" pitchFamily="18" charset="0"/>
                        </a:rPr>
                        <m:t>=</m:t>
                      </m:r>
                      <m:r>
                        <a:rPr lang="en-US" sz="1100" b="1" i="1" smtClean="0">
                          <a:solidFill>
                            <a:schemeClr val="tx1"/>
                          </a:solidFill>
                          <a:latin typeface="Cambria Math" panose="02040503050406030204" pitchFamily="18" charset="0"/>
                        </a:rPr>
                        <m:t>𝑨</m:t>
                      </m:r>
                      <m:r>
                        <a:rPr lang="en-US" sz="1100" b="1" i="1" smtClean="0">
                          <a:solidFill>
                            <a:schemeClr val="tx1"/>
                          </a:solidFill>
                          <a:latin typeface="Cambria Math" panose="02040503050406030204" pitchFamily="18" charset="0"/>
                        </a:rPr>
                        <m:t> </m:t>
                      </m:r>
                      <m:sSup>
                        <m:sSupPr>
                          <m:ctrlPr>
                            <a:rPr lang="en-US" sz="1100" b="1" i="1" smtClean="0">
                              <a:solidFill>
                                <a:schemeClr val="tx1"/>
                              </a:solidFill>
                              <a:latin typeface="Cambria Math" panose="02040503050406030204" pitchFamily="18" charset="0"/>
                            </a:rPr>
                          </m:ctrlPr>
                        </m:sSupPr>
                        <m:e>
                          <m:r>
                            <a:rPr lang="en-US" sz="1100" b="1" i="1" smtClean="0">
                              <a:solidFill>
                                <a:schemeClr val="tx1"/>
                              </a:solidFill>
                              <a:latin typeface="Cambria Math" panose="02040503050406030204" pitchFamily="18" charset="0"/>
                            </a:rPr>
                            <m:t>𝒆</m:t>
                          </m:r>
                        </m:e>
                        <m:sup>
                          <m:r>
                            <a:rPr lang="en-US" sz="1100" b="1" i="1">
                              <a:solidFill>
                                <a:schemeClr val="tx1"/>
                              </a:solidFill>
                              <a:latin typeface="Cambria Math" panose="02040503050406030204" pitchFamily="18" charset="0"/>
                            </a:rPr>
                            <m:t>𝒊</m:t>
                          </m:r>
                          <m:r>
                            <a:rPr lang="en-US" sz="1100" b="1" i="1">
                              <a:solidFill>
                                <a:schemeClr val="tx1"/>
                              </a:solidFill>
                              <a:latin typeface="Cambria Math" panose="02040503050406030204" pitchFamily="18" charset="0"/>
                            </a:rPr>
                            <m:t>(</m:t>
                          </m:r>
                          <m:r>
                            <a:rPr lang="en-US" sz="1100" b="1" i="1">
                              <a:solidFill>
                                <a:schemeClr val="tx1"/>
                              </a:solidFill>
                              <a:latin typeface="Cambria Math" panose="02040503050406030204" pitchFamily="18" charset="0"/>
                            </a:rPr>
                            <m:t>𝟐</m:t>
                          </m:r>
                          <m:r>
                            <a:rPr lang="en-US" sz="1100" b="1" i="1">
                              <a:solidFill>
                                <a:schemeClr val="tx1"/>
                              </a:solidFill>
                              <a:latin typeface="Cambria Math" panose="02040503050406030204" pitchFamily="18" charset="0"/>
                              <a:ea typeface="Cambria Math" panose="02040503050406030204" pitchFamily="18" charset="0"/>
                            </a:rPr>
                            <m:t>𝝅</m:t>
                          </m:r>
                          <m:sSub>
                            <m:sSubPr>
                              <m:ctrlPr>
                                <a:rPr lang="en-US" sz="1100" b="1" i="1">
                                  <a:solidFill>
                                    <a:schemeClr val="tx1"/>
                                  </a:solidFill>
                                  <a:latin typeface="Cambria Math" panose="02040503050406030204" pitchFamily="18" charset="0"/>
                                  <a:ea typeface="Cambria Math" panose="02040503050406030204" pitchFamily="18" charset="0"/>
                                </a:rPr>
                              </m:ctrlPr>
                            </m:sSubPr>
                            <m:e>
                              <m:r>
                                <a:rPr lang="en-US" sz="1100" b="1" i="1">
                                  <a:solidFill>
                                    <a:schemeClr val="tx1"/>
                                  </a:solidFill>
                                  <a:latin typeface="Cambria Math" panose="02040503050406030204" pitchFamily="18" charset="0"/>
                                  <a:ea typeface="Cambria Math" panose="02040503050406030204" pitchFamily="18" charset="0"/>
                                </a:rPr>
                                <m:t>𝒇</m:t>
                              </m:r>
                            </m:e>
                            <m:sub>
                              <m:r>
                                <a:rPr lang="en-US" sz="1100" b="1" i="1">
                                  <a:solidFill>
                                    <a:schemeClr val="tx1"/>
                                  </a:solidFill>
                                  <a:latin typeface="Cambria Math" panose="02040503050406030204" pitchFamily="18" charset="0"/>
                                  <a:ea typeface="Cambria Math" panose="02040503050406030204" pitchFamily="18" charset="0"/>
                                </a:rPr>
                                <m:t>𝒄</m:t>
                              </m:r>
                            </m:sub>
                          </m:sSub>
                          <m:r>
                            <a:rPr lang="en-US" sz="1100" b="1" i="1">
                              <a:solidFill>
                                <a:schemeClr val="tx1"/>
                              </a:solidFill>
                              <a:latin typeface="Cambria Math" panose="02040503050406030204" pitchFamily="18" charset="0"/>
                              <a:ea typeface="Cambria Math" panose="02040503050406030204" pitchFamily="18" charset="0"/>
                            </a:rPr>
                            <m:t>𝒕</m:t>
                          </m:r>
                          <m:r>
                            <a:rPr lang="en-US" sz="1100" b="1" i="1">
                              <a:solidFill>
                                <a:schemeClr val="tx1"/>
                              </a:solidFill>
                              <a:latin typeface="Cambria Math" panose="02040503050406030204" pitchFamily="18" charset="0"/>
                              <a:ea typeface="Cambria Math" panose="02040503050406030204" pitchFamily="18" charset="0"/>
                            </a:rPr>
                            <m:t>+</m:t>
                          </m:r>
                          <m:r>
                            <a:rPr lang="en-US" sz="1100" b="1" i="1">
                              <a:solidFill>
                                <a:schemeClr val="tx1"/>
                              </a:solidFill>
                              <a:latin typeface="Cambria Math" panose="02040503050406030204" pitchFamily="18" charset="0"/>
                              <a:ea typeface="Cambria Math" panose="02040503050406030204" pitchFamily="18" charset="0"/>
                            </a:rPr>
                            <m:t>∅</m:t>
                          </m:r>
                          <m:r>
                            <a:rPr lang="en-US" sz="1100" b="1" i="1">
                              <a:solidFill>
                                <a:schemeClr val="tx1"/>
                              </a:solidFill>
                              <a:latin typeface="Cambria Math" panose="02040503050406030204" pitchFamily="18" charset="0"/>
                            </a:rPr>
                            <m:t>)</m:t>
                          </m:r>
                        </m:sup>
                      </m:sSup>
                    </m:oMath>
                  </m:oMathPara>
                </a14:m>
                <a:endParaRPr lang="en-US" sz="1100" b="1" dirty="0">
                  <a:solidFill>
                    <a:schemeClr val="tx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39577" y="2289201"/>
                <a:ext cx="1220206" cy="176651"/>
              </a:xfrm>
              <a:prstGeom prst="rect">
                <a:avLst/>
              </a:prstGeom>
              <a:blipFill rotWithShape="0">
                <a:blip r:embed="rId3"/>
                <a:stretch>
                  <a:fillRect l="-1000" t="-3448" r="-2000" b="-10345"/>
                </a:stretch>
              </a:blipFill>
            </p:spPr>
            <p:txBody>
              <a:bodyPr/>
              <a:lstStyle/>
              <a:p>
                <a:r>
                  <a:rPr lang="en-US">
                    <a:noFill/>
                  </a:rPr>
                  <a:t> </a:t>
                </a:r>
              </a:p>
            </p:txBody>
          </p:sp>
        </mc:Fallback>
      </mc:AlternateContent>
      <p:cxnSp>
        <p:nvCxnSpPr>
          <p:cNvPr id="15" name="Straight Connector 14"/>
          <p:cNvCxnSpPr/>
          <p:nvPr/>
        </p:nvCxnSpPr>
        <p:spPr>
          <a:xfrm>
            <a:off x="702063" y="1661788"/>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563178" y="2122476"/>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896054" y="2005730"/>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96054" y="2005730"/>
                <a:ext cx="139462" cy="184666"/>
              </a:xfrm>
              <a:prstGeom prst="rect">
                <a:avLst/>
              </a:prstGeom>
              <a:blipFill rotWithShape="0">
                <a:blip r:embed="rId4"/>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68331" y="1653073"/>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8331" y="1653073"/>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19" name="Elbow Connector 18"/>
          <p:cNvCxnSpPr/>
          <p:nvPr/>
        </p:nvCxnSpPr>
        <p:spPr>
          <a:xfrm>
            <a:off x="702063" y="1907780"/>
            <a:ext cx="519823" cy="2143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a:off x="1207078" y="1920995"/>
            <a:ext cx="516277" cy="194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07078" y="1907780"/>
            <a:ext cx="0" cy="231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785466"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85466" y="1949985"/>
                <a:ext cx="100989" cy="138499"/>
              </a:xfrm>
              <a:prstGeom prst="rect">
                <a:avLst/>
              </a:prstGeom>
              <a:blipFill rotWithShape="0">
                <a:blip r:embed="rId6"/>
                <a:stretch>
                  <a:fillRect l="-250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320" y="1941500"/>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𝟎</m:t>
                      </m:r>
                    </m:oMath>
                  </m:oMathPara>
                </a14:m>
                <a:endParaRPr lang="en-US" sz="900" b="1"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013320" y="1941500"/>
                <a:ext cx="100989" cy="138499"/>
              </a:xfrm>
              <a:prstGeom prst="rect">
                <a:avLst/>
              </a:prstGeom>
              <a:blipFill rotWithShape="0">
                <a:blip r:embed="rId7"/>
                <a:stretch>
                  <a:fillRect l="-23529"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267572"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267572" y="1949985"/>
                <a:ext cx="100989" cy="138499"/>
              </a:xfrm>
              <a:prstGeom prst="rect">
                <a:avLst/>
              </a:prstGeom>
              <a:blipFill rotWithShape="0">
                <a:blip r:embed="rId6"/>
                <a:stretch>
                  <a:fillRect l="-23529" r="-23529" b="-8696"/>
                </a:stretch>
              </a:blipFill>
            </p:spPr>
            <p:txBody>
              <a:bodyPr/>
              <a:lstStyle/>
              <a:p>
                <a:r>
                  <a:rPr lang="en-US">
                    <a:noFill/>
                  </a:rPr>
                  <a:t> </a:t>
                </a:r>
              </a:p>
            </p:txBody>
          </p:sp>
        </mc:Fallback>
      </mc:AlternateContent>
      <p:cxnSp>
        <p:nvCxnSpPr>
          <p:cNvPr id="32" name="Straight Connector 31"/>
          <p:cNvCxnSpPr/>
          <p:nvPr/>
        </p:nvCxnSpPr>
        <p:spPr>
          <a:xfrm>
            <a:off x="2576499" y="1693565"/>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770490" y="2037507"/>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770490" y="2037507"/>
                <a:ext cx="139462" cy="184666"/>
              </a:xfrm>
              <a:prstGeom prst="rect">
                <a:avLst/>
              </a:prstGeom>
              <a:blipFill rotWithShape="0">
                <a:blip r:embed="rId4"/>
                <a:stretch>
                  <a:fillRect l="-22727" r="-31818"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342767" y="1684850"/>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342767" y="1684850"/>
                <a:ext cx="145873" cy="184666"/>
              </a:xfrm>
              <a:prstGeom prst="rect">
                <a:avLst/>
              </a:prstGeom>
              <a:blipFill rotWithShape="0">
                <a:blip r:embed="rId5"/>
                <a:stretch>
                  <a:fillRect l="-20833" r="-25000" b="-6452"/>
                </a:stretch>
              </a:blipFill>
            </p:spPr>
            <p:txBody>
              <a:bodyPr/>
              <a:lstStyle/>
              <a:p>
                <a:r>
                  <a:rPr lang="en-US">
                    <a:noFill/>
                  </a:rPr>
                  <a:t> </a:t>
                </a:r>
              </a:p>
            </p:txBody>
          </p:sp>
        </mc:Fallback>
      </mc:AlternateContent>
      <p:pic>
        <p:nvPicPr>
          <p:cNvPr id="35" name="Picture 34"/>
          <p:cNvPicPr>
            <a:picLocks noChangeAspect="1"/>
          </p:cNvPicPr>
          <p:nvPr/>
        </p:nvPicPr>
        <p:blipFill>
          <a:blip r:embed="rId8">
            <a:duotone>
              <a:prstClr val="black"/>
              <a:srgbClr val="FFC000">
                <a:tint val="45000"/>
                <a:satMod val="400000"/>
              </a:srgbClr>
            </a:duotone>
          </a:blip>
          <a:stretch>
            <a:fillRect/>
          </a:stretch>
        </p:blipFill>
        <p:spPr>
          <a:xfrm>
            <a:off x="2636191" y="1737813"/>
            <a:ext cx="248741" cy="308859"/>
          </a:xfrm>
          <a:prstGeom prst="rect">
            <a:avLst/>
          </a:prstGeom>
        </p:spPr>
      </p:pic>
      <p:cxnSp>
        <p:nvCxnSpPr>
          <p:cNvPr id="36" name="Straight Connector 35"/>
          <p:cNvCxnSpPr/>
          <p:nvPr/>
        </p:nvCxnSpPr>
        <p:spPr>
          <a:xfrm flipH="1" flipV="1">
            <a:off x="2422979" y="2142598"/>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a:duotone>
              <a:prstClr val="black"/>
              <a:srgbClr val="FFC000">
                <a:tint val="45000"/>
                <a:satMod val="400000"/>
              </a:srgbClr>
            </a:duotone>
          </a:blip>
          <a:stretch>
            <a:fillRect/>
          </a:stretch>
        </p:blipFill>
        <p:spPr>
          <a:xfrm>
            <a:off x="2843678" y="1737813"/>
            <a:ext cx="248741" cy="308859"/>
          </a:xfrm>
          <a:prstGeom prst="rect">
            <a:avLst/>
          </a:prstGeom>
        </p:spPr>
      </p:pic>
      <p:pic>
        <p:nvPicPr>
          <p:cNvPr id="38" name="Picture 37"/>
          <p:cNvPicPr>
            <a:picLocks noChangeAspect="1"/>
          </p:cNvPicPr>
          <p:nvPr/>
        </p:nvPicPr>
        <p:blipFill>
          <a:blip r:embed="rId8">
            <a:duotone>
              <a:prstClr val="black"/>
              <a:srgbClr val="FFC000">
                <a:tint val="45000"/>
                <a:satMod val="400000"/>
              </a:srgbClr>
            </a:duotone>
          </a:blip>
          <a:stretch>
            <a:fillRect/>
          </a:stretch>
        </p:blipFill>
        <p:spPr>
          <a:xfrm>
            <a:off x="3047084" y="1737813"/>
            <a:ext cx="248741" cy="308859"/>
          </a:xfrm>
          <a:prstGeom prst="rect">
            <a:avLst/>
          </a:prstGeom>
        </p:spPr>
      </p:pic>
      <p:pic>
        <p:nvPicPr>
          <p:cNvPr id="39" name="Picture 38"/>
          <p:cNvPicPr>
            <a:picLocks noChangeAspect="1"/>
          </p:cNvPicPr>
          <p:nvPr/>
        </p:nvPicPr>
        <p:blipFill>
          <a:blip r:embed="rId8">
            <a:duotone>
              <a:prstClr val="black"/>
              <a:srgbClr val="FFC000">
                <a:tint val="45000"/>
                <a:satMod val="400000"/>
              </a:srgbClr>
            </a:duotone>
          </a:blip>
          <a:stretch>
            <a:fillRect/>
          </a:stretch>
        </p:blipFill>
        <p:spPr>
          <a:xfrm>
            <a:off x="3254571" y="1737813"/>
            <a:ext cx="248741" cy="308859"/>
          </a:xfrm>
          <a:prstGeom prst="rect">
            <a:avLst/>
          </a:prstGeom>
        </p:spPr>
      </p:pic>
      <p:pic>
        <p:nvPicPr>
          <p:cNvPr id="40" name="Picture 39"/>
          <p:cNvPicPr>
            <a:picLocks noChangeAspect="1"/>
          </p:cNvPicPr>
          <p:nvPr/>
        </p:nvPicPr>
        <p:blipFill>
          <a:blip r:embed="rId8">
            <a:duotone>
              <a:prstClr val="black"/>
              <a:srgbClr val="00B050">
                <a:tint val="45000"/>
                <a:satMod val="400000"/>
              </a:srgbClr>
            </a:duotone>
          </a:blip>
          <a:stretch>
            <a:fillRect/>
          </a:stretch>
        </p:blipFill>
        <p:spPr>
          <a:xfrm>
            <a:off x="2594987" y="1750481"/>
            <a:ext cx="248741" cy="308859"/>
          </a:xfrm>
          <a:prstGeom prst="rect">
            <a:avLst/>
          </a:prstGeom>
        </p:spPr>
      </p:pic>
      <p:pic>
        <p:nvPicPr>
          <p:cNvPr id="44" name="Picture 43"/>
          <p:cNvPicPr>
            <a:picLocks noChangeAspect="1"/>
          </p:cNvPicPr>
          <p:nvPr/>
        </p:nvPicPr>
        <p:blipFill>
          <a:blip r:embed="rId8">
            <a:duotone>
              <a:prstClr val="black"/>
              <a:srgbClr val="00B050">
                <a:tint val="45000"/>
                <a:satMod val="400000"/>
              </a:srgbClr>
            </a:duotone>
          </a:blip>
          <a:stretch>
            <a:fillRect/>
          </a:stretch>
        </p:blipFill>
        <p:spPr>
          <a:xfrm>
            <a:off x="2800434" y="1750481"/>
            <a:ext cx="248741" cy="308859"/>
          </a:xfrm>
          <a:prstGeom prst="rect">
            <a:avLst/>
          </a:prstGeom>
        </p:spPr>
      </p:pic>
      <p:pic>
        <p:nvPicPr>
          <p:cNvPr id="45" name="Picture 44"/>
          <p:cNvPicPr>
            <a:picLocks noChangeAspect="1"/>
          </p:cNvPicPr>
          <p:nvPr/>
        </p:nvPicPr>
        <p:blipFill>
          <a:blip r:embed="rId8">
            <a:duotone>
              <a:prstClr val="black"/>
              <a:srgbClr val="00B050">
                <a:tint val="45000"/>
                <a:satMod val="400000"/>
              </a:srgbClr>
            </a:duotone>
          </a:blip>
          <a:stretch>
            <a:fillRect/>
          </a:stretch>
        </p:blipFill>
        <p:spPr>
          <a:xfrm>
            <a:off x="3005880" y="1750481"/>
            <a:ext cx="248741" cy="308859"/>
          </a:xfrm>
          <a:prstGeom prst="rect">
            <a:avLst/>
          </a:prstGeom>
        </p:spPr>
      </p:pic>
      <p:pic>
        <p:nvPicPr>
          <p:cNvPr id="46" name="Picture 45"/>
          <p:cNvPicPr>
            <a:picLocks noChangeAspect="1"/>
          </p:cNvPicPr>
          <p:nvPr/>
        </p:nvPicPr>
        <p:blipFill>
          <a:blip r:embed="rId8">
            <a:duotone>
              <a:prstClr val="black"/>
              <a:srgbClr val="00B050">
                <a:tint val="45000"/>
                <a:satMod val="400000"/>
              </a:srgbClr>
            </a:duotone>
          </a:blip>
          <a:stretch>
            <a:fillRect/>
          </a:stretch>
        </p:blipFill>
        <p:spPr>
          <a:xfrm>
            <a:off x="3212658" y="1740934"/>
            <a:ext cx="248741" cy="308859"/>
          </a:xfrm>
          <a:prstGeom prst="rect">
            <a:avLst/>
          </a:prstGeom>
        </p:spPr>
      </p:pic>
      <p:cxnSp>
        <p:nvCxnSpPr>
          <p:cNvPr id="49" name="Straight Connector 48"/>
          <p:cNvCxnSpPr/>
          <p:nvPr/>
        </p:nvCxnSpPr>
        <p:spPr>
          <a:xfrm>
            <a:off x="5392399" y="1685426"/>
            <a:ext cx="10781" cy="1265501"/>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8109278" y="2856074"/>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𝑻</m:t>
                      </m:r>
                    </m:oMath>
                  </m:oMathPara>
                </a14:m>
                <a:endParaRPr lang="en-US" sz="1200" b="1" dirty="0">
                  <a:solidFill>
                    <a:schemeClr val="bg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8109278" y="2856074"/>
                <a:ext cx="139462" cy="184666"/>
              </a:xfrm>
              <a:prstGeom prst="rect">
                <a:avLst/>
              </a:prstGeom>
              <a:blipFill rotWithShape="0">
                <a:blip r:embed="rId9"/>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132379" y="1685426"/>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𝑨</m:t>
                      </m:r>
                    </m:oMath>
                  </m:oMathPara>
                </a14:m>
                <a:endParaRPr lang="en-US" sz="1200" b="1" dirty="0">
                  <a:solidFill>
                    <a:schemeClr val="bg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132379" y="1685426"/>
                <a:ext cx="145873" cy="184666"/>
              </a:xfrm>
              <a:prstGeom prst="rect">
                <a:avLst/>
              </a:prstGeom>
              <a:blipFill rotWithShape="0">
                <a:blip r:embed="rId10"/>
                <a:stretch>
                  <a:fillRect l="-20833" r="-25000" b="-6452"/>
                </a:stretch>
              </a:blipFill>
            </p:spPr>
            <p:txBody>
              <a:bodyPr/>
              <a:lstStyle/>
              <a:p>
                <a:r>
                  <a:rPr lang="en-US">
                    <a:noFill/>
                  </a:rPr>
                  <a:t> </a:t>
                </a:r>
              </a:p>
            </p:txBody>
          </p:sp>
        </mc:Fallback>
      </mc:AlternateContent>
      <p:cxnSp>
        <p:nvCxnSpPr>
          <p:cNvPr id="52" name="Straight Connector 51"/>
          <p:cNvCxnSpPr/>
          <p:nvPr/>
        </p:nvCxnSpPr>
        <p:spPr>
          <a:xfrm flipH="1">
            <a:off x="5249661" y="2861154"/>
            <a:ext cx="2786610" cy="0"/>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11"/>
          <a:stretch>
            <a:fillRect/>
          </a:stretch>
        </p:blipFill>
        <p:spPr>
          <a:xfrm>
            <a:off x="5482280" y="3448821"/>
            <a:ext cx="2257230" cy="927231"/>
          </a:xfrm>
          <a:prstGeom prst="rect">
            <a:avLst/>
          </a:prstGeom>
        </p:spPr>
      </p:pic>
      <p:sp>
        <p:nvSpPr>
          <p:cNvPr id="48" name="Google Shape;326;p24"/>
          <p:cNvSpPr txBox="1">
            <a:spLocks/>
          </p:cNvSpPr>
          <p:nvPr/>
        </p:nvSpPr>
        <p:spPr>
          <a:xfrm>
            <a:off x="9851914" y="4279018"/>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cxnSp>
        <p:nvCxnSpPr>
          <p:cNvPr id="54" name="Straight Connector 53"/>
          <p:cNvCxnSpPr/>
          <p:nvPr/>
        </p:nvCxnSpPr>
        <p:spPr>
          <a:xfrm>
            <a:off x="5375811" y="3266477"/>
            <a:ext cx="10781" cy="1265501"/>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8092690" y="4437125"/>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𝑻</m:t>
                      </m:r>
                    </m:oMath>
                  </m:oMathPara>
                </a14:m>
                <a:endParaRPr lang="en-US" sz="1200" b="1" dirty="0">
                  <a:solidFill>
                    <a:schemeClr val="bg1"/>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8092690" y="4437125"/>
                <a:ext cx="139462" cy="184666"/>
              </a:xfrm>
              <a:prstGeom prst="rect">
                <a:avLst/>
              </a:prstGeom>
              <a:blipFill rotWithShape="0">
                <a:blip r:embed="rId12"/>
                <a:stretch>
                  <a:fillRect l="-22727" r="-31818"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p:cNvSpPr txBox="1"/>
              <p:nvPr/>
            </p:nvSpPr>
            <p:spPr>
              <a:xfrm>
                <a:off x="5115791" y="3266477"/>
                <a:ext cx="1410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𝑭</m:t>
                      </m:r>
                    </m:oMath>
                  </m:oMathPara>
                </a14:m>
                <a:endParaRPr lang="en-US" sz="1200" b="1" dirty="0">
                  <a:solidFill>
                    <a:schemeClr val="bg1"/>
                  </a:solidFill>
                </a:endParaRPr>
              </a:p>
            </p:txBody>
          </p:sp>
        </mc:Choice>
        <mc:Fallback>
          <p:sp>
            <p:nvSpPr>
              <p:cNvPr id="56" name="TextBox 55"/>
              <p:cNvSpPr txBox="1">
                <a:spLocks noRot="1" noChangeAspect="1" noMove="1" noResize="1" noEditPoints="1" noAdjustHandles="1" noChangeArrowheads="1" noChangeShapeType="1" noTextEdit="1"/>
              </p:cNvSpPr>
              <p:nvPr/>
            </p:nvSpPr>
            <p:spPr>
              <a:xfrm>
                <a:off x="5115791" y="3266477"/>
                <a:ext cx="141064" cy="184666"/>
              </a:xfrm>
              <a:prstGeom prst="rect">
                <a:avLst/>
              </a:prstGeom>
              <a:blipFill rotWithShape="0">
                <a:blip r:embed="rId13"/>
                <a:stretch>
                  <a:fillRect l="-21739" r="-26087" b="-10000"/>
                </a:stretch>
              </a:blipFill>
            </p:spPr>
            <p:txBody>
              <a:bodyPr/>
              <a:lstStyle/>
              <a:p>
                <a:r>
                  <a:rPr lang="en-US">
                    <a:noFill/>
                  </a:rPr>
                  <a:t> </a:t>
                </a:r>
              </a:p>
            </p:txBody>
          </p:sp>
        </mc:Fallback>
      </mc:AlternateContent>
      <p:cxnSp>
        <p:nvCxnSpPr>
          <p:cNvPr id="57" name="Straight Connector 56"/>
          <p:cNvCxnSpPr/>
          <p:nvPr/>
        </p:nvCxnSpPr>
        <p:spPr>
          <a:xfrm flipH="1">
            <a:off x="5233073" y="4442205"/>
            <a:ext cx="2786610" cy="0"/>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4"/>
          <a:stretch>
            <a:fillRect/>
          </a:stretch>
        </p:blipFill>
        <p:spPr>
          <a:xfrm>
            <a:off x="5477418" y="2024416"/>
            <a:ext cx="2412213" cy="699877"/>
          </a:xfrm>
          <a:prstGeom prst="rect">
            <a:avLst/>
          </a:prstGeom>
        </p:spPr>
      </p:pic>
    </p:spTree>
    <p:extLst>
      <p:ext uri="{BB962C8B-B14F-4D97-AF65-F5344CB8AC3E}">
        <p14:creationId xmlns:p14="http://schemas.microsoft.com/office/powerpoint/2010/main" val="16946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randombar(horizontal)">
                                      <p:cBhvr>
                                        <p:cTn id="13" dur="500"/>
                                        <p:tgtEl>
                                          <p:spTgt spid="20"/>
                                        </p:tgtEl>
                                      </p:cBhvr>
                                    </p:animEffect>
                                  </p:childTnLst>
                                </p:cTn>
                              </p:par>
                              <p:par>
                                <p:cTn id="14" presetID="14"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randombar(horizontal)">
                                      <p:cBhvr>
                                        <p:cTn id="19" dur="500"/>
                                        <p:tgtEl>
                                          <p:spTgt spid="26"/>
                                        </p:tgtEl>
                                      </p:cBhvr>
                                    </p:animEffect>
                                  </p:childTnLst>
                                </p:cTn>
                              </p:par>
                              <p:par>
                                <p:cTn id="20" presetID="14" presetClass="entr" presetSubtype="1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randombar(horizontal)">
                                      <p:cBhvr>
                                        <p:cTn id="22" dur="500"/>
                                        <p:tgtEl>
                                          <p:spTgt spid="2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inVertical)">
                                      <p:cBhvr>
                                        <p:cTn id="40" dur="500"/>
                                        <p:tgtEl>
                                          <p:spTgt spid="2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22" presetClass="entr" presetSubtype="4"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par>
                                <p:cTn id="47" presetID="16" presetClass="entr" presetSubtype="21"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arn(inVertical)">
                                      <p:cBhvr>
                                        <p:cTn id="49" dur="500"/>
                                        <p:tgtEl>
                                          <p:spTgt spid="15"/>
                                        </p:tgtEl>
                                      </p:cBhvr>
                                    </p:animEffect>
                                  </p:childTnLst>
                                </p:cTn>
                              </p:par>
                              <p:par>
                                <p:cTn id="50" presetID="16" presetClass="entr" presetSubtype="21"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par>
                                <p:cTn id="53" presetID="16" presetClass="entr" presetSubtype="21"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6" presetClass="entr" presetSubtype="21"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par>
                                <p:cTn id="69" presetID="16" presetClass="entr" presetSubtype="21"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barn(inVertical)">
                                      <p:cBhvr>
                                        <p:cTn id="71" dur="500"/>
                                        <p:tgtEl>
                                          <p:spTgt spid="35"/>
                                        </p:tgtEl>
                                      </p:cBhvr>
                                    </p:animEffect>
                                  </p:childTnLst>
                                </p:cTn>
                              </p:par>
                              <p:par>
                                <p:cTn id="72" presetID="16" presetClass="entr" presetSubtype="21"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barn(inVertical)">
                                      <p:cBhvr>
                                        <p:cTn id="74" dur="500"/>
                                        <p:tgtEl>
                                          <p:spTgt spid="37"/>
                                        </p:tgtEl>
                                      </p:cBhvr>
                                    </p:animEffect>
                                  </p:childTnLst>
                                </p:cTn>
                              </p:par>
                              <p:par>
                                <p:cTn id="75" presetID="16" presetClass="entr" presetSubtype="21"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barn(inVertical)">
                                      <p:cBhvr>
                                        <p:cTn id="77" dur="500"/>
                                        <p:tgtEl>
                                          <p:spTgt spid="38"/>
                                        </p:tgtEl>
                                      </p:cBhvr>
                                    </p:animEffect>
                                  </p:childTnLst>
                                </p:cTn>
                              </p:par>
                              <p:par>
                                <p:cTn id="78" presetID="16" presetClass="entr" presetSubtype="21"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barn(inVertical)">
                                      <p:cBhvr>
                                        <p:cTn id="80" dur="500"/>
                                        <p:tgtEl>
                                          <p:spTgt spid="39"/>
                                        </p:tgtEl>
                                      </p:cBhvr>
                                    </p:animEffect>
                                  </p:childTnLst>
                                </p:cTn>
                              </p:par>
                              <p:par>
                                <p:cTn id="81" presetID="16" presetClass="entr" presetSubtype="21"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barn(inVertical)">
                                      <p:cBhvr>
                                        <p:cTn id="83" dur="500"/>
                                        <p:tgtEl>
                                          <p:spTgt spid="36"/>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fill="hold"/>
                                        <p:tgtEl>
                                          <p:spTgt spid="34"/>
                                        </p:tgtEl>
                                        <p:attrNameLst>
                                          <p:attrName>ppt_x</p:attrName>
                                        </p:attrNameLst>
                                      </p:cBhvr>
                                      <p:tavLst>
                                        <p:tav tm="0">
                                          <p:val>
                                            <p:strVal val="#ppt_x"/>
                                          </p:val>
                                        </p:tav>
                                        <p:tav tm="100000">
                                          <p:val>
                                            <p:strVal val="#ppt_x"/>
                                          </p:val>
                                        </p:tav>
                                      </p:tavLst>
                                    </p:anim>
                                    <p:anim calcmode="lin" valueType="num">
                                      <p:cBhvr additive="base">
                                        <p:cTn id="87" dur="500" fill="hold"/>
                                        <p:tgtEl>
                                          <p:spTgt spid="34"/>
                                        </p:tgtEl>
                                        <p:attrNameLst>
                                          <p:attrName>ppt_y</p:attrName>
                                        </p:attrNameLst>
                                      </p:cBhvr>
                                      <p:tavLst>
                                        <p:tav tm="0">
                                          <p:val>
                                            <p:strVal val="1+#ppt_h/2"/>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barn(inVertical)">
                                      <p:cBhvr>
                                        <p:cTn id="90" dur="500"/>
                                        <p:tgtEl>
                                          <p:spTgt spid="44"/>
                                        </p:tgtEl>
                                      </p:cBhvr>
                                    </p:animEffect>
                                  </p:childTnLst>
                                </p:cTn>
                              </p:par>
                              <p:par>
                                <p:cTn id="91" presetID="16" presetClass="entr" presetSubtype="21"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barn(inVertical)">
                                      <p:cBhvr>
                                        <p:cTn id="93" dur="500"/>
                                        <p:tgtEl>
                                          <p:spTgt spid="46"/>
                                        </p:tgtEl>
                                      </p:cBhvr>
                                    </p:animEffect>
                                  </p:childTnLst>
                                </p:cTn>
                              </p:par>
                              <p:par>
                                <p:cTn id="94" presetID="16" presetClass="entr" presetSubtype="21"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barn(inVertical)">
                                      <p:cBhvr>
                                        <p:cTn id="96" dur="500"/>
                                        <p:tgtEl>
                                          <p:spTgt spid="45"/>
                                        </p:tgtEl>
                                      </p:cBhvr>
                                    </p:animEffect>
                                  </p:childTnLst>
                                </p:cTn>
                              </p:par>
                              <p:par>
                                <p:cTn id="97" presetID="16" presetClass="entr" presetSubtype="21"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barn(inVertical)">
                                      <p:cBhvr>
                                        <p:cTn id="99" dur="500"/>
                                        <p:tgtEl>
                                          <p:spTgt spid="40"/>
                                        </p:tgtEl>
                                      </p:cBhvr>
                                    </p:animEffect>
                                  </p:childTnLst>
                                </p:cTn>
                              </p:par>
                              <p:par>
                                <p:cTn id="100" presetID="16" presetClass="entr" presetSubtype="21" fill="hold"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barn(inVertical)">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barn(inVertical)">
                                      <p:cBhvr>
                                        <p:cTn id="107" dur="500"/>
                                        <p:tgtEl>
                                          <p:spTgt spid="50"/>
                                        </p:tgtEl>
                                      </p:cBhvr>
                                    </p:animEffect>
                                  </p:childTnLst>
                                </p:cTn>
                              </p:par>
                              <p:par>
                                <p:cTn id="108" presetID="16" presetClass="entr" presetSubtype="21"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barn(inVertical)">
                                      <p:cBhvr>
                                        <p:cTn id="110" dur="500"/>
                                        <p:tgtEl>
                                          <p:spTgt spid="31"/>
                                        </p:tgtEl>
                                      </p:cBhvr>
                                    </p:animEffect>
                                  </p:childTnLst>
                                </p:cTn>
                              </p:par>
                              <p:par>
                                <p:cTn id="111" presetID="16" presetClass="entr" presetSubtype="21"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barn(inVertical)">
                                      <p:cBhvr>
                                        <p:cTn id="113" dur="500"/>
                                        <p:tgtEl>
                                          <p:spTgt spid="51"/>
                                        </p:tgtEl>
                                      </p:cBhvr>
                                    </p:animEffect>
                                  </p:childTnLst>
                                </p:cTn>
                              </p:par>
                              <p:par>
                                <p:cTn id="114" presetID="16" presetClass="entr" presetSubtype="21" fill="hold" nodeType="with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barn(inVertical)">
                                      <p:cBhvr>
                                        <p:cTn id="116" dur="500"/>
                                        <p:tgtEl>
                                          <p:spTgt spid="3"/>
                                        </p:tgtEl>
                                      </p:cBhvr>
                                    </p:animEffect>
                                  </p:childTnLst>
                                </p:cTn>
                              </p:par>
                              <p:par>
                                <p:cTn id="117" presetID="16" presetClass="entr" presetSubtype="21"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barn(inVertical)">
                                      <p:cBhvr>
                                        <p:cTn id="119" dur="500"/>
                                        <p:tgtEl>
                                          <p:spTgt spid="49"/>
                                        </p:tgtEl>
                                      </p:cBhvr>
                                    </p:animEffect>
                                  </p:childTnLst>
                                </p:cTn>
                              </p:par>
                              <p:par>
                                <p:cTn id="120" presetID="16" presetClass="entr" presetSubtype="21" fill="hold" nodeType="with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barn(inVertical)">
                                      <p:cBhvr>
                                        <p:cTn id="122" dur="500"/>
                                        <p:tgtEl>
                                          <p:spTgt spid="52"/>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barn(inVertical)">
                                      <p:cBhvr>
                                        <p:cTn id="127" dur="500"/>
                                        <p:tgtEl>
                                          <p:spTgt spid="55"/>
                                        </p:tgtEl>
                                      </p:cBhvr>
                                    </p:animEffect>
                                  </p:childTnLst>
                                </p:cTn>
                              </p:par>
                              <p:par>
                                <p:cTn id="128" presetID="16" presetClass="entr" presetSubtype="21"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barn(inVertical)">
                                      <p:cBhvr>
                                        <p:cTn id="130" dur="500"/>
                                        <p:tgtEl>
                                          <p:spTgt spid="56"/>
                                        </p:tgtEl>
                                      </p:cBhvr>
                                    </p:animEffect>
                                  </p:childTnLst>
                                </p:cTn>
                              </p:par>
                              <p:par>
                                <p:cTn id="131" presetID="16" presetClass="entr" presetSubtype="21" fill="hold" nodeType="with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barn(inVertical)">
                                      <p:cBhvr>
                                        <p:cTn id="133" dur="500"/>
                                        <p:tgtEl>
                                          <p:spTgt spid="42"/>
                                        </p:tgtEl>
                                      </p:cBhvr>
                                    </p:animEffect>
                                  </p:childTnLst>
                                </p:cTn>
                              </p:par>
                              <p:par>
                                <p:cTn id="134" presetID="16" presetClass="entr" presetSubtype="21" fill="hold" nodeType="withEffect">
                                  <p:stCondLst>
                                    <p:cond delay="0"/>
                                  </p:stCondLst>
                                  <p:childTnLst>
                                    <p:set>
                                      <p:cBhvr>
                                        <p:cTn id="135" dur="1" fill="hold">
                                          <p:stCondLst>
                                            <p:cond delay="0"/>
                                          </p:stCondLst>
                                        </p:cTn>
                                        <p:tgtEl>
                                          <p:spTgt spid="54"/>
                                        </p:tgtEl>
                                        <p:attrNameLst>
                                          <p:attrName>style.visibility</p:attrName>
                                        </p:attrNameLst>
                                      </p:cBhvr>
                                      <p:to>
                                        <p:strVal val="visible"/>
                                      </p:to>
                                    </p:set>
                                    <p:animEffect transition="in" filter="barn(inVertical)">
                                      <p:cBhvr>
                                        <p:cTn id="136" dur="500"/>
                                        <p:tgtEl>
                                          <p:spTgt spid="54"/>
                                        </p:tgtEl>
                                      </p:cBhvr>
                                    </p:animEffect>
                                  </p:childTnLst>
                                </p:cTn>
                              </p:par>
                              <p:par>
                                <p:cTn id="137" presetID="16" presetClass="entr" presetSubtype="21" fill="hold"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barn(inVertical)">
                                      <p:cBhvr>
                                        <p:cTn id="13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26" grpId="0" animBg="1"/>
      <p:bldP spid="29" grpId="0" animBg="1"/>
      <p:bldP spid="11" grpId="0" animBg="1"/>
      <p:bldP spid="14" grpId="0"/>
      <p:bldP spid="17" grpId="0"/>
      <p:bldP spid="18" grpId="0"/>
      <p:bldP spid="25" grpId="0"/>
      <p:bldP spid="27" grpId="0"/>
      <p:bldP spid="30" grpId="0"/>
      <p:bldP spid="33" grpId="0"/>
      <p:bldP spid="34" grpId="0"/>
      <p:bldP spid="50" grpId="0"/>
      <p:bldP spid="51" grpId="0"/>
      <p:bldP spid="55"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cxnSp>
        <p:nvCxnSpPr>
          <p:cNvPr id="4" name="Straight Arrow Connector 3"/>
          <p:cNvCxnSpPr/>
          <p:nvPr/>
        </p:nvCxnSpPr>
        <p:spPr>
          <a:xfrm flipH="1" flipV="1">
            <a:off x="2035127" y="2133122"/>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979342" y="2902554"/>
            <a:ext cx="4606221"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1810097" y="276373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1671886" y="3413583"/>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71886" y="3413583"/>
                <a:ext cx="307456" cy="258404"/>
              </a:xfrm>
              <a:prstGeom prst="rect">
                <a:avLst/>
              </a:prstGeom>
              <a:blipFill rotWithShape="0">
                <a:blip r:embed="rId3"/>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1886" y="2120617"/>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71886" y="2120617"/>
                <a:ext cx="307456" cy="258404"/>
              </a:xfrm>
              <a:prstGeom prst="rect">
                <a:avLst/>
              </a:prstGeom>
              <a:blipFill rotWithShape="0">
                <a:blip r:embed="rId4"/>
                <a:stretch>
                  <a:fillRect l="-5882" t="-4762" r="-5882" b="-16667"/>
                </a:stretch>
              </a:blipFill>
            </p:spPr>
            <p:txBody>
              <a:bodyPr/>
              <a:lstStyle/>
              <a:p>
                <a:r>
                  <a:rPr lang="en-US">
                    <a:noFill/>
                  </a:rPr>
                  <a:t> </a:t>
                </a:r>
              </a:p>
            </p:txBody>
          </p:sp>
        </mc:Fallback>
      </mc:AlternateContent>
      <p:sp>
        <p:nvSpPr>
          <p:cNvPr id="9" name="Google Shape;326;p24"/>
          <p:cNvSpPr txBox="1">
            <a:spLocks/>
          </p:cNvSpPr>
          <p:nvPr/>
        </p:nvSpPr>
        <p:spPr>
          <a:xfrm>
            <a:off x="6613669" y="276373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979341" y="2354705"/>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998392" y="3450904"/>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2348593" y="2224861"/>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862943"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3367768"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3863068"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4405993" y="226619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2" name="Straight Arrow Connector 21"/>
          <p:cNvCxnSpPr/>
          <p:nvPr/>
        </p:nvCxnSpPr>
        <p:spPr>
          <a:xfrm flipV="1">
            <a:off x="4920343"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3" name="Straight Arrow Connector 22"/>
          <p:cNvCxnSpPr/>
          <p:nvPr/>
        </p:nvCxnSpPr>
        <p:spPr>
          <a:xfrm flipV="1">
            <a:off x="5463268"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flipV="1">
            <a:off x="5977618"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5" name="Straight Arrow Connector 24"/>
          <p:cNvCxnSpPr/>
          <p:nvPr/>
        </p:nvCxnSpPr>
        <p:spPr>
          <a:xfrm flipV="1">
            <a:off x="6566512"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2348593" y="2379021"/>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2872468" y="2379021"/>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Arrow Connector 29"/>
          <p:cNvCxnSpPr/>
          <p:nvPr/>
        </p:nvCxnSpPr>
        <p:spPr>
          <a:xfrm flipH="1" flipV="1">
            <a:off x="3396342" y="2379021"/>
            <a:ext cx="438620" cy="107188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p:cNvCxnSpPr/>
          <p:nvPr/>
        </p:nvCxnSpPr>
        <p:spPr>
          <a:xfrm flipH="1" flipV="1">
            <a:off x="3891641" y="2366865"/>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p:cNvCxnSpPr/>
          <p:nvPr/>
        </p:nvCxnSpPr>
        <p:spPr>
          <a:xfrm flipH="1" flipV="1">
            <a:off x="4415517" y="2388128"/>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4938925" y="2366865"/>
            <a:ext cx="299444" cy="67450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p:cNvCxnSpPr/>
          <p:nvPr/>
        </p:nvCxnSpPr>
        <p:spPr>
          <a:xfrm flipV="1">
            <a:off x="5222919" y="3034684"/>
            <a:ext cx="221299" cy="41418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5472793" y="2357145"/>
            <a:ext cx="157951" cy="29496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4" name="Straight Arrow Connector 43"/>
          <p:cNvCxnSpPr/>
          <p:nvPr/>
        </p:nvCxnSpPr>
        <p:spPr>
          <a:xfrm flipV="1">
            <a:off x="5610297" y="2628644"/>
            <a:ext cx="373699" cy="81986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Arrow Connector 45"/>
          <p:cNvCxnSpPr/>
          <p:nvPr/>
        </p:nvCxnSpPr>
        <p:spPr>
          <a:xfrm flipV="1">
            <a:off x="5974471" y="2366668"/>
            <a:ext cx="475423" cy="90671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6449894" y="3180207"/>
            <a:ext cx="104650" cy="25803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rot="17765169">
                <a:off x="2815867" y="2728029"/>
                <a:ext cx="513089"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𝑢𝑝</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rot="17765169">
                <a:off x="2815867" y="2728029"/>
                <a:ext cx="513089" cy="123111"/>
              </a:xfrm>
              <a:prstGeom prst="rect">
                <a:avLst/>
              </a:prstGeom>
              <a:blipFill rotWithShape="0">
                <a:blip r:embed="rId5"/>
                <a:stretch>
                  <a:fillRect t="-4706" r="-16071"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rot="3740143">
                <a:off x="3918839" y="2827195"/>
                <a:ext cx="644985"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𝑑𝑜𝑤𝑛</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700"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rot="3740143">
                <a:off x="3918839" y="2827195"/>
                <a:ext cx="644985" cy="123111"/>
              </a:xfrm>
              <a:prstGeom prst="rect">
                <a:avLst/>
              </a:prstGeom>
              <a:blipFill rotWithShape="0">
                <a:blip r:embed="rId6"/>
                <a:stretch>
                  <a:fillRect l="-4412" t="-1923" r="-2941" b="-67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019312" y="3526130"/>
                <a:ext cx="373564"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𝑆𝑦𝑚𝑏𝑜𝑙</m:t>
                      </m:r>
                    </m:oMath>
                  </m:oMathPara>
                </a14:m>
                <a:endParaRPr lang="en-US" sz="700"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019312" y="3526130"/>
                <a:ext cx="373564" cy="123111"/>
              </a:xfrm>
              <a:prstGeom prst="rect">
                <a:avLst/>
              </a:prstGeom>
              <a:blipFill rotWithShape="0">
                <a:blip r:embed="rId7"/>
                <a:stretch>
                  <a:fillRect l="-8065" r="-9677" b="-38095"/>
                </a:stretch>
              </a:blipFill>
            </p:spPr>
            <p:txBody>
              <a:bodyPr/>
              <a:lstStyle/>
              <a:p>
                <a:r>
                  <a:rPr lang="en-US">
                    <a:noFill/>
                  </a:rPr>
                  <a:t> </a:t>
                </a:r>
              </a:p>
            </p:txBody>
          </p:sp>
        </mc:Fallback>
      </mc:AlternateContent>
      <p:sp>
        <p:nvSpPr>
          <p:cNvPr id="37" name="Rectangle 36"/>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649631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cxnSp>
        <p:nvCxnSpPr>
          <p:cNvPr id="4" name="Straight Arrow Connector 3"/>
          <p:cNvCxnSpPr/>
          <p:nvPr/>
        </p:nvCxnSpPr>
        <p:spPr>
          <a:xfrm flipH="1" flipV="1">
            <a:off x="1592862" y="2371913"/>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537077" y="3137053"/>
            <a:ext cx="2610381" cy="4292"/>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1367832" y="3002528"/>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p:sp>
        <p:nvSpPr>
          <p:cNvPr id="9" name="Google Shape;326;p24"/>
          <p:cNvSpPr txBox="1">
            <a:spLocks/>
          </p:cNvSpPr>
          <p:nvPr/>
        </p:nvSpPr>
        <p:spPr>
          <a:xfrm>
            <a:off x="4211875" y="299138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537076" y="2593496"/>
            <a:ext cx="2610382"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556127" y="3689695"/>
            <a:ext cx="2591331"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1906328" y="2463652"/>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420678"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29255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34208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3963728" y="2504985"/>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1906328" y="2617812"/>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2424758" y="2605148"/>
            <a:ext cx="403265" cy="80822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2949503" y="2605147"/>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3427181" y="2605148"/>
            <a:ext cx="126704" cy="27370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2807049" y="3426745"/>
            <a:ext cx="94455" cy="26175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37" name="Google Shape;267;p19"/>
          <p:cNvSpPr txBox="1">
            <a:spLocks/>
          </p:cNvSpPr>
          <p:nvPr/>
        </p:nvSpPr>
        <p:spPr>
          <a:xfrm>
            <a:off x="1207850" y="1434601"/>
            <a:ext cx="7783626" cy="29721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The spreading </a:t>
            </a:r>
            <a:r>
              <a:rPr lang="en-US" dirty="0">
                <a:solidFill>
                  <a:srgbClr val="FFFFFF"/>
                </a:solidFill>
                <a:latin typeface="Inria Sans" panose="020B0604020202020204" charset="0"/>
                <a:cs typeface="Times New Roman" panose="02020603050405020304" pitchFamily="18" charset="0"/>
              </a:rPr>
              <a:t>factor, SF , is the number of bits encoded in each chirp duration.</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TextBox 39"/>
              <p:cNvSpPr txBox="1"/>
              <p:nvPr/>
            </p:nvSpPr>
            <p:spPr>
              <a:xfrm>
                <a:off x="1281009" y="1914532"/>
                <a:ext cx="46859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1009" y="1914532"/>
                <a:ext cx="468590" cy="169277"/>
              </a:xfrm>
              <a:prstGeom prst="rect">
                <a:avLst/>
              </a:prstGeom>
              <a:blipFill rotWithShape="0">
                <a:blip r:embed="rId3"/>
                <a:stretch>
                  <a:fillRect l="-6494" r="-6494" b="-7143"/>
                </a:stretch>
              </a:blipFill>
            </p:spPr>
            <p:txBody>
              <a:bodyPr/>
              <a:lstStyle/>
              <a:p>
                <a:r>
                  <a:rPr lang="en-US">
                    <a:noFill/>
                  </a:rPr>
                  <a:t> </a:t>
                </a:r>
              </a:p>
            </p:txBody>
          </p:sp>
        </mc:Fallback>
      </mc:AlternateContent>
      <p:cxnSp>
        <p:nvCxnSpPr>
          <p:cNvPr id="43" name="Straight Arrow Connector 42"/>
          <p:cNvCxnSpPr/>
          <p:nvPr/>
        </p:nvCxnSpPr>
        <p:spPr>
          <a:xfrm flipV="1">
            <a:off x="3177470" y="3139450"/>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5" name="Straight Arrow Connector 44"/>
          <p:cNvCxnSpPr/>
          <p:nvPr/>
        </p:nvCxnSpPr>
        <p:spPr>
          <a:xfrm flipV="1">
            <a:off x="3582477" y="2878856"/>
            <a:ext cx="381251" cy="81530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8436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00</m:t>
                      </m:r>
                    </m:oMath>
                  </m:oMathPara>
                </a14:m>
                <a:endParaRPr lang="en-US" sz="10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84367" y="2376379"/>
                <a:ext cx="176330" cy="153888"/>
              </a:xfrm>
              <a:prstGeom prst="rect">
                <a:avLst/>
              </a:prstGeom>
              <a:blipFill rotWithShape="0">
                <a:blip r:embed="rId4"/>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607410" y="2376379"/>
                <a:ext cx="141064" cy="153888"/>
              </a:xfrm>
              <a:prstGeom prst="rect">
                <a:avLst/>
              </a:prstGeom>
              <a:noFill/>
            </p:spPr>
            <p:txBody>
              <a:bodyPr wrap="none" lIns="0" tIns="0" rIns="0" bIns="0" rtlCol="0">
                <a:spAutoFit/>
              </a:bodyPr>
              <a:lstStyle/>
              <a:p>
                <a14:m>
                  <m:oMath xmlns:m="http://schemas.openxmlformats.org/officeDocument/2006/math">
                    <m:r>
                      <a:rPr lang="en-US" sz="1000" b="0" i="1" smtClean="0">
                        <a:solidFill>
                          <a:schemeClr val="tx1"/>
                        </a:solidFill>
                        <a:latin typeface="Cambria Math" panose="02040503050406030204" pitchFamily="18" charset="0"/>
                      </a:rPr>
                      <m:t>0</m:t>
                    </m:r>
                  </m:oMath>
                </a14:m>
                <a:r>
                  <a:rPr lang="en-US" sz="1000" dirty="0" smtClean="0">
                    <a:solidFill>
                      <a:schemeClr val="tx1"/>
                    </a:solidFill>
                  </a:rPr>
                  <a:t>1</a:t>
                </a:r>
                <a:endParaRPr lang="en-US" sz="10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607410" y="2376379"/>
                <a:ext cx="141064" cy="153888"/>
              </a:xfrm>
              <a:prstGeom prst="rect">
                <a:avLst/>
              </a:prstGeom>
              <a:blipFill rotWithShape="0">
                <a:blip r:embed="rId5"/>
                <a:stretch>
                  <a:fillRect l="-34783" t="-32000" r="-56522"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9518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11</m:t>
                      </m:r>
                    </m:oMath>
                  </m:oMathPara>
                </a14:m>
                <a:endParaRPr lang="en-US" sz="1000" dirty="0">
                  <a:solidFill>
                    <a:schemeClr val="tx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3095187" y="2376379"/>
                <a:ext cx="176330" cy="153888"/>
              </a:xfrm>
              <a:prstGeom prst="rect">
                <a:avLst/>
              </a:prstGeom>
              <a:blipFill rotWithShape="0">
                <a:blip r:embed="rId6"/>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582477" y="2387588"/>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10</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582477" y="2387588"/>
                <a:ext cx="176330" cy="153888"/>
              </a:xfrm>
              <a:prstGeom prst="rect">
                <a:avLst/>
              </a:prstGeom>
              <a:blipFill rotWithShape="0">
                <a:blip r:embed="rId7"/>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29638" y="3687298"/>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129638" y="3687298"/>
                <a:ext cx="307456" cy="258404"/>
              </a:xfrm>
              <a:prstGeom prst="rect">
                <a:avLst/>
              </a:prstGeom>
              <a:blipFill rotWithShape="0">
                <a:blip r:embed="rId8"/>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129638" y="2394332"/>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129638" y="2394332"/>
                <a:ext cx="307456" cy="258404"/>
              </a:xfrm>
              <a:prstGeom prst="rect">
                <a:avLst/>
              </a:prstGeom>
              <a:blipFill rotWithShape="0">
                <a:blip r:embed="rId9"/>
                <a:stretch>
                  <a:fillRect l="-5882"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93225" y="2408006"/>
                <a:ext cx="5940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oMath>
                  </m:oMathPara>
                </a14:m>
                <a:endParaRPr lang="en-US"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4593225" y="2408006"/>
                <a:ext cx="594073" cy="215444"/>
              </a:xfrm>
              <a:prstGeom prst="rect">
                <a:avLst/>
              </a:prstGeom>
              <a:blipFill rotWithShape="0">
                <a:blip r:embed="rId10"/>
                <a:stretch>
                  <a:fillRect l="-6122" r="-5102"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593225" y="2794432"/>
                <a:ext cx="134504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593225" y="2794432"/>
                <a:ext cx="1345048" cy="215444"/>
              </a:xfrm>
              <a:prstGeom prst="rect">
                <a:avLst/>
              </a:prstGeom>
              <a:blipFill rotWithShape="0">
                <a:blip r:embed="rId11"/>
                <a:stretch>
                  <a:fillRect l="-2262" r="-316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591832" y="3197930"/>
                <a:ext cx="19089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4</m:t>
                          </m:r>
                        </m:e>
                      </m:func>
                    </m:oMath>
                  </m:oMathPara>
                </a14:m>
                <a:endParaRPr lang="en-US"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4591832" y="3197930"/>
                <a:ext cx="1908920" cy="215444"/>
              </a:xfrm>
              <a:prstGeom prst="rect">
                <a:avLst/>
              </a:prstGeom>
              <a:blipFill rotWithShape="0">
                <a:blip r:embed="rId12"/>
                <a:stretch>
                  <a:fillRect l="-639" r="-1278"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a:xfrm>
                <a:off x="6715939" y="2408006"/>
                <a:ext cx="6325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m:rPr>
                          <m:sty m:val="p"/>
                        </m:rPr>
                        <a:rPr lang="en-US" b="0" i="0" smtClean="0">
                          <a:solidFill>
                            <a:schemeClr val="tx1"/>
                          </a:solidFill>
                          <a:latin typeface="Cambria Math" panose="02040503050406030204" pitchFamily="18" charset="0"/>
                        </a:rPr>
                        <m:t>f</m:t>
                      </m:r>
                    </m:oMath>
                  </m:oMathPara>
                </a14:m>
                <a:endParaRPr lang="en-US" dirty="0">
                  <a:solidFill>
                    <a:schemeClr val="tx1"/>
                  </a:solidFill>
                </a:endParaRPr>
              </a:p>
            </p:txBody>
          </p:sp>
        </mc:Choice>
        <mc:Fallback>
          <p:sp>
            <p:nvSpPr>
              <p:cNvPr id="63" name="TextBox 62"/>
              <p:cNvSpPr txBox="1">
                <a:spLocks noRot="1" noChangeAspect="1" noMove="1" noResize="1" noEditPoints="1" noAdjustHandles="1" noChangeArrowheads="1" noChangeShapeType="1" noTextEdit="1"/>
              </p:cNvSpPr>
              <p:nvPr/>
            </p:nvSpPr>
            <p:spPr>
              <a:xfrm>
                <a:off x="6715939" y="2408006"/>
                <a:ext cx="632545" cy="215444"/>
              </a:xfrm>
              <a:prstGeom prst="rect">
                <a:avLst/>
              </a:prstGeom>
              <a:blipFill rotWithShape="0">
                <a:blip r:embed="rId13"/>
                <a:stretch>
                  <a:fillRect l="-5825" r="-5825" b="-1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p:cNvSpPr txBox="1"/>
              <p:nvPr/>
            </p:nvSpPr>
            <p:spPr>
              <a:xfrm>
                <a:off x="6711464" y="2815692"/>
                <a:ext cx="1420069" cy="221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p:sp>
            <p:nvSpPr>
              <p:cNvPr id="64" name="TextBox 63"/>
              <p:cNvSpPr txBox="1">
                <a:spLocks noRot="1" noChangeAspect="1" noMove="1" noResize="1" noEditPoints="1" noAdjustHandles="1" noChangeArrowheads="1" noChangeShapeType="1" noTextEdit="1"/>
              </p:cNvSpPr>
              <p:nvPr/>
            </p:nvSpPr>
            <p:spPr>
              <a:xfrm>
                <a:off x="6711464" y="2815692"/>
                <a:ext cx="1420069" cy="221343"/>
              </a:xfrm>
              <a:prstGeom prst="rect">
                <a:avLst/>
              </a:prstGeom>
              <a:blipFill rotWithShape="0">
                <a:blip r:embed="rId14"/>
                <a:stretch>
                  <a:fillRect l="-2146" t="-2778" r="-257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711464" y="3197930"/>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711464" y="3197930"/>
                <a:ext cx="1945341" cy="215444"/>
              </a:xfrm>
              <a:prstGeom prst="rect">
                <a:avLst/>
              </a:prstGeom>
              <a:blipFill rotWithShape="0">
                <a:blip r:embed="rId15"/>
                <a:stretch>
                  <a:fillRect l="-627" r="-940" b="-34286"/>
                </a:stretch>
              </a:blipFill>
            </p:spPr>
            <p:txBody>
              <a:bodyPr/>
              <a:lstStyle/>
              <a:p>
                <a:r>
                  <a:rPr lang="en-US">
                    <a:noFill/>
                  </a:rPr>
                  <a:t> </a:t>
                </a:r>
              </a:p>
            </p:txBody>
          </p:sp>
        </mc:Fallback>
      </mc:AlternateContent>
      <p:cxnSp>
        <p:nvCxnSpPr>
          <p:cNvPr id="67" name="Straight Arrow Connector 66"/>
          <p:cNvCxnSpPr/>
          <p:nvPr/>
        </p:nvCxnSpPr>
        <p:spPr>
          <a:xfrm>
            <a:off x="423319" y="3694160"/>
            <a:ext cx="150355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a:off x="413045" y="3413374"/>
            <a:ext cx="202422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a:off x="423319" y="3125456"/>
            <a:ext cx="2546732"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a:off x="433593" y="2878856"/>
            <a:ext cx="3011655"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94" name="Google Shape;326;p24"/>
          <p:cNvSpPr txBox="1">
            <a:spLocks/>
          </p:cNvSpPr>
          <p:nvPr/>
        </p:nvSpPr>
        <p:spPr>
          <a:xfrm>
            <a:off x="125778" y="3548481"/>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0</a:t>
            </a:r>
            <a:endParaRPr lang="en-US" sz="1600" dirty="0">
              <a:latin typeface="Cambria Math" panose="02040503050406030204" pitchFamily="18" charset="0"/>
              <a:ea typeface="Cambria Math" panose="02040503050406030204" pitchFamily="18" charset="0"/>
            </a:endParaRPr>
          </a:p>
        </p:txBody>
      </p:sp>
      <p:sp>
        <p:nvSpPr>
          <p:cNvPr id="95" name="Google Shape;326;p24"/>
          <p:cNvSpPr txBox="1">
            <a:spLocks/>
          </p:cNvSpPr>
          <p:nvPr/>
        </p:nvSpPr>
        <p:spPr>
          <a:xfrm>
            <a:off x="125778" y="326845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1</a:t>
            </a:r>
            <a:endParaRPr lang="en-US" sz="1600" dirty="0">
              <a:latin typeface="Cambria Math" panose="02040503050406030204" pitchFamily="18" charset="0"/>
              <a:ea typeface="Cambria Math" panose="02040503050406030204" pitchFamily="18" charset="0"/>
            </a:endParaRPr>
          </a:p>
        </p:txBody>
      </p:sp>
      <p:sp>
        <p:nvSpPr>
          <p:cNvPr id="96" name="Google Shape;326;p24"/>
          <p:cNvSpPr txBox="1">
            <a:spLocks/>
          </p:cNvSpPr>
          <p:nvPr/>
        </p:nvSpPr>
        <p:spPr>
          <a:xfrm>
            <a:off x="125778" y="298663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2</a:t>
            </a:r>
            <a:endParaRPr lang="en-US" sz="1600" dirty="0">
              <a:latin typeface="Cambria Math" panose="02040503050406030204" pitchFamily="18" charset="0"/>
              <a:ea typeface="Cambria Math" panose="02040503050406030204" pitchFamily="18" charset="0"/>
            </a:endParaRPr>
          </a:p>
        </p:txBody>
      </p:sp>
      <p:sp>
        <p:nvSpPr>
          <p:cNvPr id="97" name="Google Shape;326;p24"/>
          <p:cNvSpPr txBox="1">
            <a:spLocks/>
          </p:cNvSpPr>
          <p:nvPr/>
        </p:nvSpPr>
        <p:spPr>
          <a:xfrm>
            <a:off x="125778" y="271374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3</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00" name="TextBox 99"/>
              <p:cNvSpPr txBox="1"/>
              <p:nvPr/>
            </p:nvSpPr>
            <p:spPr>
              <a:xfrm>
                <a:off x="4591832" y="3557622"/>
                <a:ext cx="1735860" cy="215444"/>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3</m:t>
                        </m:r>
                      </m:sub>
                    </m:sSub>
                  </m:oMath>
                </a14:m>
                <a:endParaRPr lang="en-US" dirty="0">
                  <a:solidFill>
                    <a:schemeClr val="tx1"/>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4591832" y="3557622"/>
                <a:ext cx="1735860" cy="215444"/>
              </a:xfrm>
              <a:prstGeom prst="rect">
                <a:avLst/>
              </a:prstGeom>
              <a:blipFill rotWithShape="0">
                <a:blip r:embed="rId16"/>
                <a:stretch>
                  <a:fillRect l="-6316" t="-28571" r="-702" b="-5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1" name="TextBox 100"/>
              <p:cNvSpPr txBox="1"/>
              <p:nvPr/>
            </p:nvSpPr>
            <p:spPr>
              <a:xfrm>
                <a:off x="6772066" y="3586668"/>
                <a:ext cx="1423403" cy="221343"/>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oMath>
                </a14:m>
                <a:endParaRPr lang="en-US" dirty="0">
                  <a:solidFill>
                    <a:schemeClr val="tx1"/>
                  </a:solidFill>
                </a:endParaRPr>
              </a:p>
            </p:txBody>
          </p:sp>
        </mc:Choice>
        <mc:Fallback>
          <p:sp>
            <p:nvSpPr>
              <p:cNvPr id="101" name="TextBox 100"/>
              <p:cNvSpPr txBox="1">
                <a:spLocks noRot="1" noChangeAspect="1" noMove="1" noResize="1" noEditPoints="1" noAdjustHandles="1" noChangeArrowheads="1" noChangeShapeType="1" noTextEdit="1"/>
              </p:cNvSpPr>
              <p:nvPr/>
            </p:nvSpPr>
            <p:spPr>
              <a:xfrm>
                <a:off x="6772066" y="3586668"/>
                <a:ext cx="1423403" cy="221343"/>
              </a:xfrm>
              <a:prstGeom prst="rect">
                <a:avLst/>
              </a:prstGeom>
              <a:blipFill rotWithShape="0">
                <a:blip r:embed="rId17"/>
                <a:stretch>
                  <a:fillRect l="-7725" t="-21622" r="-2146" b="-45946"/>
                </a:stretch>
              </a:blipFill>
            </p:spPr>
            <p:txBody>
              <a:bodyPr/>
              <a:lstStyle/>
              <a:p>
                <a:r>
                  <a:rPr lang="en-US">
                    <a:noFill/>
                  </a:rPr>
                  <a:t> </a:t>
                </a:r>
              </a:p>
            </p:txBody>
          </p:sp>
        </mc:Fallback>
      </mc:AlternateContent>
      <p:sp>
        <p:nvSpPr>
          <p:cNvPr id="49" name="Rectangle 48"/>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5688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randombar(horizontal)">
                                      <p:cBhvr>
                                        <p:cTn id="25" dur="500"/>
                                        <p:tgtEl>
                                          <p:spTgt spid="5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randombar(horizontal)">
                                      <p:cBhvr>
                                        <p:cTn id="28" dur="500"/>
                                        <p:tgtEl>
                                          <p:spTgt spid="59"/>
                                        </p:tgtEl>
                                      </p:cBhvr>
                                    </p:animEffect>
                                  </p:childTnLst>
                                </p:cTn>
                              </p:par>
                              <p:par>
                                <p:cTn id="29" presetID="14"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randombar(horizontal)">
                                      <p:cBhvr>
                                        <p:cTn id="37" dur="500"/>
                                        <p:tgtEl>
                                          <p:spTgt spid="50"/>
                                        </p:tgtEl>
                                      </p:cBhvr>
                                    </p:animEffect>
                                  </p:childTnLst>
                                </p:cTn>
                              </p:par>
                              <p:par>
                                <p:cTn id="38" presetID="14" presetClass="entr" presetSubtype="1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horizontal)">
                                      <p:cBhvr>
                                        <p:cTn id="40" dur="500"/>
                                        <p:tgtEl>
                                          <p:spTgt spid="26"/>
                                        </p:tgtEl>
                                      </p:cBhvr>
                                    </p:animEffect>
                                  </p:childTnLst>
                                </p:cTn>
                              </p:par>
                              <p:par>
                                <p:cTn id="41" presetID="14" presetClass="entr" presetSubtype="1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randombar(horizontal)">
                                      <p:cBhvr>
                                        <p:cTn id="43" dur="500"/>
                                        <p:tgtEl>
                                          <p:spTgt spid="11"/>
                                        </p:tgtEl>
                                      </p:cBhvr>
                                    </p:animEffect>
                                  </p:childTnLst>
                                </p:cTn>
                              </p:par>
                              <p:par>
                                <p:cTn id="44" presetID="14" presetClass="entr" presetSubtype="1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par>
                                <p:cTn id="52" presetID="14" presetClass="entr" presetSubtype="1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randombar(horizontal)">
                                      <p:cBhvr>
                                        <p:cTn id="54" dur="500"/>
                                        <p:tgtEl>
                                          <p:spTgt spid="48"/>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randombar(horizontal)">
                                      <p:cBhvr>
                                        <p:cTn id="57" dur="500"/>
                                        <p:tgtEl>
                                          <p:spTgt spid="54"/>
                                        </p:tgtEl>
                                      </p:cBhvr>
                                    </p:animEffect>
                                  </p:childTnLst>
                                </p:cTn>
                              </p:par>
                              <p:par>
                                <p:cTn id="58" presetID="14" presetClass="entr" presetSubtype="1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randombar(horizont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4" presetClass="entr" presetSubtype="1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randombar(horizontal)">
                                      <p:cBhvr>
                                        <p:cTn id="68" dur="500"/>
                                        <p:tgtEl>
                                          <p:spTgt spid="4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randombar(horizontal)">
                                      <p:cBhvr>
                                        <p:cTn id="71" dur="500"/>
                                        <p:tgtEl>
                                          <p:spTgt spid="56"/>
                                        </p:tgtEl>
                                      </p:cBhvr>
                                    </p:animEffect>
                                  </p:childTnLst>
                                </p:cTn>
                              </p:par>
                              <p:par>
                                <p:cTn id="72" presetID="14" presetClass="entr" presetSubtype="1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randombar(horizontal)">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randombar(horizontal)">
                                      <p:cBhvr>
                                        <p:cTn id="79" dur="500"/>
                                        <p:tgtEl>
                                          <p:spTgt spid="41"/>
                                        </p:tgtEl>
                                      </p:cBhvr>
                                    </p:animEffect>
                                  </p:childTnLst>
                                </p:cTn>
                              </p:par>
                              <p:par>
                                <p:cTn id="80" presetID="14" presetClass="entr" presetSubtype="1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randombar(horizontal)">
                                      <p:cBhvr>
                                        <p:cTn id="82" dur="500"/>
                                        <p:tgtEl>
                                          <p:spTgt spid="45"/>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randombar(horizontal)">
                                      <p:cBhvr>
                                        <p:cTn id="85" dur="500"/>
                                        <p:tgtEl>
                                          <p:spTgt spid="57"/>
                                        </p:tgtEl>
                                      </p:cBhvr>
                                    </p:animEffect>
                                  </p:childTnLst>
                                </p:cTn>
                              </p:par>
                              <p:par>
                                <p:cTn id="86" presetID="14" presetClass="entr" presetSubtype="10"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randombar(horizontal)">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randombar(horizontal)">
                                      <p:cBhvr>
                                        <p:cTn id="93" dur="500"/>
                                        <p:tgtEl>
                                          <p:spTgt spid="60"/>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randombar(horizontal)">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14" presetClass="entr" presetSubtype="10" fill="hold" grpId="0" nodeType="click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randombar(horizontal)">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1000"/>
                                        <p:tgtEl>
                                          <p:spTgt spid="67"/>
                                        </p:tgtEl>
                                      </p:cBhvr>
                                    </p:animEffect>
                                    <p:anim calcmode="lin" valueType="num">
                                      <p:cBhvr>
                                        <p:cTn id="109" dur="1000" fill="hold"/>
                                        <p:tgtEl>
                                          <p:spTgt spid="67"/>
                                        </p:tgtEl>
                                        <p:attrNameLst>
                                          <p:attrName>ppt_x</p:attrName>
                                        </p:attrNameLst>
                                      </p:cBhvr>
                                      <p:tavLst>
                                        <p:tav tm="0">
                                          <p:val>
                                            <p:strVal val="#ppt_x"/>
                                          </p:val>
                                        </p:tav>
                                        <p:tav tm="100000">
                                          <p:val>
                                            <p:strVal val="#ppt_x"/>
                                          </p:val>
                                        </p:tav>
                                      </p:tavLst>
                                    </p:anim>
                                    <p:anim calcmode="lin" valueType="num">
                                      <p:cBhvr>
                                        <p:cTn id="110" dur="1000" fill="hold"/>
                                        <p:tgtEl>
                                          <p:spTgt spid="6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94"/>
                                        </p:tgtEl>
                                        <p:attrNameLst>
                                          <p:attrName>style.visibility</p:attrName>
                                        </p:attrNameLst>
                                      </p:cBhvr>
                                      <p:to>
                                        <p:strVal val="visible"/>
                                      </p:to>
                                    </p:set>
                                    <p:animEffect transition="in" filter="fade">
                                      <p:cBhvr>
                                        <p:cTn id="113" dur="1000"/>
                                        <p:tgtEl>
                                          <p:spTgt spid="94"/>
                                        </p:tgtEl>
                                      </p:cBhvr>
                                    </p:animEffect>
                                    <p:anim calcmode="lin" valueType="num">
                                      <p:cBhvr>
                                        <p:cTn id="114" dur="1000" fill="hold"/>
                                        <p:tgtEl>
                                          <p:spTgt spid="94"/>
                                        </p:tgtEl>
                                        <p:attrNameLst>
                                          <p:attrName>ppt_x</p:attrName>
                                        </p:attrNameLst>
                                      </p:cBhvr>
                                      <p:tavLst>
                                        <p:tav tm="0">
                                          <p:val>
                                            <p:strVal val="#ppt_x"/>
                                          </p:val>
                                        </p:tav>
                                        <p:tav tm="100000">
                                          <p:val>
                                            <p:strVal val="#ppt_x"/>
                                          </p:val>
                                        </p:tav>
                                      </p:tavLst>
                                    </p:anim>
                                    <p:anim calcmode="lin" valueType="num">
                                      <p:cBhvr>
                                        <p:cTn id="115"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83"/>
                                        </p:tgtEl>
                                        <p:attrNameLst>
                                          <p:attrName>style.visibility</p:attrName>
                                        </p:attrNameLst>
                                      </p:cBhvr>
                                      <p:to>
                                        <p:strVal val="visible"/>
                                      </p:to>
                                    </p:set>
                                    <p:animEffect transition="in" filter="fade">
                                      <p:cBhvr>
                                        <p:cTn id="120" dur="1000"/>
                                        <p:tgtEl>
                                          <p:spTgt spid="83"/>
                                        </p:tgtEl>
                                      </p:cBhvr>
                                    </p:animEffect>
                                    <p:anim calcmode="lin" valueType="num">
                                      <p:cBhvr>
                                        <p:cTn id="121" dur="1000" fill="hold"/>
                                        <p:tgtEl>
                                          <p:spTgt spid="83"/>
                                        </p:tgtEl>
                                        <p:attrNameLst>
                                          <p:attrName>ppt_x</p:attrName>
                                        </p:attrNameLst>
                                      </p:cBhvr>
                                      <p:tavLst>
                                        <p:tav tm="0">
                                          <p:val>
                                            <p:strVal val="#ppt_x"/>
                                          </p:val>
                                        </p:tav>
                                        <p:tav tm="100000">
                                          <p:val>
                                            <p:strVal val="#ppt_x"/>
                                          </p:val>
                                        </p:tav>
                                      </p:tavLst>
                                    </p:anim>
                                    <p:anim calcmode="lin" valueType="num">
                                      <p:cBhvr>
                                        <p:cTn id="122" dur="1000" fill="hold"/>
                                        <p:tgtEl>
                                          <p:spTgt spid="83"/>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95"/>
                                        </p:tgtEl>
                                        <p:attrNameLst>
                                          <p:attrName>style.visibility</p:attrName>
                                        </p:attrNameLst>
                                      </p:cBhvr>
                                      <p:to>
                                        <p:strVal val="visible"/>
                                      </p:to>
                                    </p:set>
                                    <p:animEffect transition="in" filter="fade">
                                      <p:cBhvr>
                                        <p:cTn id="125" dur="1000"/>
                                        <p:tgtEl>
                                          <p:spTgt spid="95"/>
                                        </p:tgtEl>
                                      </p:cBhvr>
                                    </p:animEffect>
                                    <p:anim calcmode="lin" valueType="num">
                                      <p:cBhvr>
                                        <p:cTn id="126" dur="1000" fill="hold"/>
                                        <p:tgtEl>
                                          <p:spTgt spid="95"/>
                                        </p:tgtEl>
                                        <p:attrNameLst>
                                          <p:attrName>ppt_x</p:attrName>
                                        </p:attrNameLst>
                                      </p:cBhvr>
                                      <p:tavLst>
                                        <p:tav tm="0">
                                          <p:val>
                                            <p:strVal val="#ppt_x"/>
                                          </p:val>
                                        </p:tav>
                                        <p:tav tm="100000">
                                          <p:val>
                                            <p:strVal val="#ppt_x"/>
                                          </p:val>
                                        </p:tav>
                                      </p:tavLst>
                                    </p:anim>
                                    <p:anim calcmode="lin" valueType="num">
                                      <p:cBhvr>
                                        <p:cTn id="127"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89"/>
                                        </p:tgtEl>
                                        <p:attrNameLst>
                                          <p:attrName>style.visibility</p:attrName>
                                        </p:attrNameLst>
                                      </p:cBhvr>
                                      <p:to>
                                        <p:strVal val="visible"/>
                                      </p:to>
                                    </p:set>
                                    <p:animEffect transition="in" filter="fade">
                                      <p:cBhvr>
                                        <p:cTn id="132" dur="1000"/>
                                        <p:tgtEl>
                                          <p:spTgt spid="89"/>
                                        </p:tgtEl>
                                      </p:cBhvr>
                                    </p:animEffect>
                                    <p:anim calcmode="lin" valueType="num">
                                      <p:cBhvr>
                                        <p:cTn id="133" dur="1000" fill="hold"/>
                                        <p:tgtEl>
                                          <p:spTgt spid="89"/>
                                        </p:tgtEl>
                                        <p:attrNameLst>
                                          <p:attrName>ppt_x</p:attrName>
                                        </p:attrNameLst>
                                      </p:cBhvr>
                                      <p:tavLst>
                                        <p:tav tm="0">
                                          <p:val>
                                            <p:strVal val="#ppt_x"/>
                                          </p:val>
                                        </p:tav>
                                        <p:tav tm="100000">
                                          <p:val>
                                            <p:strVal val="#ppt_x"/>
                                          </p:val>
                                        </p:tav>
                                      </p:tavLst>
                                    </p:anim>
                                    <p:anim calcmode="lin" valueType="num">
                                      <p:cBhvr>
                                        <p:cTn id="134" dur="1000" fill="hold"/>
                                        <p:tgtEl>
                                          <p:spTgt spid="89"/>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fade">
                                      <p:cBhvr>
                                        <p:cTn id="137" dur="1000"/>
                                        <p:tgtEl>
                                          <p:spTgt spid="96"/>
                                        </p:tgtEl>
                                      </p:cBhvr>
                                    </p:animEffect>
                                    <p:anim calcmode="lin" valueType="num">
                                      <p:cBhvr>
                                        <p:cTn id="138" dur="1000" fill="hold"/>
                                        <p:tgtEl>
                                          <p:spTgt spid="96"/>
                                        </p:tgtEl>
                                        <p:attrNameLst>
                                          <p:attrName>ppt_x</p:attrName>
                                        </p:attrNameLst>
                                      </p:cBhvr>
                                      <p:tavLst>
                                        <p:tav tm="0">
                                          <p:val>
                                            <p:strVal val="#ppt_x"/>
                                          </p:val>
                                        </p:tav>
                                        <p:tav tm="100000">
                                          <p:val>
                                            <p:strVal val="#ppt_x"/>
                                          </p:val>
                                        </p:tav>
                                      </p:tavLst>
                                    </p:anim>
                                    <p:anim calcmode="lin" valueType="num">
                                      <p:cBhvr>
                                        <p:cTn id="13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fade">
                                      <p:cBhvr>
                                        <p:cTn id="144" dur="1000"/>
                                        <p:tgtEl>
                                          <p:spTgt spid="91"/>
                                        </p:tgtEl>
                                      </p:cBhvr>
                                    </p:animEffect>
                                    <p:anim calcmode="lin" valueType="num">
                                      <p:cBhvr>
                                        <p:cTn id="145" dur="1000" fill="hold"/>
                                        <p:tgtEl>
                                          <p:spTgt spid="91"/>
                                        </p:tgtEl>
                                        <p:attrNameLst>
                                          <p:attrName>ppt_x</p:attrName>
                                        </p:attrNameLst>
                                      </p:cBhvr>
                                      <p:tavLst>
                                        <p:tav tm="0">
                                          <p:val>
                                            <p:strVal val="#ppt_x"/>
                                          </p:val>
                                        </p:tav>
                                        <p:tav tm="100000">
                                          <p:val>
                                            <p:strVal val="#ppt_x"/>
                                          </p:val>
                                        </p:tav>
                                      </p:tavLst>
                                    </p:anim>
                                    <p:anim calcmode="lin" valueType="num">
                                      <p:cBhvr>
                                        <p:cTn id="146" dur="1000" fill="hold"/>
                                        <p:tgtEl>
                                          <p:spTgt spid="9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97"/>
                                        </p:tgtEl>
                                        <p:attrNameLst>
                                          <p:attrName>style.visibility</p:attrName>
                                        </p:attrNameLst>
                                      </p:cBhvr>
                                      <p:to>
                                        <p:strVal val="visible"/>
                                      </p:to>
                                    </p:set>
                                    <p:animEffect transition="in" filter="fade">
                                      <p:cBhvr>
                                        <p:cTn id="149" dur="1000"/>
                                        <p:tgtEl>
                                          <p:spTgt spid="97"/>
                                        </p:tgtEl>
                                      </p:cBhvr>
                                    </p:animEffect>
                                    <p:anim calcmode="lin" valueType="num">
                                      <p:cBhvr>
                                        <p:cTn id="150" dur="1000" fill="hold"/>
                                        <p:tgtEl>
                                          <p:spTgt spid="97"/>
                                        </p:tgtEl>
                                        <p:attrNameLst>
                                          <p:attrName>ppt_x</p:attrName>
                                        </p:attrNameLst>
                                      </p:cBhvr>
                                      <p:tavLst>
                                        <p:tav tm="0">
                                          <p:val>
                                            <p:strVal val="#ppt_x"/>
                                          </p:val>
                                        </p:tav>
                                        <p:tav tm="100000">
                                          <p:val>
                                            <p:strVal val="#ppt_x"/>
                                          </p:val>
                                        </p:tav>
                                      </p:tavLst>
                                    </p:anim>
                                    <p:anim calcmode="lin" valueType="num">
                                      <p:cBhvr>
                                        <p:cTn id="151"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grpId="0" nodeType="clickEffect">
                                  <p:stCondLst>
                                    <p:cond delay="0"/>
                                  </p:stCondLst>
                                  <p:childTnLst>
                                    <p:set>
                                      <p:cBhvr>
                                        <p:cTn id="155" dur="1" fill="hold">
                                          <p:stCondLst>
                                            <p:cond delay="0"/>
                                          </p:stCondLst>
                                        </p:cTn>
                                        <p:tgtEl>
                                          <p:spTgt spid="100"/>
                                        </p:tgtEl>
                                        <p:attrNameLst>
                                          <p:attrName>style.visibility</p:attrName>
                                        </p:attrNameLst>
                                      </p:cBhvr>
                                      <p:to>
                                        <p:strVal val="visible"/>
                                      </p:to>
                                    </p:set>
                                    <p:animEffect transition="in" filter="randombar(horizontal)">
                                      <p:cBhvr>
                                        <p:cTn id="156" dur="500"/>
                                        <p:tgtEl>
                                          <p:spTgt spid="100"/>
                                        </p:tgtEl>
                                      </p:cBhvr>
                                    </p:animEffect>
                                  </p:childTnLst>
                                </p:cTn>
                              </p:par>
                            </p:childTnLst>
                          </p:cTn>
                        </p:par>
                      </p:childTnLst>
                    </p:cTn>
                  </p:par>
                  <p:par>
                    <p:cTn id="157" fill="hold">
                      <p:stCondLst>
                        <p:cond delay="indefinite"/>
                      </p:stCondLst>
                      <p:childTnLst>
                        <p:par>
                          <p:cTn id="158" fill="hold">
                            <p:stCondLst>
                              <p:cond delay="0"/>
                            </p:stCondLst>
                            <p:childTnLst>
                              <p:par>
                                <p:cTn id="159" presetID="14" presetClass="entr" presetSubtype="10" fill="hold" grpId="0" nodeType="click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randombar(horizontal)">
                                      <p:cBhvr>
                                        <p:cTn id="161" dur="500"/>
                                        <p:tgtEl>
                                          <p:spTgt spid="63"/>
                                        </p:tgtEl>
                                      </p:cBhvr>
                                    </p:animEffect>
                                  </p:childTnLst>
                                </p:cTn>
                              </p:par>
                            </p:childTnLst>
                          </p:cTn>
                        </p:par>
                      </p:childTnLst>
                    </p:cTn>
                  </p:par>
                  <p:par>
                    <p:cTn id="162" fill="hold">
                      <p:stCondLst>
                        <p:cond delay="indefinite"/>
                      </p:stCondLst>
                      <p:childTnLst>
                        <p:par>
                          <p:cTn id="163" fill="hold">
                            <p:stCondLst>
                              <p:cond delay="0"/>
                            </p:stCondLst>
                            <p:childTnLst>
                              <p:par>
                                <p:cTn id="164" presetID="14" presetClass="entr" presetSubtype="10" fill="hold" grpId="0" nodeType="clickEffect">
                                  <p:stCondLst>
                                    <p:cond delay="0"/>
                                  </p:stCondLst>
                                  <p:childTnLst>
                                    <p:set>
                                      <p:cBhvr>
                                        <p:cTn id="165" dur="1" fill="hold">
                                          <p:stCondLst>
                                            <p:cond delay="0"/>
                                          </p:stCondLst>
                                        </p:cTn>
                                        <p:tgtEl>
                                          <p:spTgt spid="64"/>
                                        </p:tgtEl>
                                        <p:attrNameLst>
                                          <p:attrName>style.visibility</p:attrName>
                                        </p:attrNameLst>
                                      </p:cBhvr>
                                      <p:to>
                                        <p:strVal val="visible"/>
                                      </p:to>
                                    </p:set>
                                    <p:animEffect transition="in" filter="randombar(horizontal)">
                                      <p:cBhvr>
                                        <p:cTn id="166" dur="500"/>
                                        <p:tgtEl>
                                          <p:spTgt spid="64"/>
                                        </p:tgtEl>
                                      </p:cBhvr>
                                    </p:animEffect>
                                  </p:childTnLst>
                                </p:cTn>
                              </p:par>
                            </p:childTnLst>
                          </p:cTn>
                        </p:par>
                      </p:childTnLst>
                    </p:cTn>
                  </p:par>
                  <p:par>
                    <p:cTn id="167" fill="hold">
                      <p:stCondLst>
                        <p:cond delay="indefinite"/>
                      </p:stCondLst>
                      <p:childTnLst>
                        <p:par>
                          <p:cTn id="168" fill="hold">
                            <p:stCondLst>
                              <p:cond delay="0"/>
                            </p:stCondLst>
                            <p:childTnLst>
                              <p:par>
                                <p:cTn id="169" presetID="14" presetClass="entr" presetSubtype="10" fill="hold" grpId="0" nodeType="click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randombar(horizontal)">
                                      <p:cBhvr>
                                        <p:cTn id="171" dur="500"/>
                                        <p:tgtEl>
                                          <p:spTgt spid="65"/>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grpId="0" nodeType="clickEffect">
                                  <p:stCondLst>
                                    <p:cond delay="0"/>
                                  </p:stCondLst>
                                  <p:childTnLst>
                                    <p:set>
                                      <p:cBhvr>
                                        <p:cTn id="175" dur="1" fill="hold">
                                          <p:stCondLst>
                                            <p:cond delay="0"/>
                                          </p:stCondLst>
                                        </p:cTn>
                                        <p:tgtEl>
                                          <p:spTgt spid="101"/>
                                        </p:tgtEl>
                                        <p:attrNameLst>
                                          <p:attrName>style.visibility</p:attrName>
                                        </p:attrNameLst>
                                      </p:cBhvr>
                                      <p:to>
                                        <p:strVal val="visible"/>
                                      </p:to>
                                    </p:set>
                                    <p:animEffect transition="in" filter="randombar(horizontal)">
                                      <p:cBhvr>
                                        <p:cTn id="17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40" grpId="0"/>
      <p:bldP spid="50" grpId="0"/>
      <p:bldP spid="54" grpId="0"/>
      <p:bldP spid="56" grpId="0"/>
      <p:bldP spid="57" grpId="0"/>
      <p:bldP spid="58" grpId="0"/>
      <p:bldP spid="59" grpId="0"/>
      <p:bldP spid="60" grpId="0"/>
      <p:bldP spid="61" grpId="0"/>
      <p:bldP spid="62" grpId="0"/>
      <p:bldP spid="63" grpId="0"/>
      <p:bldP spid="64" grpId="0"/>
      <p:bldP spid="65" grpId="0"/>
      <p:bldP spid="94" grpId="0"/>
      <p:bldP spid="95" grpId="0"/>
      <p:bldP spid="96" grpId="0"/>
      <p:bldP spid="97" grpId="0"/>
      <p:bldP spid="100" grpId="0"/>
      <p:bldP spid="10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cxnSp>
        <p:nvCxnSpPr>
          <p:cNvPr id="4" name="Straight Arrow Connector 3"/>
          <p:cNvCxnSpPr/>
          <p:nvPr/>
        </p:nvCxnSpPr>
        <p:spPr>
          <a:xfrm flipV="1">
            <a:off x="1550147" y="1922082"/>
            <a:ext cx="2027" cy="1035115"/>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497952" y="2465304"/>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326;p24"/>
          <p:cNvSpPr txBox="1">
            <a:spLocks/>
          </p:cNvSpPr>
          <p:nvPr/>
        </p:nvSpPr>
        <p:spPr>
          <a:xfrm>
            <a:off x="3006160" y="232648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26" name="Straight Arrow Connector 25"/>
          <p:cNvCxnSpPr/>
          <p:nvPr/>
        </p:nvCxnSpPr>
        <p:spPr>
          <a:xfrm flipV="1">
            <a:off x="1574772" y="2232384"/>
            <a:ext cx="375965" cy="425332"/>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1284307" y="1468130"/>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7</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4307" y="1468130"/>
                <a:ext cx="1526315" cy="169277"/>
              </a:xfrm>
              <a:prstGeom prst="rect">
                <a:avLst/>
              </a:prstGeom>
              <a:blipFill rotWithShape="0">
                <a:blip r:embed="rId3"/>
                <a:stretch>
                  <a:fillRect l="-1600" r="-1600"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569910" y="1494982"/>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569910" y="1494982"/>
                <a:ext cx="1526315" cy="169277"/>
              </a:xfrm>
              <a:prstGeom prst="rect">
                <a:avLst/>
              </a:prstGeom>
              <a:blipFill rotWithShape="0">
                <a:blip r:embed="rId4"/>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984242" y="1496281"/>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250</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5984242" y="1496281"/>
                <a:ext cx="1526315" cy="169277"/>
              </a:xfrm>
              <a:prstGeom prst="rect">
                <a:avLst/>
              </a:prstGeom>
              <a:blipFill rotWithShape="0">
                <a:blip r:embed="rId5"/>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1207849" y="2537665"/>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1207849" y="2537665"/>
                <a:ext cx="172740" cy="184666"/>
              </a:xfrm>
              <a:prstGeom prst="rect">
                <a:avLst/>
              </a:prstGeom>
              <a:blipFill rotWithShape="0">
                <a:blip r:embed="rId6"/>
                <a:stretch>
                  <a:fillRect l="-28571" r="-7143" b="-32258"/>
                </a:stretch>
              </a:blipFill>
            </p:spPr>
            <p:txBody>
              <a:bodyPr/>
              <a:lstStyle/>
              <a:p>
                <a:r>
                  <a:rPr lang="en-US">
                    <a:noFill/>
                  </a:rPr>
                  <a:t> </a:t>
                </a:r>
              </a:p>
            </p:txBody>
          </p:sp>
        </mc:Fallback>
      </mc:AlternateContent>
      <p:cxnSp>
        <p:nvCxnSpPr>
          <p:cNvPr id="85" name="Straight Arrow Connector 84"/>
          <p:cNvCxnSpPr/>
          <p:nvPr/>
        </p:nvCxnSpPr>
        <p:spPr>
          <a:xfrm>
            <a:off x="1501396" y="224327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86" name="Straight Arrow Connector 85"/>
          <p:cNvCxnSpPr/>
          <p:nvPr/>
        </p:nvCxnSpPr>
        <p:spPr>
          <a:xfrm>
            <a:off x="1490562" y="2659347"/>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1207849" y="2127533"/>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1207849" y="2127533"/>
                <a:ext cx="176330" cy="184666"/>
              </a:xfrm>
              <a:prstGeom prst="rect">
                <a:avLst/>
              </a:prstGeom>
              <a:blipFill rotWithShape="0">
                <a:blip r:embed="rId7"/>
                <a:stretch>
                  <a:fillRect l="-27586" r="-3448" b="-36667"/>
                </a:stretch>
              </a:blipFill>
            </p:spPr>
            <p:txBody>
              <a:bodyPr/>
              <a:lstStyle/>
              <a:p>
                <a:r>
                  <a:rPr lang="en-US">
                    <a:noFill/>
                  </a:rPr>
                  <a:t> </a:t>
                </a:r>
              </a:p>
            </p:txBody>
          </p:sp>
        </mc:Fallback>
      </mc:AlternateContent>
      <p:cxnSp>
        <p:nvCxnSpPr>
          <p:cNvPr id="88" name="Straight Arrow Connector 87"/>
          <p:cNvCxnSpPr/>
          <p:nvPr/>
        </p:nvCxnSpPr>
        <p:spPr>
          <a:xfrm flipV="1">
            <a:off x="3724583" y="1912828"/>
            <a:ext cx="9618" cy="1044368"/>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3672388" y="2428430"/>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2" name="Google Shape;326;p24"/>
          <p:cNvSpPr txBox="1">
            <a:spLocks/>
          </p:cNvSpPr>
          <p:nvPr/>
        </p:nvSpPr>
        <p:spPr>
          <a:xfrm>
            <a:off x="5180596" y="2289613"/>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2" name="Straight Arrow Connector 101"/>
          <p:cNvCxnSpPr/>
          <p:nvPr/>
        </p:nvCxnSpPr>
        <p:spPr>
          <a:xfrm flipV="1">
            <a:off x="3739610" y="2204764"/>
            <a:ext cx="1151266" cy="416077"/>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3382285" y="2511679"/>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3382285" y="2511679"/>
                <a:ext cx="172740" cy="184666"/>
              </a:xfrm>
              <a:prstGeom prst="rect">
                <a:avLst/>
              </a:prstGeom>
              <a:blipFill rotWithShape="0">
                <a:blip r:embed="rId8"/>
                <a:stretch>
                  <a:fillRect l="-28571" r="-7143" b="-36667"/>
                </a:stretch>
              </a:blipFill>
            </p:spPr>
            <p:txBody>
              <a:bodyPr/>
              <a:lstStyle/>
              <a:p>
                <a:r>
                  <a:rPr lang="en-US">
                    <a:noFill/>
                  </a:rPr>
                  <a:t> </a:t>
                </a:r>
              </a:p>
            </p:txBody>
          </p:sp>
        </mc:Fallback>
      </mc:AlternateContent>
      <p:cxnSp>
        <p:nvCxnSpPr>
          <p:cNvPr id="106" name="Straight Arrow Connector 105"/>
          <p:cNvCxnSpPr/>
          <p:nvPr/>
        </p:nvCxnSpPr>
        <p:spPr>
          <a:xfrm>
            <a:off x="3675832" y="2206396"/>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07" name="Straight Arrow Connector 106"/>
          <p:cNvCxnSpPr/>
          <p:nvPr/>
        </p:nvCxnSpPr>
        <p:spPr>
          <a:xfrm>
            <a:off x="3664998" y="2622473"/>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08" name="TextBox 107"/>
              <p:cNvSpPr txBox="1"/>
              <p:nvPr/>
            </p:nvSpPr>
            <p:spPr>
              <a:xfrm>
                <a:off x="3382285" y="2090659"/>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3382285" y="2090659"/>
                <a:ext cx="176330" cy="184666"/>
              </a:xfrm>
              <a:prstGeom prst="rect">
                <a:avLst/>
              </a:prstGeom>
              <a:blipFill rotWithShape="0">
                <a:blip r:embed="rId9"/>
                <a:stretch>
                  <a:fillRect l="-27586" r="-3448" b="-36667"/>
                </a:stretch>
              </a:blipFill>
            </p:spPr>
            <p:txBody>
              <a:bodyPr/>
              <a:lstStyle/>
              <a:p>
                <a:r>
                  <a:rPr lang="en-US">
                    <a:noFill/>
                  </a:rPr>
                  <a:t> </a:t>
                </a:r>
              </a:p>
            </p:txBody>
          </p:sp>
        </mc:Fallback>
      </mc:AlternateContent>
      <p:cxnSp>
        <p:nvCxnSpPr>
          <p:cNvPr id="109" name="Straight Arrow Connector 108"/>
          <p:cNvCxnSpPr/>
          <p:nvPr/>
        </p:nvCxnSpPr>
        <p:spPr>
          <a:xfrm flipV="1">
            <a:off x="6175451" y="1773245"/>
            <a:ext cx="0" cy="1371600"/>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119666" y="2460677"/>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11" name="Google Shape;326;p24"/>
          <p:cNvSpPr txBox="1">
            <a:spLocks/>
          </p:cNvSpPr>
          <p:nvPr/>
        </p:nvSpPr>
        <p:spPr>
          <a:xfrm>
            <a:off x="7627874" y="232186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14" name="Straight Arrow Connector 113"/>
          <p:cNvCxnSpPr/>
          <p:nvPr/>
        </p:nvCxnSpPr>
        <p:spPr>
          <a:xfrm flipV="1">
            <a:off x="6186852" y="2058208"/>
            <a:ext cx="686823" cy="814233"/>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5829563" y="2772530"/>
                <a:ext cx="17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4</m:t>
                          </m:r>
                        </m:sub>
                      </m:sSub>
                    </m:oMath>
                  </m:oMathPara>
                </a14:m>
                <a:endParaRPr lang="en-US" sz="1050" dirty="0">
                  <a:solidFill>
                    <a:schemeClr val="tx1"/>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5829563" y="2772530"/>
                <a:ext cx="170303" cy="184666"/>
              </a:xfrm>
              <a:prstGeom prst="rect">
                <a:avLst/>
              </a:prstGeom>
              <a:blipFill rotWithShape="0">
                <a:blip r:embed="rId10"/>
                <a:stretch>
                  <a:fillRect l="-28571" r="-7143" b="-36667"/>
                </a:stretch>
              </a:blipFill>
            </p:spPr>
            <p:txBody>
              <a:bodyPr/>
              <a:lstStyle/>
              <a:p>
                <a:r>
                  <a:rPr lang="en-US">
                    <a:noFill/>
                  </a:rPr>
                  <a:t> </a:t>
                </a:r>
              </a:p>
            </p:txBody>
          </p:sp>
        </mc:Fallback>
      </mc:AlternateContent>
      <p:cxnSp>
        <p:nvCxnSpPr>
          <p:cNvPr id="118" name="Straight Arrow Connector 117"/>
          <p:cNvCxnSpPr/>
          <p:nvPr/>
        </p:nvCxnSpPr>
        <p:spPr>
          <a:xfrm>
            <a:off x="6123110" y="205358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9" name="Straight Arrow Connector 118"/>
          <p:cNvCxnSpPr/>
          <p:nvPr/>
        </p:nvCxnSpPr>
        <p:spPr>
          <a:xfrm>
            <a:off x="6112276" y="287244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0" name="TextBox 119"/>
              <p:cNvSpPr txBox="1"/>
              <p:nvPr/>
            </p:nvSpPr>
            <p:spPr>
              <a:xfrm>
                <a:off x="5829563" y="1898731"/>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5829563" y="1898731"/>
                <a:ext cx="176330" cy="184666"/>
              </a:xfrm>
              <a:prstGeom prst="rect">
                <a:avLst/>
              </a:prstGeom>
              <a:blipFill rotWithShape="0">
                <a:blip r:embed="rId11"/>
                <a:stretch>
                  <a:fillRect l="-27586" r="-3448" b="-32258"/>
                </a:stretch>
              </a:blipFill>
            </p:spPr>
            <p:txBody>
              <a:bodyPr/>
              <a:lstStyle/>
              <a:p>
                <a:r>
                  <a:rPr lang="en-US">
                    <a:noFill/>
                  </a:rPr>
                  <a:t> </a:t>
                </a:r>
              </a:p>
            </p:txBody>
          </p:sp>
        </mc:Fallback>
      </mc:AlternateContent>
      <p:cxnSp>
        <p:nvCxnSpPr>
          <p:cNvPr id="121" name="Straight Arrow Connector 120"/>
          <p:cNvCxnSpPr/>
          <p:nvPr/>
        </p:nvCxnSpPr>
        <p:spPr>
          <a:xfrm>
            <a:off x="6112276" y="266401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2" name="Straight Arrow Connector 121"/>
          <p:cNvCxnSpPr/>
          <p:nvPr/>
        </p:nvCxnSpPr>
        <p:spPr>
          <a:xfrm>
            <a:off x="6119665" y="2249529"/>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3" name="TextBox 122"/>
              <p:cNvSpPr txBox="1"/>
              <p:nvPr/>
            </p:nvSpPr>
            <p:spPr>
              <a:xfrm>
                <a:off x="5841868" y="2548274"/>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5841868" y="2548274"/>
                <a:ext cx="172740" cy="184666"/>
              </a:xfrm>
              <a:prstGeom prst="rect">
                <a:avLst/>
              </a:prstGeom>
              <a:blipFill rotWithShape="0">
                <a:blip r:embed="rId6"/>
                <a:stretch>
                  <a:fillRect l="-27586" r="-34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5838278" y="2177336"/>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5838278" y="2177336"/>
                <a:ext cx="176330" cy="184666"/>
              </a:xfrm>
              <a:prstGeom prst="rect">
                <a:avLst/>
              </a:prstGeom>
              <a:blipFill rotWithShape="0">
                <a:blip r:embed="rId12"/>
                <a:stretch>
                  <a:fillRect l="-27586" r="-3448"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TextBox 124"/>
              <p:cNvSpPr txBox="1"/>
              <p:nvPr/>
            </p:nvSpPr>
            <p:spPr>
              <a:xfrm>
                <a:off x="1507633" y="3203990"/>
                <a:ext cx="6826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𝑠𝑓</m:t>
                      </m:r>
                    </m:oMath>
                  </m:oMathPara>
                </a14:m>
                <a:endParaRPr lang="en-US" dirty="0">
                  <a:solidFill>
                    <a:schemeClr val="tx1"/>
                  </a:solidFill>
                </a:endParaRPr>
              </a:p>
            </p:txBody>
          </p:sp>
        </mc:Choice>
        <mc:Fallback>
          <p:sp>
            <p:nvSpPr>
              <p:cNvPr id="125" name="TextBox 124"/>
              <p:cNvSpPr txBox="1">
                <a:spLocks noRot="1" noChangeAspect="1" noMove="1" noResize="1" noEditPoints="1" noAdjustHandles="1" noChangeArrowheads="1" noChangeShapeType="1" noTextEdit="1"/>
              </p:cNvSpPr>
              <p:nvPr/>
            </p:nvSpPr>
            <p:spPr>
              <a:xfrm>
                <a:off x="1507633" y="3203990"/>
                <a:ext cx="682687" cy="215444"/>
              </a:xfrm>
              <a:prstGeom prst="rect">
                <a:avLst/>
              </a:prstGeom>
              <a:blipFill rotWithShape="0">
                <a:blip r:embed="rId13"/>
                <a:stretch>
                  <a:fillRect l="-4464" r="-7143"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p:cNvSpPr txBox="1"/>
              <p:nvPr/>
            </p:nvSpPr>
            <p:spPr>
              <a:xfrm>
                <a:off x="1503158" y="3611676"/>
                <a:ext cx="1420069" cy="221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p:sp>
            <p:nvSpPr>
              <p:cNvPr id="126" name="TextBox 125"/>
              <p:cNvSpPr txBox="1">
                <a:spLocks noRot="1" noChangeAspect="1" noMove="1" noResize="1" noEditPoints="1" noAdjustHandles="1" noChangeArrowheads="1" noChangeShapeType="1" noTextEdit="1"/>
              </p:cNvSpPr>
              <p:nvPr/>
            </p:nvSpPr>
            <p:spPr>
              <a:xfrm>
                <a:off x="1503158" y="3611676"/>
                <a:ext cx="1420069" cy="221343"/>
              </a:xfrm>
              <a:prstGeom prst="rect">
                <a:avLst/>
              </a:prstGeom>
              <a:blipFill rotWithShape="0">
                <a:blip r:embed="rId14"/>
                <a:stretch>
                  <a:fillRect l="-2146" t="-2703" r="-257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1503158" y="3993914"/>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1503158" y="3993914"/>
                <a:ext cx="1945341" cy="215444"/>
              </a:xfrm>
              <a:prstGeom prst="rect">
                <a:avLst/>
              </a:prstGeom>
              <a:blipFill rotWithShape="0">
                <a:blip r:embed="rId15"/>
                <a:stretch>
                  <a:fillRect l="-627" r="-940"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p:cNvSpPr txBox="1"/>
              <p:nvPr/>
            </p:nvSpPr>
            <p:spPr>
              <a:xfrm>
                <a:off x="1563760" y="4382652"/>
                <a:ext cx="1423403" cy="221343"/>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oMath>
                </a14:m>
                <a:endParaRPr lang="en-US" dirty="0">
                  <a:solidFill>
                    <a:schemeClr val="tx1"/>
                  </a:solidFill>
                </a:endParaRPr>
              </a:p>
            </p:txBody>
          </p:sp>
        </mc:Choice>
        <mc:Fallback>
          <p:sp>
            <p:nvSpPr>
              <p:cNvPr id="128" name="TextBox 127"/>
              <p:cNvSpPr txBox="1">
                <a:spLocks noRot="1" noChangeAspect="1" noMove="1" noResize="1" noEditPoints="1" noAdjustHandles="1" noChangeArrowheads="1" noChangeShapeType="1" noTextEdit="1"/>
              </p:cNvSpPr>
              <p:nvPr/>
            </p:nvSpPr>
            <p:spPr>
              <a:xfrm>
                <a:off x="1563760" y="4382652"/>
                <a:ext cx="1423403" cy="221343"/>
              </a:xfrm>
              <a:prstGeom prst="rect">
                <a:avLst/>
              </a:prstGeom>
              <a:blipFill rotWithShape="0">
                <a:blip r:embed="rId16"/>
                <a:stretch>
                  <a:fillRect l="-7725" t="-22222" r="-2146"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TextBox 128"/>
              <p:cNvSpPr txBox="1"/>
              <p:nvPr/>
            </p:nvSpPr>
            <p:spPr>
              <a:xfrm>
                <a:off x="3854480" y="3090733"/>
                <a:ext cx="1814471" cy="438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num>
                        <m:den>
                          <m:r>
                            <a:rPr lang="en-US" b="0" i="1" smtClean="0">
                              <a:solidFill>
                                <a:schemeClr val="tx1"/>
                              </a:solidFill>
                              <a:latin typeface="Cambria Math" panose="02040503050406030204" pitchFamily="18" charset="0"/>
                            </a:rPr>
                            <m:t>𝐵𝑊</m:t>
                          </m:r>
                        </m:den>
                      </m:f>
                    </m:oMath>
                  </m:oMathPara>
                </a14:m>
                <a:endParaRPr lang="en-US" dirty="0">
                  <a:solidFill>
                    <a:schemeClr val="tx1"/>
                  </a:solidFill>
                </a:endParaRPr>
              </a:p>
            </p:txBody>
          </p:sp>
        </mc:Choice>
        <mc:Fallback>
          <p:sp>
            <p:nvSpPr>
              <p:cNvPr id="129" name="TextBox 128"/>
              <p:cNvSpPr txBox="1">
                <a:spLocks noRot="1" noChangeAspect="1" noMove="1" noResize="1" noEditPoints="1" noAdjustHandles="1" noChangeArrowheads="1" noChangeShapeType="1" noTextEdit="1"/>
              </p:cNvSpPr>
              <p:nvPr/>
            </p:nvSpPr>
            <p:spPr>
              <a:xfrm>
                <a:off x="3854480" y="3090733"/>
                <a:ext cx="1814471" cy="43858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0" name="TextBox 129"/>
              <p:cNvSpPr txBox="1"/>
              <p:nvPr/>
            </p:nvSpPr>
            <p:spPr>
              <a:xfrm>
                <a:off x="3820909" y="3667902"/>
                <a:ext cx="1792029" cy="4149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den>
                      </m:f>
                    </m:oMath>
                  </m:oMathPara>
                </a14:m>
                <a:endParaRPr lang="en-US" dirty="0">
                  <a:solidFill>
                    <a:schemeClr val="tx1"/>
                  </a:solidFill>
                </a:endParaRPr>
              </a:p>
            </p:txBody>
          </p:sp>
        </mc:Choice>
        <mc:Fallback>
          <p:sp>
            <p:nvSpPr>
              <p:cNvPr id="130" name="TextBox 129"/>
              <p:cNvSpPr txBox="1">
                <a:spLocks noRot="1" noChangeAspect="1" noMove="1" noResize="1" noEditPoints="1" noAdjustHandles="1" noChangeArrowheads="1" noChangeShapeType="1" noTextEdit="1"/>
              </p:cNvSpPr>
              <p:nvPr/>
            </p:nvSpPr>
            <p:spPr>
              <a:xfrm>
                <a:off x="3820909" y="3667902"/>
                <a:ext cx="1792029" cy="414985"/>
              </a:xfrm>
              <a:prstGeom prst="rect">
                <a:avLst/>
              </a:prstGeom>
              <a:blipFill rotWithShape="0">
                <a:blip r:embed="rId18"/>
                <a:stretch>
                  <a:fillRect l="-3061" t="-1471" r="-1020"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p:cNvSpPr txBox="1"/>
              <p:nvPr/>
            </p:nvSpPr>
            <p:spPr>
              <a:xfrm>
                <a:off x="3820909" y="4202247"/>
                <a:ext cx="1647952"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𝑏𝑖𝑡</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den>
                      </m:f>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p:sp>
            <p:nvSpPr>
              <p:cNvPr id="131" name="TextBox 130"/>
              <p:cNvSpPr txBox="1">
                <a:spLocks noRot="1" noChangeAspect="1" noMove="1" noResize="1" noEditPoints="1" noAdjustHandles="1" noChangeArrowheads="1" noChangeShapeType="1" noTextEdit="1"/>
              </p:cNvSpPr>
              <p:nvPr/>
            </p:nvSpPr>
            <p:spPr>
              <a:xfrm>
                <a:off x="3820909" y="4202247"/>
                <a:ext cx="1647952" cy="401905"/>
              </a:xfrm>
              <a:prstGeom prst="rect">
                <a:avLst/>
              </a:prstGeom>
              <a:blipFill rotWithShape="0">
                <a:blip r:embed="rId19"/>
                <a:stretch>
                  <a:fillRect l="-2222" r="-2222"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p:cNvSpPr txBox="1"/>
              <p:nvPr/>
            </p:nvSpPr>
            <p:spPr>
              <a:xfrm>
                <a:off x="6331127" y="3197094"/>
                <a:ext cx="3515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𝐶𝑅</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2" name="TextBox 131"/>
              <p:cNvSpPr txBox="1">
                <a:spLocks noRot="1" noChangeAspect="1" noMove="1" noResize="1" noEditPoints="1" noAdjustHandles="1" noChangeArrowheads="1" noChangeShapeType="1" noTextEdit="1"/>
              </p:cNvSpPr>
              <p:nvPr/>
            </p:nvSpPr>
            <p:spPr>
              <a:xfrm>
                <a:off x="6331127" y="3197094"/>
                <a:ext cx="351506" cy="215444"/>
              </a:xfrm>
              <a:prstGeom prst="rect">
                <a:avLst/>
              </a:prstGeom>
              <a:blipFill rotWithShape="0">
                <a:blip r:embed="rId20"/>
                <a:stretch>
                  <a:fillRect l="-10526" r="-1052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p:cNvSpPr txBox="1"/>
              <p:nvPr/>
            </p:nvSpPr>
            <p:spPr>
              <a:xfrm>
                <a:off x="6331127" y="3522589"/>
                <a:ext cx="17935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𝑒𝑛𝑒𝑟𝑔𝑦</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𝑐𝑜𝑛𝑠𝑢𝑚𝑝𝑡𝑖𝑜𝑛</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6331127" y="3522589"/>
                <a:ext cx="1793504" cy="215444"/>
              </a:xfrm>
              <a:prstGeom prst="rect">
                <a:avLst/>
              </a:prstGeom>
              <a:blipFill rotWithShape="0">
                <a:blip r:embed="rId21"/>
                <a:stretch>
                  <a:fillRect l="-2041" r="-1361"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5" name="TextBox 134"/>
              <p:cNvSpPr txBox="1"/>
              <p:nvPr/>
            </p:nvSpPr>
            <p:spPr>
              <a:xfrm>
                <a:off x="6274924" y="3914306"/>
                <a:ext cx="2132122"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𝑃𝑆𝑆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 ×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b>
                      </m:sSub>
                    </m:oMath>
                  </m:oMathPara>
                </a14:m>
                <a:endParaRPr lang="en-US" dirty="0">
                  <a:solidFill>
                    <a:schemeClr val="tx1"/>
                  </a:solidFill>
                </a:endParaRPr>
              </a:p>
            </p:txBody>
          </p:sp>
        </mc:Choice>
        <mc:Fallback>
          <p:sp>
            <p:nvSpPr>
              <p:cNvPr id="135" name="TextBox 134"/>
              <p:cNvSpPr txBox="1">
                <a:spLocks noRot="1" noChangeAspect="1" noMove="1" noResize="1" noEditPoints="1" noAdjustHandles="1" noChangeArrowheads="1" noChangeShapeType="1" noTextEdit="1"/>
              </p:cNvSpPr>
              <p:nvPr/>
            </p:nvSpPr>
            <p:spPr>
              <a:xfrm>
                <a:off x="6274924" y="3914306"/>
                <a:ext cx="2132122" cy="232692"/>
              </a:xfrm>
              <a:prstGeom prst="rect">
                <a:avLst/>
              </a:prstGeom>
              <a:blipFill rotWithShape="0">
                <a:blip r:embed="rId22"/>
                <a:stretch>
                  <a:fillRect l="-1143" r="-286" b="-26316"/>
                </a:stretch>
              </a:blipFill>
            </p:spPr>
            <p:txBody>
              <a:bodyPr/>
              <a:lstStyle/>
              <a:p>
                <a:r>
                  <a:rPr lang="en-US">
                    <a:noFill/>
                  </a:rPr>
                  <a:t> </a:t>
                </a:r>
              </a:p>
            </p:txBody>
          </p:sp>
        </mc:Fallback>
      </mc:AlternateContent>
      <p:sp>
        <p:nvSpPr>
          <p:cNvPr id="45" name="Rectangle 44"/>
          <p:cNvSpPr/>
          <p:nvPr/>
        </p:nvSpPr>
        <p:spPr>
          <a:xfrm>
            <a:off x="0" y="4698211"/>
            <a:ext cx="8640176" cy="430887"/>
          </a:xfrm>
          <a:prstGeom prst="rect">
            <a:avLst/>
          </a:prstGeom>
        </p:spPr>
        <p:txBody>
          <a:bodyPr wrap="square">
            <a:spAutoFit/>
          </a:bodyPr>
          <a:lstStyle/>
          <a:p>
            <a:pPr marL="174625" indent="-174625"/>
            <a:r>
              <a:rPr lang="en-US" sz="1100" dirty="0">
                <a:solidFill>
                  <a:schemeClr val="tx1"/>
                </a:solidFill>
                <a:latin typeface="Inria Sans" panose="020B0604020202020204" charset="0"/>
              </a:rPr>
              <a:t>[6] V. </a:t>
            </a:r>
            <a:r>
              <a:rPr lang="en-US" sz="1100" dirty="0" err="1">
                <a:solidFill>
                  <a:schemeClr val="tx1"/>
                </a:solidFill>
                <a:latin typeface="Inria Sans" panose="020B0604020202020204" charset="0"/>
              </a:rPr>
              <a:t>Talla</a:t>
            </a:r>
            <a:r>
              <a:rPr lang="en-US" sz="1100" dirty="0">
                <a:solidFill>
                  <a:schemeClr val="tx1"/>
                </a:solidFill>
                <a:latin typeface="Inria Sans" panose="020B0604020202020204" charset="0"/>
              </a:rPr>
              <a:t>, M. </a:t>
            </a:r>
            <a:r>
              <a:rPr lang="en-US" sz="1100" dirty="0" err="1">
                <a:solidFill>
                  <a:schemeClr val="tx1"/>
                </a:solidFill>
                <a:latin typeface="Inria Sans" panose="020B0604020202020204" charset="0"/>
              </a:rPr>
              <a:t>Hessar</a:t>
            </a:r>
            <a:r>
              <a:rPr lang="en-US" sz="1100" dirty="0">
                <a:solidFill>
                  <a:schemeClr val="tx1"/>
                </a:solidFill>
                <a:latin typeface="Inria Sans" panose="020B0604020202020204" charset="0"/>
              </a:rPr>
              <a:t>, B. Kellogg, A. </a:t>
            </a:r>
            <a:r>
              <a:rPr lang="en-US" sz="1100" dirty="0" err="1">
                <a:solidFill>
                  <a:schemeClr val="tx1"/>
                </a:solidFill>
                <a:latin typeface="Inria Sans" panose="020B0604020202020204" charset="0"/>
              </a:rPr>
              <a:t>Najafi</a:t>
            </a:r>
            <a:r>
              <a:rPr lang="en-US" sz="1100" dirty="0">
                <a:solidFill>
                  <a:schemeClr val="tx1"/>
                </a:solidFill>
                <a:latin typeface="Inria Sans" panose="020B0604020202020204" charset="0"/>
              </a:rPr>
              <a:t>, J. R. Smith, S. </a:t>
            </a:r>
            <a:r>
              <a:rPr lang="en-US" sz="1100" dirty="0" err="1">
                <a:solidFill>
                  <a:schemeClr val="tx1"/>
                </a:solidFill>
                <a:latin typeface="Inria Sans" panose="020B0604020202020204" charset="0"/>
              </a:rPr>
              <a:t>Gollakota</a:t>
            </a:r>
            <a:r>
              <a:rPr lang="en-US" sz="1100" dirty="0">
                <a:solidFill>
                  <a:schemeClr val="tx1"/>
                </a:solidFill>
                <a:latin typeface="Inria Sans" panose="020B0604020202020204" charset="0"/>
              </a:rPr>
              <a:t>, “LoRa </a:t>
            </a:r>
            <a:r>
              <a:rPr lang="en-US" sz="1100" dirty="0" err="1">
                <a:solidFill>
                  <a:schemeClr val="tx1"/>
                </a:solidFill>
                <a:latin typeface="Inria Sans" panose="020B0604020202020204" charset="0"/>
              </a:rPr>
              <a:t>Backscaer</a:t>
            </a:r>
            <a:r>
              <a:rPr lang="en-US" sz="11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87092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fill="hold"/>
                                        <p:tgtEl>
                                          <p:spTgt spid="87"/>
                                        </p:tgtEl>
                                        <p:attrNameLst>
                                          <p:attrName>ppt_x</p:attrName>
                                        </p:attrNameLst>
                                      </p:cBhvr>
                                      <p:tavLst>
                                        <p:tav tm="0">
                                          <p:val>
                                            <p:strVal val="#ppt_x"/>
                                          </p:val>
                                        </p:tav>
                                        <p:tav tm="100000">
                                          <p:val>
                                            <p:strVal val="#ppt_x"/>
                                          </p:val>
                                        </p:tav>
                                      </p:tavLst>
                                    </p:anim>
                                    <p:anim calcmode="lin" valueType="num">
                                      <p:cBhvr additive="base">
                                        <p:cTn id="28" dur="500" fill="hold"/>
                                        <p:tgtEl>
                                          <p:spTgt spid="8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500" fill="hold"/>
                                        <p:tgtEl>
                                          <p:spTgt spid="84"/>
                                        </p:tgtEl>
                                        <p:attrNameLst>
                                          <p:attrName>ppt_x</p:attrName>
                                        </p:attrNameLst>
                                      </p:cBhvr>
                                      <p:tavLst>
                                        <p:tav tm="0">
                                          <p:val>
                                            <p:strVal val="#ppt_x"/>
                                          </p:val>
                                        </p:tav>
                                        <p:tav tm="100000">
                                          <p:val>
                                            <p:strVal val="#ppt_x"/>
                                          </p:val>
                                        </p:tav>
                                      </p:tavLst>
                                    </p:anim>
                                    <p:anim calcmode="lin" valueType="num">
                                      <p:cBhvr additive="base">
                                        <p:cTn id="32" dur="500" fill="hold"/>
                                        <p:tgtEl>
                                          <p:spTgt spid="8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 calcmode="lin" valueType="num">
                                      <p:cBhvr additive="base">
                                        <p:cTn id="45" dur="500" fill="hold"/>
                                        <p:tgtEl>
                                          <p:spTgt spid="88"/>
                                        </p:tgtEl>
                                        <p:attrNameLst>
                                          <p:attrName>ppt_x</p:attrName>
                                        </p:attrNameLst>
                                      </p:cBhvr>
                                      <p:tavLst>
                                        <p:tav tm="0">
                                          <p:val>
                                            <p:strVal val="#ppt_x"/>
                                          </p:val>
                                        </p:tav>
                                        <p:tav tm="100000">
                                          <p:val>
                                            <p:strVal val="#ppt_x"/>
                                          </p:val>
                                        </p:tav>
                                      </p:tavLst>
                                    </p:anim>
                                    <p:anim calcmode="lin" valueType="num">
                                      <p:cBhvr additive="base">
                                        <p:cTn id="46" dur="500" fill="hold"/>
                                        <p:tgtEl>
                                          <p:spTgt spid="8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6"/>
                                        </p:tgtEl>
                                        <p:attrNameLst>
                                          <p:attrName>style.visibility</p:attrName>
                                        </p:attrNameLst>
                                      </p:cBhvr>
                                      <p:to>
                                        <p:strVal val="visible"/>
                                      </p:to>
                                    </p:set>
                                    <p:anim calcmode="lin" valueType="num">
                                      <p:cBhvr additive="base">
                                        <p:cTn id="49" dur="500" fill="hold"/>
                                        <p:tgtEl>
                                          <p:spTgt spid="106"/>
                                        </p:tgtEl>
                                        <p:attrNameLst>
                                          <p:attrName>ppt_x</p:attrName>
                                        </p:attrNameLst>
                                      </p:cBhvr>
                                      <p:tavLst>
                                        <p:tav tm="0">
                                          <p:val>
                                            <p:strVal val="#ppt_x"/>
                                          </p:val>
                                        </p:tav>
                                        <p:tav tm="100000">
                                          <p:val>
                                            <p:strVal val="#ppt_x"/>
                                          </p:val>
                                        </p:tav>
                                      </p:tavLst>
                                    </p:anim>
                                    <p:anim calcmode="lin" valueType="num">
                                      <p:cBhvr additive="base">
                                        <p:cTn id="50" dur="500" fill="hold"/>
                                        <p:tgtEl>
                                          <p:spTgt spid="10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 calcmode="lin" valueType="num">
                                      <p:cBhvr additive="base">
                                        <p:cTn id="53" dur="500" fill="hold"/>
                                        <p:tgtEl>
                                          <p:spTgt spid="102"/>
                                        </p:tgtEl>
                                        <p:attrNameLst>
                                          <p:attrName>ppt_x</p:attrName>
                                        </p:attrNameLst>
                                      </p:cBhvr>
                                      <p:tavLst>
                                        <p:tav tm="0">
                                          <p:val>
                                            <p:strVal val="#ppt_x"/>
                                          </p:val>
                                        </p:tav>
                                        <p:tav tm="100000">
                                          <p:val>
                                            <p:strVal val="#ppt_x"/>
                                          </p:val>
                                        </p:tav>
                                      </p:tavLst>
                                    </p:anim>
                                    <p:anim calcmode="lin" valueType="num">
                                      <p:cBhvr additive="base">
                                        <p:cTn id="54" dur="500" fill="hold"/>
                                        <p:tgtEl>
                                          <p:spTgt spid="102"/>
                                        </p:tgtEl>
                                        <p:attrNameLst>
                                          <p:attrName>ppt_y</p:attrName>
                                        </p:attrNameLst>
                                      </p:cBhvr>
                                      <p:tavLst>
                                        <p:tav tm="0">
                                          <p:val>
                                            <p:strVal val="1+#ppt_h/2"/>
                                          </p:val>
                                        </p:tav>
                                        <p:tav tm="100000">
                                          <p:val>
                                            <p:strVal val="#ppt_y"/>
                                          </p:val>
                                        </p:tav>
                                      </p:tavLst>
                                    </p:anim>
                                  </p:childTnLst>
                                </p:cTn>
                              </p:par>
                              <p:par>
                                <p:cTn id="55" presetID="14" presetClass="entr" presetSubtype="1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randombar(horizontal)">
                                      <p:cBhvr>
                                        <p:cTn id="57" dur="500"/>
                                        <p:tgtEl>
                                          <p:spTgt spid="90"/>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randombar(horizontal)">
                                      <p:cBhvr>
                                        <p:cTn id="60" dur="500"/>
                                        <p:tgtEl>
                                          <p:spTgt spid="92"/>
                                        </p:tgtEl>
                                      </p:cBhvr>
                                    </p:animEffect>
                                  </p:childTnLst>
                                </p:cTn>
                              </p:par>
                              <p:par>
                                <p:cTn id="61" presetID="2" presetClass="entr" presetSubtype="4" fill="hold" nodeType="withEffect">
                                  <p:stCondLst>
                                    <p:cond delay="0"/>
                                  </p:stCondLst>
                                  <p:childTnLst>
                                    <p:set>
                                      <p:cBhvr>
                                        <p:cTn id="62" dur="1" fill="hold">
                                          <p:stCondLst>
                                            <p:cond delay="0"/>
                                          </p:stCondLst>
                                        </p:cTn>
                                        <p:tgtEl>
                                          <p:spTgt spid="107"/>
                                        </p:tgtEl>
                                        <p:attrNameLst>
                                          <p:attrName>style.visibility</p:attrName>
                                        </p:attrNameLst>
                                      </p:cBhvr>
                                      <p:to>
                                        <p:strVal val="visible"/>
                                      </p:to>
                                    </p:set>
                                    <p:anim calcmode="lin" valueType="num">
                                      <p:cBhvr additive="base">
                                        <p:cTn id="63" dur="500" fill="hold"/>
                                        <p:tgtEl>
                                          <p:spTgt spid="107"/>
                                        </p:tgtEl>
                                        <p:attrNameLst>
                                          <p:attrName>ppt_x</p:attrName>
                                        </p:attrNameLst>
                                      </p:cBhvr>
                                      <p:tavLst>
                                        <p:tav tm="0">
                                          <p:val>
                                            <p:strVal val="#ppt_x"/>
                                          </p:val>
                                        </p:tav>
                                        <p:tav tm="100000">
                                          <p:val>
                                            <p:strVal val="#ppt_x"/>
                                          </p:val>
                                        </p:tav>
                                      </p:tavLst>
                                    </p:anim>
                                    <p:anim calcmode="lin" valueType="num">
                                      <p:cBhvr additive="base">
                                        <p:cTn id="64" dur="500" fill="hold"/>
                                        <p:tgtEl>
                                          <p:spTgt spid="10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additive="base">
                                        <p:cTn id="67" dur="500" fill="hold"/>
                                        <p:tgtEl>
                                          <p:spTgt spid="108"/>
                                        </p:tgtEl>
                                        <p:attrNameLst>
                                          <p:attrName>ppt_x</p:attrName>
                                        </p:attrNameLst>
                                      </p:cBhvr>
                                      <p:tavLst>
                                        <p:tav tm="0">
                                          <p:val>
                                            <p:strVal val="#ppt_x"/>
                                          </p:val>
                                        </p:tav>
                                        <p:tav tm="100000">
                                          <p:val>
                                            <p:strVal val="#ppt_x"/>
                                          </p:val>
                                        </p:tav>
                                      </p:tavLst>
                                    </p:anim>
                                    <p:anim calcmode="lin" valueType="num">
                                      <p:cBhvr additive="base">
                                        <p:cTn id="68" dur="500" fill="hold"/>
                                        <p:tgtEl>
                                          <p:spTgt spid="10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additive="base">
                                        <p:cTn id="71" dur="500" fill="hold"/>
                                        <p:tgtEl>
                                          <p:spTgt spid="105"/>
                                        </p:tgtEl>
                                        <p:attrNameLst>
                                          <p:attrName>ppt_x</p:attrName>
                                        </p:attrNameLst>
                                      </p:cBhvr>
                                      <p:tavLst>
                                        <p:tav tm="0">
                                          <p:val>
                                            <p:strVal val="#ppt_x"/>
                                          </p:val>
                                        </p:tav>
                                        <p:tav tm="100000">
                                          <p:val>
                                            <p:strVal val="#ppt_x"/>
                                          </p:val>
                                        </p:tav>
                                      </p:tavLst>
                                    </p:anim>
                                    <p:anim calcmode="lin" valueType="num">
                                      <p:cBhvr additive="base">
                                        <p:cTn id="72" dur="500" fill="hold"/>
                                        <p:tgtEl>
                                          <p:spTgt spid="10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 calcmode="lin" valueType="num">
                                      <p:cBhvr additive="base">
                                        <p:cTn id="75" dur="500" fill="hold"/>
                                        <p:tgtEl>
                                          <p:spTgt spid="71"/>
                                        </p:tgtEl>
                                        <p:attrNameLst>
                                          <p:attrName>ppt_x</p:attrName>
                                        </p:attrNameLst>
                                      </p:cBhvr>
                                      <p:tavLst>
                                        <p:tav tm="0">
                                          <p:val>
                                            <p:strVal val="#ppt_x"/>
                                          </p:val>
                                        </p:tav>
                                        <p:tav tm="100000">
                                          <p:val>
                                            <p:strVal val="#ppt_x"/>
                                          </p:val>
                                        </p:tav>
                                      </p:tavLst>
                                    </p:anim>
                                    <p:anim calcmode="lin" valueType="num">
                                      <p:cBhvr additive="base">
                                        <p:cTn id="7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09"/>
                                        </p:tgtEl>
                                        <p:attrNameLst>
                                          <p:attrName>style.visibility</p:attrName>
                                        </p:attrNameLst>
                                      </p:cBhvr>
                                      <p:to>
                                        <p:strVal val="visible"/>
                                      </p:to>
                                    </p:set>
                                    <p:anim calcmode="lin" valueType="num">
                                      <p:cBhvr additive="base">
                                        <p:cTn id="81" dur="500" fill="hold"/>
                                        <p:tgtEl>
                                          <p:spTgt spid="109"/>
                                        </p:tgtEl>
                                        <p:attrNameLst>
                                          <p:attrName>ppt_x</p:attrName>
                                        </p:attrNameLst>
                                      </p:cBhvr>
                                      <p:tavLst>
                                        <p:tav tm="0">
                                          <p:val>
                                            <p:strVal val="#ppt_x"/>
                                          </p:val>
                                        </p:tav>
                                        <p:tav tm="100000">
                                          <p:val>
                                            <p:strVal val="#ppt_x"/>
                                          </p:val>
                                        </p:tav>
                                      </p:tavLst>
                                    </p:anim>
                                    <p:anim calcmode="lin" valueType="num">
                                      <p:cBhvr additive="base">
                                        <p:cTn id="82" dur="500" fill="hold"/>
                                        <p:tgtEl>
                                          <p:spTgt spid="10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19"/>
                                        </p:tgtEl>
                                        <p:attrNameLst>
                                          <p:attrName>style.visibility</p:attrName>
                                        </p:attrNameLst>
                                      </p:cBhvr>
                                      <p:to>
                                        <p:strVal val="visible"/>
                                      </p:to>
                                    </p:set>
                                    <p:anim calcmode="lin" valueType="num">
                                      <p:cBhvr additive="base">
                                        <p:cTn id="85" dur="500" fill="hold"/>
                                        <p:tgtEl>
                                          <p:spTgt spid="119"/>
                                        </p:tgtEl>
                                        <p:attrNameLst>
                                          <p:attrName>ppt_x</p:attrName>
                                        </p:attrNameLst>
                                      </p:cBhvr>
                                      <p:tavLst>
                                        <p:tav tm="0">
                                          <p:val>
                                            <p:strVal val="#ppt_x"/>
                                          </p:val>
                                        </p:tav>
                                        <p:tav tm="100000">
                                          <p:val>
                                            <p:strVal val="#ppt_x"/>
                                          </p:val>
                                        </p:tav>
                                      </p:tavLst>
                                    </p:anim>
                                    <p:anim calcmode="lin" valueType="num">
                                      <p:cBhvr additive="base">
                                        <p:cTn id="86" dur="500" fill="hold"/>
                                        <p:tgtEl>
                                          <p:spTgt spid="11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anim calcmode="lin" valueType="num">
                                      <p:cBhvr additive="base">
                                        <p:cTn id="89" dur="500" fill="hold"/>
                                        <p:tgtEl>
                                          <p:spTgt spid="121"/>
                                        </p:tgtEl>
                                        <p:attrNameLst>
                                          <p:attrName>ppt_x</p:attrName>
                                        </p:attrNameLst>
                                      </p:cBhvr>
                                      <p:tavLst>
                                        <p:tav tm="0">
                                          <p:val>
                                            <p:strVal val="#ppt_x"/>
                                          </p:val>
                                        </p:tav>
                                        <p:tav tm="100000">
                                          <p:val>
                                            <p:strVal val="#ppt_x"/>
                                          </p:val>
                                        </p:tav>
                                      </p:tavLst>
                                    </p:anim>
                                    <p:anim calcmode="lin" valueType="num">
                                      <p:cBhvr additive="base">
                                        <p:cTn id="90" dur="500" fill="hold"/>
                                        <p:tgtEl>
                                          <p:spTgt spid="121"/>
                                        </p:tgtEl>
                                        <p:attrNameLst>
                                          <p:attrName>ppt_y</p:attrName>
                                        </p:attrNameLst>
                                      </p:cBhvr>
                                      <p:tavLst>
                                        <p:tav tm="0">
                                          <p:val>
                                            <p:strVal val="1+#ppt_h/2"/>
                                          </p:val>
                                        </p:tav>
                                        <p:tav tm="100000">
                                          <p:val>
                                            <p:strVal val="#ppt_y"/>
                                          </p:val>
                                        </p:tav>
                                      </p:tavLst>
                                    </p:anim>
                                  </p:childTnLst>
                                </p:cTn>
                              </p:par>
                              <p:par>
                                <p:cTn id="91" presetID="14" presetClass="entr" presetSubtype="10" fill="hold" grpId="0" nodeType="withEffect">
                                  <p:stCondLst>
                                    <p:cond delay="0"/>
                                  </p:stCondLst>
                                  <p:childTnLst>
                                    <p:set>
                                      <p:cBhvr>
                                        <p:cTn id="92" dur="1" fill="hold">
                                          <p:stCondLst>
                                            <p:cond delay="0"/>
                                          </p:stCondLst>
                                        </p:cTn>
                                        <p:tgtEl>
                                          <p:spTgt spid="111"/>
                                        </p:tgtEl>
                                        <p:attrNameLst>
                                          <p:attrName>style.visibility</p:attrName>
                                        </p:attrNameLst>
                                      </p:cBhvr>
                                      <p:to>
                                        <p:strVal val="visible"/>
                                      </p:to>
                                    </p:set>
                                    <p:animEffect transition="in" filter="randombar(horizontal)">
                                      <p:cBhvr>
                                        <p:cTn id="93" dur="500"/>
                                        <p:tgtEl>
                                          <p:spTgt spid="111"/>
                                        </p:tgtEl>
                                      </p:cBhvr>
                                    </p:animEffect>
                                  </p:childTnLst>
                                </p:cTn>
                              </p:par>
                              <p:par>
                                <p:cTn id="94" presetID="2" presetClass="entr" presetSubtype="4" fill="hold" nodeType="withEffect">
                                  <p:stCondLst>
                                    <p:cond delay="0"/>
                                  </p:stCondLst>
                                  <p:childTnLst>
                                    <p:set>
                                      <p:cBhvr>
                                        <p:cTn id="95" dur="1" fill="hold">
                                          <p:stCondLst>
                                            <p:cond delay="0"/>
                                          </p:stCondLst>
                                        </p:cTn>
                                        <p:tgtEl>
                                          <p:spTgt spid="114"/>
                                        </p:tgtEl>
                                        <p:attrNameLst>
                                          <p:attrName>style.visibility</p:attrName>
                                        </p:attrNameLst>
                                      </p:cBhvr>
                                      <p:to>
                                        <p:strVal val="visible"/>
                                      </p:to>
                                    </p:set>
                                    <p:anim calcmode="lin" valueType="num">
                                      <p:cBhvr additive="base">
                                        <p:cTn id="96" dur="500" fill="hold"/>
                                        <p:tgtEl>
                                          <p:spTgt spid="114"/>
                                        </p:tgtEl>
                                        <p:attrNameLst>
                                          <p:attrName>ppt_x</p:attrName>
                                        </p:attrNameLst>
                                      </p:cBhvr>
                                      <p:tavLst>
                                        <p:tav tm="0">
                                          <p:val>
                                            <p:strVal val="#ppt_x"/>
                                          </p:val>
                                        </p:tav>
                                        <p:tav tm="100000">
                                          <p:val>
                                            <p:strVal val="#ppt_x"/>
                                          </p:val>
                                        </p:tav>
                                      </p:tavLst>
                                    </p:anim>
                                    <p:anim calcmode="lin" valueType="num">
                                      <p:cBhvr additive="base">
                                        <p:cTn id="97" dur="500" fill="hold"/>
                                        <p:tgtEl>
                                          <p:spTgt spid="114"/>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110"/>
                                        </p:tgtEl>
                                        <p:attrNameLst>
                                          <p:attrName>style.visibility</p:attrName>
                                        </p:attrNameLst>
                                      </p:cBhvr>
                                      <p:to>
                                        <p:strVal val="visible"/>
                                      </p:to>
                                    </p:set>
                                    <p:anim calcmode="lin" valueType="num">
                                      <p:cBhvr additive="base">
                                        <p:cTn id="100" dur="500" fill="hold"/>
                                        <p:tgtEl>
                                          <p:spTgt spid="110"/>
                                        </p:tgtEl>
                                        <p:attrNameLst>
                                          <p:attrName>ppt_x</p:attrName>
                                        </p:attrNameLst>
                                      </p:cBhvr>
                                      <p:tavLst>
                                        <p:tav tm="0">
                                          <p:val>
                                            <p:strVal val="#ppt_x"/>
                                          </p:val>
                                        </p:tav>
                                        <p:tav tm="100000">
                                          <p:val>
                                            <p:strVal val="#ppt_x"/>
                                          </p:val>
                                        </p:tav>
                                      </p:tavLst>
                                    </p:anim>
                                    <p:anim calcmode="lin" valueType="num">
                                      <p:cBhvr additive="base">
                                        <p:cTn id="101" dur="500" fill="hold"/>
                                        <p:tgtEl>
                                          <p:spTgt spid="110"/>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122"/>
                                        </p:tgtEl>
                                        <p:attrNameLst>
                                          <p:attrName>style.visibility</p:attrName>
                                        </p:attrNameLst>
                                      </p:cBhvr>
                                      <p:to>
                                        <p:strVal val="visible"/>
                                      </p:to>
                                    </p:set>
                                    <p:anim calcmode="lin" valueType="num">
                                      <p:cBhvr additive="base">
                                        <p:cTn id="104" dur="500" fill="hold"/>
                                        <p:tgtEl>
                                          <p:spTgt spid="122"/>
                                        </p:tgtEl>
                                        <p:attrNameLst>
                                          <p:attrName>ppt_x</p:attrName>
                                        </p:attrNameLst>
                                      </p:cBhvr>
                                      <p:tavLst>
                                        <p:tav tm="0">
                                          <p:val>
                                            <p:strVal val="#ppt_x"/>
                                          </p:val>
                                        </p:tav>
                                        <p:tav tm="100000">
                                          <p:val>
                                            <p:strVal val="#ppt_x"/>
                                          </p:val>
                                        </p:tav>
                                      </p:tavLst>
                                    </p:anim>
                                    <p:anim calcmode="lin" valueType="num">
                                      <p:cBhvr additive="base">
                                        <p:cTn id="105" dur="500" fill="hold"/>
                                        <p:tgtEl>
                                          <p:spTgt spid="122"/>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118"/>
                                        </p:tgtEl>
                                        <p:attrNameLst>
                                          <p:attrName>style.visibility</p:attrName>
                                        </p:attrNameLst>
                                      </p:cBhvr>
                                      <p:to>
                                        <p:strVal val="visible"/>
                                      </p:to>
                                    </p:set>
                                    <p:anim calcmode="lin" valueType="num">
                                      <p:cBhvr additive="base">
                                        <p:cTn id="108" dur="500" fill="hold"/>
                                        <p:tgtEl>
                                          <p:spTgt spid="118"/>
                                        </p:tgtEl>
                                        <p:attrNameLst>
                                          <p:attrName>ppt_x</p:attrName>
                                        </p:attrNameLst>
                                      </p:cBhvr>
                                      <p:tavLst>
                                        <p:tav tm="0">
                                          <p:val>
                                            <p:strVal val="#ppt_x"/>
                                          </p:val>
                                        </p:tav>
                                        <p:tav tm="100000">
                                          <p:val>
                                            <p:strVal val="#ppt_x"/>
                                          </p:val>
                                        </p:tav>
                                      </p:tavLst>
                                    </p:anim>
                                    <p:anim calcmode="lin" valueType="num">
                                      <p:cBhvr additive="base">
                                        <p:cTn id="109" dur="500" fill="hold"/>
                                        <p:tgtEl>
                                          <p:spTgt spid="118"/>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20"/>
                                        </p:tgtEl>
                                        <p:attrNameLst>
                                          <p:attrName>style.visibility</p:attrName>
                                        </p:attrNameLst>
                                      </p:cBhvr>
                                      <p:to>
                                        <p:strVal val="visible"/>
                                      </p:to>
                                    </p:set>
                                    <p:anim calcmode="lin" valueType="num">
                                      <p:cBhvr additive="base">
                                        <p:cTn id="112" dur="500" fill="hold"/>
                                        <p:tgtEl>
                                          <p:spTgt spid="120"/>
                                        </p:tgtEl>
                                        <p:attrNameLst>
                                          <p:attrName>ppt_x</p:attrName>
                                        </p:attrNameLst>
                                      </p:cBhvr>
                                      <p:tavLst>
                                        <p:tav tm="0">
                                          <p:val>
                                            <p:strVal val="#ppt_x"/>
                                          </p:val>
                                        </p:tav>
                                        <p:tav tm="100000">
                                          <p:val>
                                            <p:strVal val="#ppt_x"/>
                                          </p:val>
                                        </p:tav>
                                      </p:tavLst>
                                    </p:anim>
                                    <p:anim calcmode="lin" valueType="num">
                                      <p:cBhvr additive="base">
                                        <p:cTn id="113" dur="500" fill="hold"/>
                                        <p:tgtEl>
                                          <p:spTgt spid="120"/>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124"/>
                                        </p:tgtEl>
                                        <p:attrNameLst>
                                          <p:attrName>style.visibility</p:attrName>
                                        </p:attrNameLst>
                                      </p:cBhvr>
                                      <p:to>
                                        <p:strVal val="visible"/>
                                      </p:to>
                                    </p:set>
                                    <p:anim calcmode="lin" valueType="num">
                                      <p:cBhvr additive="base">
                                        <p:cTn id="116" dur="500" fill="hold"/>
                                        <p:tgtEl>
                                          <p:spTgt spid="124"/>
                                        </p:tgtEl>
                                        <p:attrNameLst>
                                          <p:attrName>ppt_x</p:attrName>
                                        </p:attrNameLst>
                                      </p:cBhvr>
                                      <p:tavLst>
                                        <p:tav tm="0">
                                          <p:val>
                                            <p:strVal val="#ppt_x"/>
                                          </p:val>
                                        </p:tav>
                                        <p:tav tm="100000">
                                          <p:val>
                                            <p:strVal val="#ppt_x"/>
                                          </p:val>
                                        </p:tav>
                                      </p:tavLst>
                                    </p:anim>
                                    <p:anim calcmode="lin" valueType="num">
                                      <p:cBhvr additive="base">
                                        <p:cTn id="117" dur="500" fill="hold"/>
                                        <p:tgtEl>
                                          <p:spTgt spid="12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123"/>
                                        </p:tgtEl>
                                        <p:attrNameLst>
                                          <p:attrName>style.visibility</p:attrName>
                                        </p:attrNameLst>
                                      </p:cBhvr>
                                      <p:to>
                                        <p:strVal val="visible"/>
                                      </p:to>
                                    </p:set>
                                    <p:anim calcmode="lin" valueType="num">
                                      <p:cBhvr additive="base">
                                        <p:cTn id="120" dur="500" fill="hold"/>
                                        <p:tgtEl>
                                          <p:spTgt spid="123"/>
                                        </p:tgtEl>
                                        <p:attrNameLst>
                                          <p:attrName>ppt_x</p:attrName>
                                        </p:attrNameLst>
                                      </p:cBhvr>
                                      <p:tavLst>
                                        <p:tav tm="0">
                                          <p:val>
                                            <p:strVal val="#ppt_x"/>
                                          </p:val>
                                        </p:tav>
                                        <p:tav tm="100000">
                                          <p:val>
                                            <p:strVal val="#ppt_x"/>
                                          </p:val>
                                        </p:tav>
                                      </p:tavLst>
                                    </p:anim>
                                    <p:anim calcmode="lin" valueType="num">
                                      <p:cBhvr additive="base">
                                        <p:cTn id="121" dur="500" fill="hold"/>
                                        <p:tgtEl>
                                          <p:spTgt spid="123"/>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117"/>
                                        </p:tgtEl>
                                        <p:attrNameLst>
                                          <p:attrName>style.visibility</p:attrName>
                                        </p:attrNameLst>
                                      </p:cBhvr>
                                      <p:to>
                                        <p:strVal val="visible"/>
                                      </p:to>
                                    </p:set>
                                    <p:anim calcmode="lin" valueType="num">
                                      <p:cBhvr additive="base">
                                        <p:cTn id="124" dur="500" fill="hold"/>
                                        <p:tgtEl>
                                          <p:spTgt spid="117"/>
                                        </p:tgtEl>
                                        <p:attrNameLst>
                                          <p:attrName>ppt_x</p:attrName>
                                        </p:attrNameLst>
                                      </p:cBhvr>
                                      <p:tavLst>
                                        <p:tav tm="0">
                                          <p:val>
                                            <p:strVal val="#ppt_x"/>
                                          </p:val>
                                        </p:tav>
                                        <p:tav tm="100000">
                                          <p:val>
                                            <p:strVal val="#ppt_x"/>
                                          </p:val>
                                        </p:tav>
                                      </p:tavLst>
                                    </p:anim>
                                    <p:anim calcmode="lin" valueType="num">
                                      <p:cBhvr additive="base">
                                        <p:cTn id="125" dur="500" fill="hold"/>
                                        <p:tgtEl>
                                          <p:spTgt spid="11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 calcmode="lin" valueType="num">
                                      <p:cBhvr additive="base">
                                        <p:cTn id="128" dur="500" fill="hold"/>
                                        <p:tgtEl>
                                          <p:spTgt spid="80"/>
                                        </p:tgtEl>
                                        <p:attrNameLst>
                                          <p:attrName>ppt_x</p:attrName>
                                        </p:attrNameLst>
                                      </p:cBhvr>
                                      <p:tavLst>
                                        <p:tav tm="0">
                                          <p:val>
                                            <p:strVal val="#ppt_x"/>
                                          </p:val>
                                        </p:tav>
                                        <p:tav tm="100000">
                                          <p:val>
                                            <p:strVal val="#ppt_x"/>
                                          </p:val>
                                        </p:tav>
                                      </p:tavLst>
                                    </p:anim>
                                    <p:anim calcmode="lin" valueType="num">
                                      <p:cBhvr additive="base">
                                        <p:cTn id="129"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125"/>
                                        </p:tgtEl>
                                        <p:attrNameLst>
                                          <p:attrName>style.visibility</p:attrName>
                                        </p:attrNameLst>
                                      </p:cBhvr>
                                      <p:to>
                                        <p:strVal val="visible"/>
                                      </p:to>
                                    </p:set>
                                    <p:animEffect transition="in" filter="randombar(horizontal)">
                                      <p:cBhvr>
                                        <p:cTn id="134" dur="500"/>
                                        <p:tgtEl>
                                          <p:spTgt spid="125"/>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126"/>
                                        </p:tgtEl>
                                        <p:attrNameLst>
                                          <p:attrName>style.visibility</p:attrName>
                                        </p:attrNameLst>
                                      </p:cBhvr>
                                      <p:to>
                                        <p:strVal val="visible"/>
                                      </p:to>
                                    </p:set>
                                    <p:animEffect transition="in" filter="randombar(horizontal)">
                                      <p:cBhvr>
                                        <p:cTn id="137" dur="500"/>
                                        <p:tgtEl>
                                          <p:spTgt spid="126"/>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127"/>
                                        </p:tgtEl>
                                        <p:attrNameLst>
                                          <p:attrName>style.visibility</p:attrName>
                                        </p:attrNameLst>
                                      </p:cBhvr>
                                      <p:to>
                                        <p:strVal val="visible"/>
                                      </p:to>
                                    </p:set>
                                    <p:animEffect transition="in" filter="randombar(horizontal)">
                                      <p:cBhvr>
                                        <p:cTn id="140" dur="500"/>
                                        <p:tgtEl>
                                          <p:spTgt spid="127"/>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128"/>
                                        </p:tgtEl>
                                        <p:attrNameLst>
                                          <p:attrName>style.visibility</p:attrName>
                                        </p:attrNameLst>
                                      </p:cBhvr>
                                      <p:to>
                                        <p:strVal val="visible"/>
                                      </p:to>
                                    </p:set>
                                    <p:animEffect transition="in" filter="randombar(horizontal)">
                                      <p:cBhvr>
                                        <p:cTn id="143" dur="500"/>
                                        <p:tgtEl>
                                          <p:spTgt spid="128"/>
                                        </p:tgtEl>
                                      </p:cBhvr>
                                    </p:animEffect>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129"/>
                                        </p:tgtEl>
                                        <p:attrNameLst>
                                          <p:attrName>style.visibility</p:attrName>
                                        </p:attrNameLst>
                                      </p:cBhvr>
                                      <p:to>
                                        <p:strVal val="visible"/>
                                      </p:to>
                                    </p:set>
                                    <p:animEffect transition="in" filter="randombar(horizontal)">
                                      <p:cBhvr>
                                        <p:cTn id="148" dur="500"/>
                                        <p:tgtEl>
                                          <p:spTgt spid="129"/>
                                        </p:tgtEl>
                                      </p:cBhvr>
                                    </p:animEffect>
                                  </p:childTnLst>
                                </p:cTn>
                              </p:par>
                            </p:childTnLst>
                          </p:cTn>
                        </p:par>
                      </p:childTnLst>
                    </p:cTn>
                  </p:par>
                  <p:par>
                    <p:cTn id="149" fill="hold">
                      <p:stCondLst>
                        <p:cond delay="indefinite"/>
                      </p:stCondLst>
                      <p:childTnLst>
                        <p:par>
                          <p:cTn id="150" fill="hold">
                            <p:stCondLst>
                              <p:cond delay="0"/>
                            </p:stCondLst>
                            <p:childTnLst>
                              <p:par>
                                <p:cTn id="151" presetID="14" presetClass="entr" presetSubtype="1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randombar(horizontal)">
                                      <p:cBhvr>
                                        <p:cTn id="153" dur="500"/>
                                        <p:tgtEl>
                                          <p:spTgt spid="130"/>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131"/>
                                        </p:tgtEl>
                                        <p:attrNameLst>
                                          <p:attrName>style.visibility</p:attrName>
                                        </p:attrNameLst>
                                      </p:cBhvr>
                                      <p:to>
                                        <p:strVal val="visible"/>
                                      </p:to>
                                    </p:set>
                                    <p:animEffect transition="in" filter="randombar(horizontal)">
                                      <p:cBhvr>
                                        <p:cTn id="158" dur="500"/>
                                        <p:tgtEl>
                                          <p:spTgt spid="131"/>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132"/>
                                        </p:tgtEl>
                                        <p:attrNameLst>
                                          <p:attrName>style.visibility</p:attrName>
                                        </p:attrNameLst>
                                      </p:cBhvr>
                                      <p:to>
                                        <p:strVal val="visible"/>
                                      </p:to>
                                    </p:set>
                                    <p:anim calcmode="lin" valueType="num">
                                      <p:cBhvr additive="base">
                                        <p:cTn id="163" dur="500" fill="hold"/>
                                        <p:tgtEl>
                                          <p:spTgt spid="132"/>
                                        </p:tgtEl>
                                        <p:attrNameLst>
                                          <p:attrName>ppt_x</p:attrName>
                                        </p:attrNameLst>
                                      </p:cBhvr>
                                      <p:tavLst>
                                        <p:tav tm="0">
                                          <p:val>
                                            <p:strVal val="#ppt_x"/>
                                          </p:val>
                                        </p:tav>
                                        <p:tav tm="100000">
                                          <p:val>
                                            <p:strVal val="#ppt_x"/>
                                          </p:val>
                                        </p:tav>
                                      </p:tavLst>
                                    </p:anim>
                                    <p:anim calcmode="lin" valueType="num">
                                      <p:cBhvr additive="base">
                                        <p:cTn id="164"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134"/>
                                        </p:tgtEl>
                                        <p:attrNameLst>
                                          <p:attrName>style.visibility</p:attrName>
                                        </p:attrNameLst>
                                      </p:cBhvr>
                                      <p:to>
                                        <p:strVal val="visible"/>
                                      </p:to>
                                    </p:set>
                                    <p:anim calcmode="lin" valueType="num">
                                      <p:cBhvr additive="base">
                                        <p:cTn id="169" dur="500" fill="hold"/>
                                        <p:tgtEl>
                                          <p:spTgt spid="134"/>
                                        </p:tgtEl>
                                        <p:attrNameLst>
                                          <p:attrName>ppt_x</p:attrName>
                                        </p:attrNameLst>
                                      </p:cBhvr>
                                      <p:tavLst>
                                        <p:tav tm="0">
                                          <p:val>
                                            <p:strVal val="#ppt_x"/>
                                          </p:val>
                                        </p:tav>
                                        <p:tav tm="100000">
                                          <p:val>
                                            <p:strVal val="#ppt_x"/>
                                          </p:val>
                                        </p:tav>
                                      </p:tavLst>
                                    </p:anim>
                                    <p:anim calcmode="lin" valueType="num">
                                      <p:cBhvr additive="base">
                                        <p:cTn id="170"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135"/>
                                        </p:tgtEl>
                                        <p:attrNameLst>
                                          <p:attrName>style.visibility</p:attrName>
                                        </p:attrNameLst>
                                      </p:cBhvr>
                                      <p:to>
                                        <p:strVal val="visible"/>
                                      </p:to>
                                    </p:set>
                                    <p:anim calcmode="lin" valueType="num">
                                      <p:cBhvr additive="base">
                                        <p:cTn id="175" dur="500" fill="hold"/>
                                        <p:tgtEl>
                                          <p:spTgt spid="135"/>
                                        </p:tgtEl>
                                        <p:attrNameLst>
                                          <p:attrName>ppt_x</p:attrName>
                                        </p:attrNameLst>
                                      </p:cBhvr>
                                      <p:tavLst>
                                        <p:tav tm="0">
                                          <p:val>
                                            <p:strVal val="#ppt_x"/>
                                          </p:val>
                                        </p:tav>
                                        <p:tav tm="100000">
                                          <p:val>
                                            <p:strVal val="#ppt_x"/>
                                          </p:val>
                                        </p:tav>
                                      </p:tavLst>
                                    </p:anim>
                                    <p:anim calcmode="lin" valueType="num">
                                      <p:cBhvr additive="base">
                                        <p:cTn id="176"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0" grpId="0"/>
      <p:bldP spid="71" grpId="0"/>
      <p:bldP spid="80" grpId="0"/>
      <p:bldP spid="84" grpId="0"/>
      <p:bldP spid="87" grpId="0"/>
      <p:bldP spid="92" grpId="0"/>
      <p:bldP spid="105" grpId="0"/>
      <p:bldP spid="108" grpId="0"/>
      <p:bldP spid="111" grpId="0"/>
      <p:bldP spid="117" grpId="0"/>
      <p:bldP spid="120" grpId="0"/>
      <p:bldP spid="123" grpId="0"/>
      <p:bldP spid="124" grpId="0"/>
      <p:bldP spid="125" grpId="0"/>
      <p:bldP spid="126" grpId="0"/>
      <p:bldP spid="127" grpId="0"/>
      <p:bldP spid="128" grpId="0"/>
      <p:bldP spid="129" grpId="0"/>
      <p:bldP spid="130" grpId="0"/>
      <p:bldP spid="131" grpId="0"/>
      <p:bldP spid="132" grpId="0"/>
      <p:bldP spid="134" grpId="0"/>
      <p:bldP spid="1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200" dirty="0" smtClean="0"/>
              <a:t>Factors determine </a:t>
            </a:r>
            <a:r>
              <a:rPr lang="en-US" sz="3200" dirty="0"/>
              <a:t>RF </a:t>
            </a:r>
            <a:r>
              <a:rPr lang="en-US" sz="3200" dirty="0" smtClean="0"/>
              <a:t>range</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5</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804815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44" name="Google Shape;267;p19"/>
          <p:cNvSpPr txBox="1">
            <a:spLocks/>
          </p:cNvSpPr>
          <p:nvPr/>
        </p:nvSpPr>
        <p:spPr>
          <a:xfrm>
            <a:off x="1207849" y="1328300"/>
            <a:ext cx="7610036" cy="68593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A unit of measurement is a definite magnitude of a quantity, defined and adopted by convention or by law, that is used as a standard for measurement of the same kind of </a:t>
            </a:r>
            <a:r>
              <a:rPr lang="en-US" dirty="0" smtClean="0">
                <a:solidFill>
                  <a:srgbClr val="FFFFFF"/>
                </a:solidFill>
                <a:latin typeface="Inria Sans" panose="020B0604020202020204" charset="0"/>
                <a:cs typeface="Times New Roman" panose="02020603050405020304" pitchFamily="18" charset="0"/>
              </a:rPr>
              <a:t>quantity</a:t>
            </a:r>
            <a:r>
              <a:rPr lang="fa-IR" dirty="0" smtClean="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a:off x="1207849" y="2897715"/>
            <a:ext cx="7610036" cy="10746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decibel (symbol: dB) is a relative unit of measurement corresponding to one tenth of a bel (B). It is used to express the ratio of one value of a power or root-power quantity to another, on a logarithmic scale.</a:t>
            </a:r>
            <a:endParaRPr lang="en-US" sz="1600" dirty="0">
              <a:solidFill>
                <a:srgbClr val="FFFFFF"/>
              </a:solidFill>
              <a:latin typeface="Inria Sans" panose="020B0604020202020204" charset="0"/>
              <a:cs typeface="Times New Roman" panose="02020603050405020304" pitchFamily="18" charset="0"/>
            </a:endParaRPr>
          </a:p>
        </p:txBody>
      </p:sp>
      <p:sp>
        <p:nvSpPr>
          <p:cNvPr id="35" name="Google Shape;267;p19"/>
          <p:cNvSpPr txBox="1">
            <a:spLocks/>
          </p:cNvSpPr>
          <p:nvPr/>
        </p:nvSpPr>
        <p:spPr>
          <a:xfrm>
            <a:off x="1156694" y="2090283"/>
            <a:ext cx="7610036" cy="74243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If a person is listening to a radio with a sound power of 10 watts, the volume will not be doubled when it increases the output power to 20 watts.</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35"/>
              <p:cNvSpPr txBox="1"/>
              <p:nvPr/>
            </p:nvSpPr>
            <p:spPr>
              <a:xfrm>
                <a:off x="1560560" y="3991099"/>
                <a:ext cx="2451184"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i="1" smtClean="0">
                              <a:solidFill>
                                <a:schemeClr val="tx1"/>
                              </a:solidFill>
                              <a:latin typeface="Cambria Math" panose="02040503050406030204" pitchFamily="18" charset="0"/>
                            </a:rPr>
                            <m:t>x</m:t>
                          </m:r>
                        </m:e>
                        <m:sub>
                          <m:r>
                            <a:rPr lang="en-US" b="0" i="1" smtClean="0">
                              <a:solidFill>
                                <a:schemeClr val="tx1"/>
                              </a:solidFill>
                              <a:latin typeface="Cambria Math" panose="02040503050406030204" pitchFamily="18" charset="0"/>
                            </a:rPr>
                            <m:t>𝑑𝐵</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d>
                            <m:dPr>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𝑠𝑖𝑔𝑛𝑎𝑙</m:t>
                                  </m:r>
                                </m:num>
                                <m:den>
                                  <m:r>
                                    <a:rPr lang="en-US" b="0" i="1" smtClean="0">
                                      <a:solidFill>
                                        <a:schemeClr val="tx1"/>
                                      </a:solidFill>
                                      <a:latin typeface="Cambria Math" panose="02040503050406030204" pitchFamily="18" charset="0"/>
                                      <a:ea typeface="Cambria Math" panose="02040503050406030204" pitchFamily="18" charset="0"/>
                                    </a:rPr>
                                    <m:t>𝑟𝑒𝑓</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𝑠𝑖𝑔𝑛𝑎𝑙</m:t>
                                  </m:r>
                                </m:den>
                              </m:f>
                            </m:e>
                          </m:d>
                        </m:e>
                      </m:func>
                    </m:oMath>
                  </m:oMathPara>
                </a14:m>
                <a:endParaRPr lang="en-US"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560560" y="3991099"/>
                <a:ext cx="2451184" cy="484043"/>
              </a:xfrm>
              <a:prstGeom prst="rect">
                <a:avLst/>
              </a:prstGeom>
              <a:blipFill rotWithShape="0">
                <a:blip r:embed="rId3"/>
                <a:stretch>
                  <a:fillRect l="-498" b="-11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847283" y="3991099"/>
                <a:ext cx="3084242"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i="1" smtClean="0">
                              <a:solidFill>
                                <a:schemeClr val="tx1"/>
                              </a:solidFill>
                              <a:latin typeface="Cambria Math" panose="02040503050406030204" pitchFamily="18" charset="0"/>
                            </a:rPr>
                            <m:t>x</m:t>
                          </m:r>
                        </m:e>
                        <m:sub>
                          <m:r>
                            <a:rPr lang="en-US" b="0" i="1" smtClean="0">
                              <a:solidFill>
                                <a:schemeClr val="tx1"/>
                              </a:solidFill>
                              <a:latin typeface="Cambria Math" panose="02040503050406030204" pitchFamily="18" charset="0"/>
                            </a:rPr>
                            <m:t>𝑑𝐵</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d>
                            <m:dPr>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20</m:t>
                                  </m:r>
                                </m:num>
                                <m:den>
                                  <m:r>
                                    <a:rPr lang="en-US" b="0" i="1" smtClean="0">
                                      <a:solidFill>
                                        <a:schemeClr val="tx1"/>
                                      </a:solidFill>
                                      <a:latin typeface="Cambria Math" panose="02040503050406030204" pitchFamily="18" charset="0"/>
                                      <a:ea typeface="Cambria Math" panose="02040503050406030204" pitchFamily="18" charset="0"/>
                                    </a:rPr>
                                    <m:t>10</m:t>
                                  </m:r>
                                </m:den>
                              </m:f>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𝑑𝐵</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𝑜𝑓</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𝑔𝑎𝑖𝑛</m:t>
                          </m:r>
                          <m:r>
                            <a:rPr lang="en-US" b="0" i="1" smtClean="0">
                              <a:solidFill>
                                <a:schemeClr val="tx1"/>
                              </a:solidFill>
                              <a:latin typeface="Cambria Math" panose="02040503050406030204" pitchFamily="18" charset="0"/>
                              <a:ea typeface="Cambria Math" panose="02040503050406030204" pitchFamily="18" charset="0"/>
                            </a:rPr>
                            <m:t> </m:t>
                          </m:r>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47283" y="3991099"/>
                <a:ext cx="3084242" cy="484043"/>
              </a:xfrm>
              <a:prstGeom prst="rect">
                <a:avLst/>
              </a:prstGeom>
              <a:blipFill rotWithShape="0">
                <a:blip r:embed="rId4"/>
                <a:stretch>
                  <a:fillRect l="-198"/>
                </a:stretch>
              </a:blipFill>
            </p:spPr>
            <p:txBody>
              <a:bodyPr/>
              <a:lstStyle/>
              <a:p>
                <a:r>
                  <a:rPr lang="en-US">
                    <a:noFill/>
                  </a:rPr>
                  <a:t> </a:t>
                </a:r>
              </a:p>
            </p:txBody>
          </p:sp>
        </mc:Fallback>
      </mc:AlternateContent>
    </p:spTree>
    <p:extLst>
      <p:ext uri="{BB962C8B-B14F-4D97-AF65-F5344CB8AC3E}">
        <p14:creationId xmlns:p14="http://schemas.microsoft.com/office/powerpoint/2010/main" val="28168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5" grpId="0"/>
      <p:bldP spid="36"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44" name="Google Shape;267;p19"/>
          <p:cNvSpPr txBox="1">
            <a:spLocks/>
          </p:cNvSpPr>
          <p:nvPr/>
        </p:nvSpPr>
        <p:spPr>
          <a:xfrm>
            <a:off x="1207849" y="1328300"/>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What if we want to measure an absolute power with </a:t>
            </a:r>
            <a:r>
              <a:rPr lang="en-US" dirty="0" smtClean="0">
                <a:solidFill>
                  <a:srgbClr val="FFFFFF"/>
                </a:solidFill>
                <a:latin typeface="Inria Sans" panose="020B0604020202020204" charset="0"/>
                <a:cs typeface="Times New Roman" panose="02020603050405020304" pitchFamily="18" charset="0"/>
              </a:rPr>
              <a:t>dB? We </a:t>
            </a:r>
            <a:r>
              <a:rPr lang="en-US" dirty="0">
                <a:solidFill>
                  <a:srgbClr val="FFFFFF"/>
                </a:solidFill>
                <a:latin typeface="Inria Sans" panose="020B0604020202020204" charset="0"/>
                <a:cs typeface="Times New Roman" panose="02020603050405020304" pitchFamily="18" charset="0"/>
              </a:rPr>
              <a:t>have to define a reference</a:t>
            </a:r>
            <a:r>
              <a:rPr lang="en-US" dirty="0" smtClean="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a:off x="1205789" y="2755171"/>
            <a:ext cx="7610036" cy="70917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new m in dBm refers to the fact that the reference is </a:t>
            </a:r>
            <a:r>
              <a:rPr lang="en-US" dirty="0" smtClean="0">
                <a:solidFill>
                  <a:srgbClr val="FFFFFF"/>
                </a:solidFill>
                <a:latin typeface="Inria Sans" panose="020B0604020202020204" charset="0"/>
                <a:cs typeface="Times New Roman" panose="02020603050405020304" pitchFamily="18" charset="0"/>
              </a:rPr>
              <a:t>one mW</a:t>
            </a:r>
            <a:r>
              <a:rPr lang="en-US" dirty="0">
                <a:solidFill>
                  <a:srgbClr val="FFFFFF"/>
                </a:solidFill>
                <a:latin typeface="Inria Sans" panose="020B0604020202020204" charset="0"/>
                <a:cs typeface="Times New Roman" panose="02020603050405020304" pitchFamily="18" charset="0"/>
              </a:rPr>
              <a:t>, and therefore a dBm measurement is a measurement </a:t>
            </a:r>
            <a:r>
              <a:rPr lang="en-US" dirty="0" smtClean="0">
                <a:solidFill>
                  <a:srgbClr val="FFFFFF"/>
                </a:solidFill>
                <a:latin typeface="Inria Sans" panose="020B0604020202020204" charset="0"/>
                <a:cs typeface="Times New Roman" panose="02020603050405020304" pitchFamily="18" charset="0"/>
              </a:rPr>
              <a:t>of absolute </a:t>
            </a:r>
            <a:r>
              <a:rPr lang="en-US" dirty="0">
                <a:solidFill>
                  <a:srgbClr val="FFFFFF"/>
                </a:solidFill>
                <a:latin typeface="Inria Sans" panose="020B0604020202020204" charset="0"/>
                <a:cs typeface="Times New Roman" panose="02020603050405020304" pitchFamily="18" charset="0"/>
              </a:rPr>
              <a:t>power with reference to 1 mW.</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35"/>
              <p:cNvSpPr txBox="1"/>
              <p:nvPr/>
            </p:nvSpPr>
            <p:spPr>
              <a:xfrm>
                <a:off x="3974463" y="2393434"/>
                <a:ext cx="1579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1</m:t>
                      </m:r>
                      <m:r>
                        <a:rPr lang="en-US" sz="1800" b="0" i="1" smtClean="0">
                          <a:solidFill>
                            <a:schemeClr val="tx1"/>
                          </a:solidFill>
                          <a:latin typeface="Cambria Math" panose="02040503050406030204" pitchFamily="18" charset="0"/>
                        </a:rPr>
                        <m:t>𝑚𝑊</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0</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𝑑𝐵𝑚</m:t>
                      </m:r>
                    </m:oMath>
                  </m:oMathPara>
                </a14:m>
                <a:endParaRPr lang="en-US" sz="1800"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974463" y="2393434"/>
                <a:ext cx="1579150" cy="276999"/>
              </a:xfrm>
              <a:prstGeom prst="rect">
                <a:avLst/>
              </a:prstGeom>
              <a:blipFill rotWithShape="0">
                <a:blip r:embed="rId3"/>
                <a:stretch>
                  <a:fillRect l="-3089" r="-30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89460" y="3858246"/>
                <a:ext cx="18583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𝑃</m:t>
                              </m:r>
                            </m:e>
                            <m:sub>
                              <m:r>
                                <a:rPr lang="en-US" b="0" i="1" smtClean="0">
                                  <a:solidFill>
                                    <a:schemeClr val="tx1"/>
                                  </a:solidFill>
                                  <a:latin typeface="Cambria Math" panose="02040503050406030204" pitchFamily="18" charset="0"/>
                                  <a:ea typeface="Cambria Math" panose="02040503050406030204" pitchFamily="18" charset="0"/>
                                </a:rPr>
                                <m:t>𝑚𝑊</m:t>
                              </m:r>
                            </m:sub>
                          </m:sSub>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89460" y="3858246"/>
                <a:ext cx="1858329" cy="215444"/>
              </a:xfrm>
              <a:prstGeom prst="rect">
                <a:avLst/>
              </a:prstGeom>
              <a:blipFill rotWithShape="0">
                <a:blip r:embed="rId4"/>
                <a:stretch>
                  <a:fillRect l="-1639" b="-34286"/>
                </a:stretch>
              </a:blipFill>
            </p:spPr>
            <p:txBody>
              <a:bodyPr/>
              <a:lstStyle/>
              <a:p>
                <a:r>
                  <a:rPr lang="en-US">
                    <a:noFill/>
                  </a:rPr>
                  <a:t> </a:t>
                </a:r>
              </a:p>
            </p:txBody>
          </p:sp>
        </mc:Fallback>
      </mc:AlternateContent>
      <p:sp>
        <p:nvSpPr>
          <p:cNvPr id="10" name="Google Shape;267;p19"/>
          <p:cNvSpPr txBox="1">
            <a:spLocks/>
          </p:cNvSpPr>
          <p:nvPr/>
        </p:nvSpPr>
        <p:spPr>
          <a:xfrm>
            <a:off x="1205789" y="1740662"/>
            <a:ext cx="7610036" cy="65230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reference point that relates the logarithmic dB scale to </a:t>
            </a:r>
            <a:r>
              <a:rPr lang="en-US" dirty="0" smtClean="0">
                <a:solidFill>
                  <a:srgbClr val="FFFFFF"/>
                </a:solidFill>
                <a:latin typeface="Inria Sans" panose="020B0604020202020204" charset="0"/>
                <a:cs typeface="Times New Roman" panose="02020603050405020304" pitchFamily="18" charset="0"/>
              </a:rPr>
              <a:t>the linear </a:t>
            </a:r>
            <a:r>
              <a:rPr lang="en-US" dirty="0">
                <a:solidFill>
                  <a:srgbClr val="FFFFFF"/>
                </a:solidFill>
                <a:latin typeface="Inria Sans" panose="020B0604020202020204" charset="0"/>
                <a:cs typeface="Times New Roman" panose="02020603050405020304" pitchFamily="18" charset="0"/>
              </a:rPr>
              <a:t>watt scale may be for example this:</a:t>
            </a:r>
            <a:endParaRPr lang="en-US" sz="1600" dirty="0">
              <a:solidFill>
                <a:srgbClr val="FFFFFF"/>
              </a:solidFill>
              <a:latin typeface="Inria Sans" panose="020B0604020202020204" charset="0"/>
              <a:cs typeface="Times New Roman" panose="02020603050405020304" pitchFamily="18" charset="0"/>
            </a:endParaRPr>
          </a:p>
        </p:txBody>
      </p:sp>
      <p:sp>
        <p:nvSpPr>
          <p:cNvPr id="11" name="Google Shape;267;p19"/>
          <p:cNvSpPr txBox="1">
            <a:spLocks/>
          </p:cNvSpPr>
          <p:nvPr/>
        </p:nvSpPr>
        <p:spPr>
          <a:xfrm>
            <a:off x="1205789" y="3464817"/>
            <a:ext cx="7610036" cy="3270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To convert power in mW to dBm:</a:t>
            </a:r>
            <a:endParaRPr lang="en-US" sz="1600" dirty="0">
              <a:solidFill>
                <a:srgbClr val="FFFFFF"/>
              </a:solidFill>
              <a:latin typeface="Inria Sans" panose="020B0604020202020204" charset="0"/>
              <a:cs typeface="Times New Roman" panose="02020603050405020304" pitchFamily="18" charset="0"/>
            </a:endParaRPr>
          </a:p>
        </p:txBody>
      </p:sp>
      <p:sp>
        <p:nvSpPr>
          <p:cNvPr id="12" name="Google Shape;267;p19"/>
          <p:cNvSpPr txBox="1">
            <a:spLocks/>
          </p:cNvSpPr>
          <p:nvPr/>
        </p:nvSpPr>
        <p:spPr>
          <a:xfrm>
            <a:off x="1205789" y="4112351"/>
            <a:ext cx="7610036" cy="3270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To convert power in dBm to mW:</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3589460" y="4394158"/>
                <a:ext cx="1196610" cy="315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𝑚𝑊</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num>
                            <m:den>
                              <m:r>
                                <a:rPr lang="en-US" b="0" i="1" smtClean="0">
                                  <a:solidFill>
                                    <a:schemeClr val="tx1"/>
                                  </a:solidFill>
                                  <a:latin typeface="Cambria Math" panose="02040503050406030204" pitchFamily="18" charset="0"/>
                                </a:rPr>
                                <m:t>10</m:t>
                              </m:r>
                            </m:den>
                          </m:f>
                        </m:sup>
                      </m:sSup>
                    </m:oMath>
                  </m:oMathPara>
                </a14:m>
                <a:endParaRPr lang="en-US"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589460" y="4394158"/>
                <a:ext cx="1196610" cy="315727"/>
              </a:xfrm>
              <a:prstGeom prst="rect">
                <a:avLst/>
              </a:prstGeom>
              <a:blipFill rotWithShape="0">
                <a:blip r:embed="rId5"/>
                <a:stretch>
                  <a:fillRect l="-2551" b="-11538"/>
                </a:stretch>
              </a:blipFill>
            </p:spPr>
            <p:txBody>
              <a:bodyPr/>
              <a:lstStyle/>
              <a:p>
                <a:r>
                  <a:rPr lang="en-US">
                    <a:noFill/>
                  </a:rPr>
                  <a:t> </a:t>
                </a:r>
              </a:p>
            </p:txBody>
          </p:sp>
        </mc:Fallback>
      </mc:AlternateContent>
      <p:sp>
        <p:nvSpPr>
          <p:cNvPr id="2" name="Rectangle 1"/>
          <p:cNvSpPr/>
          <p:nvPr/>
        </p:nvSpPr>
        <p:spPr>
          <a:xfrm>
            <a:off x="95916" y="4788450"/>
            <a:ext cx="7411116"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[11] WIRELESS NETWORKING IN THE DEVELOPING WORLD</a:t>
            </a:r>
            <a:r>
              <a:rPr lang="pt-BR" sz="1200" dirty="0">
                <a:solidFill>
                  <a:srgbClr val="FFFFFF"/>
                </a:solidFill>
                <a:latin typeface="Inria Sans" panose="020B0604020202020204" charset="0"/>
                <a:cs typeface="Times New Roman" panose="02020603050405020304" pitchFamily="18" charset="0"/>
              </a:rPr>
              <a:t>, </a:t>
            </a:r>
            <a:r>
              <a:rPr lang="en-US" sz="1200" dirty="0">
                <a:solidFill>
                  <a:srgbClr val="FFFFFF"/>
                </a:solidFill>
                <a:latin typeface="Inria Sans" panose="020B0604020202020204" charset="0"/>
                <a:cs typeface="Times New Roman" panose="02020603050405020304" pitchFamily="18" charset="0"/>
              </a:rPr>
              <a:t>http://wndw.net</a:t>
            </a:r>
            <a:endParaRPr lang="en-US" sz="105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9480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6" grpId="0"/>
      <p:bldP spid="9" grpId="0"/>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lvl="0"/>
            <a:r>
              <a:rPr lang="en-US" dirty="0"/>
              <a:t>BIG CONCEPT</a:t>
            </a:r>
            <a:endParaRPr dirty="0"/>
          </a:p>
        </p:txBody>
      </p:sp>
      <p:sp>
        <p:nvSpPr>
          <p:cNvPr id="229" name="Google Shape;229;p15"/>
          <p:cNvSpPr txBox="1">
            <a:spLocks noGrp="1"/>
          </p:cNvSpPr>
          <p:nvPr>
            <p:ph type="subTitle" idx="1"/>
          </p:nvPr>
        </p:nvSpPr>
        <p:spPr>
          <a:xfrm>
            <a:off x="1823924" y="2655065"/>
            <a:ext cx="7263369" cy="839502"/>
          </a:xfrm>
          <a:prstGeom prst="rect">
            <a:avLst/>
          </a:prstGeom>
        </p:spPr>
        <p:txBody>
          <a:bodyPr spcFirstLastPara="1" wrap="square" lIns="0" tIns="0" rIns="0" bIns="0" anchor="t" anchorCtr="0">
            <a:noAutofit/>
          </a:bodyPr>
          <a:lstStyle/>
          <a:p>
            <a:pPr marL="0" lvl="0" indent="0">
              <a:spcAft>
                <a:spcPts val="600"/>
              </a:spcAft>
            </a:pPr>
            <a:r>
              <a:rPr lang="en-US" sz="1800" dirty="0"/>
              <a:t>Let’s start with big concept about "</a:t>
            </a:r>
            <a:r>
              <a:rPr lang="en-US" sz="1800" dirty="0" smtClean="0"/>
              <a:t>Internet </a:t>
            </a:r>
            <a:r>
              <a:rPr lang="en-US" sz="1800" dirty="0"/>
              <a:t>of Thing" and "Long Range Wide Area Network"</a:t>
            </a:r>
            <a:endParaRPr sz="1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152397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44" name="Google Shape;267;p19"/>
          <p:cNvSpPr txBox="1">
            <a:spLocks/>
          </p:cNvSpPr>
          <p:nvPr/>
        </p:nvSpPr>
        <p:spPr>
          <a:xfrm>
            <a:off x="1207849" y="1328300"/>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Example: mW to </a:t>
            </a:r>
            <a:r>
              <a:rPr lang="en-US" dirty="0" smtClean="0">
                <a:solidFill>
                  <a:schemeClr val="tx1"/>
                </a:solidFill>
                <a:latin typeface="Inria Sans" panose="020B0604020202020204" charset="0"/>
                <a:cs typeface="Times New Roman" panose="02020603050405020304" pitchFamily="18" charset="0"/>
              </a:rPr>
              <a:t>dBm, </a:t>
            </a:r>
            <a:r>
              <a:rPr lang="en-US" dirty="0" smtClean="0">
                <a:solidFill>
                  <a:schemeClr val="tx1"/>
                </a:solidFill>
                <a:latin typeface="Inria Sans" panose="020B0604020202020204" charset="0"/>
              </a:rPr>
              <a:t>Radio signal </a:t>
            </a:r>
            <a:r>
              <a:rPr lang="en-US" dirty="0">
                <a:solidFill>
                  <a:schemeClr val="tx1"/>
                </a:solidFill>
                <a:latin typeface="Inria Sans" panose="020B0604020202020204" charset="0"/>
              </a:rPr>
              <a:t>power: 100mW</a:t>
            </a:r>
            <a:r>
              <a:rPr lang="en-US" dirty="0" smtClean="0">
                <a:solidFill>
                  <a:schemeClr val="tx1"/>
                </a:solidFill>
                <a:latin typeface="Inria Sans" panose="020B0604020202020204" charset="0"/>
                <a:cs typeface="Times New Roman" panose="02020603050405020304" pitchFamily="18" charset="0"/>
              </a:rPr>
              <a:t>   </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2899266" y="1718229"/>
                <a:ext cx="19226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100</m:t>
                          </m:r>
                          <m:r>
                            <a:rPr lang="en-US" b="0" i="1" smtClean="0">
                              <a:solidFill>
                                <a:schemeClr val="tx1"/>
                              </a:solidFill>
                              <a:latin typeface="Cambria Math" panose="02040503050406030204" pitchFamily="18" charset="0"/>
                              <a:ea typeface="Cambria Math" panose="02040503050406030204" pitchFamily="18" charset="0"/>
                            </a:rPr>
                            <m:t>)</m:t>
                          </m:r>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99266" y="1718229"/>
                <a:ext cx="1922642" cy="215444"/>
              </a:xfrm>
              <a:prstGeom prst="rect">
                <a:avLst/>
              </a:prstGeom>
              <a:blipFill rotWithShape="0">
                <a:blip r:embed="rId3"/>
                <a:stretch>
                  <a:fillRect l="-1270" r="-2540"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019195" y="2282400"/>
                <a:ext cx="992387"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𝑚𝑊</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17</m:t>
                              </m:r>
                            </m:num>
                            <m:den>
                              <m:r>
                                <a:rPr lang="en-US" b="0" i="1" smtClean="0">
                                  <a:solidFill>
                                    <a:schemeClr val="tx1"/>
                                  </a:solidFill>
                                  <a:latin typeface="Cambria Math" panose="02040503050406030204" pitchFamily="18" charset="0"/>
                                </a:rPr>
                                <m:t>10</m:t>
                              </m:r>
                            </m:den>
                          </m:f>
                        </m:sup>
                      </m:sSup>
                    </m:oMath>
                  </m:oMathPara>
                </a14:m>
                <a:endParaRPr lang="en-US"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019195" y="2282400"/>
                <a:ext cx="992387" cy="313291"/>
              </a:xfrm>
              <a:prstGeom prst="rect">
                <a:avLst/>
              </a:prstGeom>
              <a:blipFill rotWithShape="0">
                <a:blip r:embed="rId4"/>
                <a:stretch>
                  <a:fillRect l="-3067"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66454" y="1718229"/>
                <a:ext cx="148521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100</m:t>
                      </m:r>
                      <m:r>
                        <a:rPr lang="en-US" b="0" i="1" smtClean="0">
                          <a:solidFill>
                            <a:schemeClr val="tx1"/>
                          </a:solidFill>
                          <a:latin typeface="Cambria Math" panose="02040503050406030204" pitchFamily="18" charset="0"/>
                        </a:rPr>
                        <m:t>𝑚𝑊</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20</m:t>
                      </m:r>
                      <m:r>
                        <a:rPr lang="en-US" b="0" i="1" smtClean="0">
                          <a:solidFill>
                            <a:schemeClr val="tx1"/>
                          </a:solidFill>
                          <a:latin typeface="Cambria Math" panose="02040503050406030204" pitchFamily="18" charset="0"/>
                        </a:rPr>
                        <m:t>𝑑𝐵𝑚</m:t>
                      </m:r>
                    </m:oMath>
                  </m:oMathPara>
                </a14:m>
                <a:endParaRPr lang="en-US"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66454" y="1718229"/>
                <a:ext cx="1485215" cy="215444"/>
              </a:xfrm>
              <a:prstGeom prst="rect">
                <a:avLst/>
              </a:prstGeom>
              <a:blipFill rotWithShape="0">
                <a:blip r:embed="rId5"/>
                <a:stretch>
                  <a:fillRect l="-2058" r="-1646" b="-8571"/>
                </a:stretch>
              </a:blipFill>
            </p:spPr>
            <p:txBody>
              <a:bodyPr/>
              <a:lstStyle/>
              <a:p>
                <a:r>
                  <a:rPr lang="en-US">
                    <a:noFill/>
                  </a:rPr>
                  <a:t> </a:t>
                </a:r>
              </a:p>
            </p:txBody>
          </p:sp>
        </mc:Fallback>
      </mc:AlternateContent>
      <p:sp>
        <p:nvSpPr>
          <p:cNvPr id="16" name="Google Shape;267;p19"/>
          <p:cNvSpPr txBox="1">
            <a:spLocks/>
          </p:cNvSpPr>
          <p:nvPr/>
        </p:nvSpPr>
        <p:spPr>
          <a:xfrm>
            <a:off x="1205789" y="1945709"/>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Example: </a:t>
            </a:r>
            <a:r>
              <a:rPr lang="en-US" dirty="0" smtClean="0">
                <a:solidFill>
                  <a:schemeClr val="tx1"/>
                </a:solidFill>
                <a:latin typeface="Inria Sans" panose="020B0604020202020204" charset="0"/>
                <a:cs typeface="Times New Roman" panose="02020603050405020304" pitchFamily="18" charset="0"/>
              </a:rPr>
              <a:t>dBm </a:t>
            </a:r>
            <a:r>
              <a:rPr lang="en-US" dirty="0">
                <a:solidFill>
                  <a:schemeClr val="tx1"/>
                </a:solidFill>
                <a:latin typeface="Inria Sans" panose="020B0604020202020204" charset="0"/>
                <a:cs typeface="Times New Roman" panose="02020603050405020304" pitchFamily="18" charset="0"/>
              </a:rPr>
              <a:t>to mW, Radio signal power: </a:t>
            </a:r>
            <a:r>
              <a:rPr lang="en-US" dirty="0" smtClean="0">
                <a:solidFill>
                  <a:schemeClr val="tx1"/>
                </a:solidFill>
                <a:latin typeface="Inria Sans" panose="020B0604020202020204" charset="0"/>
                <a:cs typeface="Times New Roman" panose="02020603050405020304" pitchFamily="18" charset="0"/>
              </a:rPr>
              <a:t>17dBm</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p:cNvSpPr txBox="1"/>
              <p:nvPr/>
            </p:nvSpPr>
            <p:spPr>
              <a:xfrm>
                <a:off x="5738299" y="2374720"/>
                <a:ext cx="1425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17</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50</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𝑚𝑊</m:t>
                      </m:r>
                    </m:oMath>
                  </m:oMathPara>
                </a14:m>
                <a:endParaRPr lang="en-US"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738299" y="2374720"/>
                <a:ext cx="1425903" cy="215444"/>
              </a:xfrm>
              <a:prstGeom prst="rect">
                <a:avLst/>
              </a:prstGeom>
              <a:blipFill rotWithShape="0">
                <a:blip r:embed="rId6"/>
                <a:stretch>
                  <a:fillRect l="-2137" r="-1282" b="-8571"/>
                </a:stretch>
              </a:blipFill>
            </p:spPr>
            <p:txBody>
              <a:bodyPr/>
              <a:lstStyle/>
              <a:p>
                <a:r>
                  <a:rPr lang="en-US">
                    <a:noFill/>
                  </a:rPr>
                  <a:t> </a:t>
                </a:r>
              </a:p>
            </p:txBody>
          </p:sp>
        </mc:Fallback>
      </mc:AlternateContent>
      <p:sp>
        <p:nvSpPr>
          <p:cNvPr id="19" name="Google Shape;267;p19"/>
          <p:cNvSpPr txBox="1">
            <a:spLocks/>
          </p:cNvSpPr>
          <p:nvPr/>
        </p:nvSpPr>
        <p:spPr>
          <a:xfrm>
            <a:off x="1205789" y="2781724"/>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You can now imagine situations in which:</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TextBox 19"/>
              <p:cNvSpPr txBox="1"/>
              <p:nvPr/>
            </p:nvSpPr>
            <p:spPr>
              <a:xfrm>
                <a:off x="1588811" y="3235570"/>
                <a:ext cx="331695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10</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𝑚𝑊</m:t>
                      </m:r>
                      <m:r>
                        <a:rPr lang="en-US" i="1" smtClean="0">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10</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𝑔𝑎𝑖𝑛</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𝑚𝑊</m:t>
                      </m:r>
                    </m:oMath>
                  </m:oMathPara>
                </a14:m>
                <a:endParaRPr lang="en-US" dirty="0">
                  <a:solidFill>
                    <a:schemeClr val="tx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588811" y="3235570"/>
                <a:ext cx="3316953" cy="215444"/>
              </a:xfrm>
              <a:prstGeom prst="rect">
                <a:avLst/>
              </a:prstGeom>
              <a:blipFill rotWithShape="0">
                <a:blip r:embed="rId7"/>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275598" y="3293318"/>
                <a:ext cx="13958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rPr>
                        <m:t>100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𝑚𝑊</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20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𝑑𝐵𝑚</m:t>
                      </m:r>
                    </m:oMath>
                  </m:oMathPara>
                </a14:m>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275598" y="3293318"/>
                <a:ext cx="1395830" cy="184666"/>
              </a:xfrm>
              <a:prstGeom prst="rect">
                <a:avLst/>
              </a:prstGeom>
              <a:blipFill rotWithShape="0">
                <a:blip r:embed="rId8"/>
                <a:stretch>
                  <a:fillRect l="-2193" t="-25806" r="-7895"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128838" y="3185172"/>
                <a:ext cx="1950726" cy="316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10</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𝑑𝐵</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𝐿𝑜</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𝑔</m:t>
                          </m:r>
                        </m:e>
                        <m:sub>
                          <m:r>
                            <a:rPr lang="en-US" sz="1200" b="0" i="1" smtClean="0">
                              <a:solidFill>
                                <a:schemeClr val="tx1"/>
                              </a:solidFill>
                              <a:latin typeface="Cambria Math" panose="02040503050406030204" pitchFamily="18" charset="0"/>
                            </a:rPr>
                            <m:t>10</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𝑥</m:t>
                              </m:r>
                            </m:e>
                            <m:sub>
                              <m:r>
                                <a:rPr lang="en-US" sz="1200" i="1">
                                  <a:solidFill>
                                    <a:schemeClr val="tx1"/>
                                  </a:solidFill>
                                  <a:latin typeface="Cambria Math" panose="02040503050406030204" pitchFamily="18" charset="0"/>
                                </a:rPr>
                                <m:t>𝑚𝑊</m:t>
                              </m:r>
                            </m:sub>
                          </m:sSub>
                        </m:num>
                        <m:den>
                          <m:r>
                            <a:rPr lang="en-US" sz="1200" b="0" i="1" smtClean="0">
                              <a:solidFill>
                                <a:schemeClr val="tx1"/>
                              </a:solidFill>
                              <a:latin typeface="Cambria Math" panose="02040503050406030204" pitchFamily="18" charset="0"/>
                            </a:rPr>
                            <m:t>10</m:t>
                          </m:r>
                          <m:r>
                            <a:rPr lang="en-US" sz="1200" b="0" i="1" smtClean="0">
                              <a:solidFill>
                                <a:schemeClr val="tx1"/>
                              </a:solidFill>
                              <a:latin typeface="Cambria Math" panose="02040503050406030204" pitchFamily="18" charset="0"/>
                            </a:rPr>
                            <m:t>𝑚𝑊</m:t>
                          </m:r>
                        </m:den>
                      </m:f>
                      <m:r>
                        <a:rPr lang="en-US" sz="1200" b="0" i="1" smtClean="0">
                          <a:solidFill>
                            <a:schemeClr val="tx1"/>
                          </a:solidFill>
                          <a:latin typeface="Cambria Math" panose="02040503050406030204" pitchFamily="18" charset="0"/>
                        </a:rPr>
                        <m:t>)</m:t>
                      </m:r>
                    </m:oMath>
                  </m:oMathPara>
                </a14:m>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128838" y="3185172"/>
                <a:ext cx="1950726" cy="316240"/>
              </a:xfrm>
              <a:prstGeom prst="rect">
                <a:avLst/>
              </a:prstGeom>
              <a:blipFill rotWithShape="0">
                <a:blip r:embed="rId9"/>
                <a:stretch>
                  <a:fillRect l="-1563" t="-1961" r="-5313"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588812" y="3624837"/>
                <a:ext cx="31113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20</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𝑑𝐵𝑚</m:t>
                      </m:r>
                      <m:r>
                        <a:rPr lang="en-US" i="1" smtClean="0">
                          <a:solidFill>
                            <a:schemeClr val="tx1"/>
                          </a:solidFill>
                          <a:latin typeface="Cambria Math" panose="02040503050406030204" pitchFamily="18" charset="0"/>
                        </a:rPr>
                        <m:t> − </m:t>
                      </m:r>
                      <m:r>
                        <a:rPr lang="en-US" i="1" smtClean="0">
                          <a:solidFill>
                            <a:srgbClr val="FF0000"/>
                          </a:solidFill>
                          <a:latin typeface="Cambria Math" panose="02040503050406030204" pitchFamily="18" charset="0"/>
                        </a:rPr>
                        <m:t>10</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𝑑𝐵</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𝑜𝑓</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𝑙𝑜𝑠𝑠</m:t>
                      </m:r>
                      <m:r>
                        <a:rPr lang="en-US" i="1" smtClean="0">
                          <a:solidFill>
                            <a:srgbClr val="FF0000"/>
                          </a:solidFill>
                          <a:latin typeface="Cambria Math" panose="02040503050406030204" pitchFamily="18" charset="0"/>
                        </a:rPr>
                        <m:t> =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oMath>
                  </m:oMathPara>
                </a14:m>
                <a:endParaRPr dirty="0"/>
              </a:p>
            </p:txBody>
          </p:sp>
        </mc:Choice>
        <mc:Fallback xmlns="">
          <p:sp>
            <p:nvSpPr>
              <p:cNvPr id="23" name="TextBox 22"/>
              <p:cNvSpPr txBox="1">
                <a:spLocks noRot="1" noChangeAspect="1" noMove="1" noResize="1" noEditPoints="1" noAdjustHandles="1" noChangeArrowheads="1" noChangeShapeType="1" noTextEdit="1"/>
              </p:cNvSpPr>
              <p:nvPr/>
            </p:nvSpPr>
            <p:spPr>
              <a:xfrm>
                <a:off x="1588812" y="3624837"/>
                <a:ext cx="3111300" cy="215444"/>
              </a:xfrm>
              <a:prstGeom prst="rect">
                <a:avLst/>
              </a:prstGeom>
              <a:blipFill rotWithShape="0">
                <a:blip r:embed="rId10"/>
                <a:stretch>
                  <a:fillRect l="-784" t="-31429" r="-3725"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128838" y="3655615"/>
                <a:ext cx="127720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𝑑𝐵𝑚</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𝑚𝑊</m:t>
                      </m:r>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128838" y="3655615"/>
                <a:ext cx="1277208" cy="184666"/>
              </a:xfrm>
              <a:prstGeom prst="rect">
                <a:avLst/>
              </a:prstGeom>
              <a:blipFill rotWithShape="0">
                <a:blip r:embed="rId11"/>
                <a:stretch>
                  <a:fillRect l="-2381" t="-26667" r="-857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88812" y="3986730"/>
                <a:ext cx="31785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50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r>
                        <a:rPr lang="en-US" i="1">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3</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r>
                        <a:rPr lang="en-US" i="1">
                          <a:solidFill>
                            <a:schemeClr val="tx1"/>
                          </a:solidFill>
                          <a:latin typeface="Cambria Math" panose="02040503050406030204" pitchFamily="18" charset="0"/>
                        </a:rPr>
                        <m:t> = </m:t>
                      </m:r>
                      <m:r>
                        <a:rPr lang="en-US" i="1">
                          <a:solidFill>
                            <a:schemeClr val="tx1"/>
                          </a:solidFill>
                          <a:latin typeface="Cambria Math" panose="02040503050406030204" pitchFamily="18" charset="0"/>
                        </a:rPr>
                        <m:t>20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oMath>
                  </m:oMathPara>
                </a14:m>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88812" y="3986730"/>
                <a:ext cx="3178562" cy="215444"/>
              </a:xfrm>
              <a:prstGeom prst="rect">
                <a:avLst/>
              </a:prstGeom>
              <a:blipFill rotWithShape="0">
                <a:blip r:embed="rId12"/>
                <a:stretch>
                  <a:fillRect l="-960" t="-28571" r="-3647"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588812" y="4315677"/>
                <a:ext cx="32275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17</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3</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20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 </m:t>
                      </m:r>
                      <m:r>
                        <a:rPr lang="en-US" i="1">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oMath>
                  </m:oMathPara>
                </a14:m>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588812" y="4315677"/>
                <a:ext cx="3227550" cy="215444"/>
              </a:xfrm>
              <a:prstGeom prst="rect">
                <a:avLst/>
              </a:prstGeom>
              <a:blipFill rotWithShape="0">
                <a:blip r:embed="rId13"/>
                <a:stretch>
                  <a:fillRect l="-756" t="-28571" r="-3592" b="-48571"/>
                </a:stretch>
              </a:blipFill>
            </p:spPr>
            <p:txBody>
              <a:bodyPr/>
              <a:lstStyle/>
              <a:p>
                <a:r>
                  <a:rPr lang="en-US">
                    <a:noFill/>
                  </a:rPr>
                  <a:t> </a:t>
                </a:r>
              </a:p>
            </p:txBody>
          </p:sp>
        </mc:Fallback>
      </mc:AlternateContent>
      <p:sp>
        <p:nvSpPr>
          <p:cNvPr id="27" name="Rectangle 26"/>
          <p:cNvSpPr/>
          <p:nvPr/>
        </p:nvSpPr>
        <p:spPr>
          <a:xfrm>
            <a:off x="155029" y="4788450"/>
            <a:ext cx="7411116"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[11] WIRELESS NETWORKING IN THE DEVELOPING WORLD</a:t>
            </a:r>
            <a:r>
              <a:rPr lang="pt-BR" sz="1200" dirty="0">
                <a:solidFill>
                  <a:srgbClr val="FFFFFF"/>
                </a:solidFill>
                <a:latin typeface="Inria Sans" panose="020B0604020202020204" charset="0"/>
                <a:cs typeface="Times New Roman" panose="02020603050405020304" pitchFamily="18" charset="0"/>
              </a:rPr>
              <a:t>, </a:t>
            </a:r>
            <a:r>
              <a:rPr lang="en-US" sz="1200" dirty="0">
                <a:solidFill>
                  <a:srgbClr val="FFFFFF"/>
                </a:solidFill>
                <a:latin typeface="Inria Sans" panose="020B0604020202020204" charset="0"/>
                <a:cs typeface="Times New Roman" panose="02020603050405020304" pitchFamily="18" charset="0"/>
              </a:rPr>
              <a:t>http://wndw.net</a:t>
            </a:r>
            <a:endParaRPr lang="en-US" sz="105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0673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9" grpId="0"/>
      <p:bldP spid="13" grpId="0"/>
      <p:bldP spid="15" grpId="0"/>
      <p:bldP spid="16" grpId="0"/>
      <p:bldP spid="18" grpId="0"/>
      <p:bldP spid="19" grpId="0"/>
      <p:bldP spid="20" grpId="0"/>
      <p:bldP spid="21" grpId="0"/>
      <p:bldP spid="22" grpId="0"/>
      <p:bldP spid="23" grpId="0"/>
      <p:bldP spid="24" grpId="0"/>
      <p:bldP spid="25"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44"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Link </a:t>
            </a:r>
            <a:r>
              <a:rPr lang="en-US" sz="1600" b="1" dirty="0">
                <a:solidFill>
                  <a:srgbClr val="FFFFFF"/>
                </a:solidFill>
                <a:latin typeface="Inria Sans" panose="020B0604020202020204" charset="0"/>
                <a:cs typeface="Times New Roman" panose="02020603050405020304" pitchFamily="18" charset="0"/>
              </a:rPr>
              <a:t>budget </a:t>
            </a:r>
            <a:r>
              <a:rPr lang="en-US"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The link budget is the difference between the strength of the transmitted signal and the minimum required signal at the receiver</a:t>
            </a:r>
            <a:endParaRPr lang="en-US" sz="1800" b="1" dirty="0">
              <a:solidFill>
                <a:srgbClr val="FFFFFF"/>
              </a:solidFill>
              <a:latin typeface="Inria Sans" panose="020B0604020202020204" charset="0"/>
              <a:cs typeface="Times New Roman" panose="02020603050405020304" pitchFamily="18" charset="0"/>
            </a:endParaRPr>
          </a:p>
        </p:txBody>
      </p:sp>
      <p:sp>
        <p:nvSpPr>
          <p:cNvPr id="2" name="Rounded Rectangle 1"/>
          <p:cNvSpPr/>
          <p:nvPr/>
        </p:nvSpPr>
        <p:spPr>
          <a:xfrm>
            <a:off x="1560389"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Transmitter</a:t>
            </a:r>
            <a:endParaRPr lang="en-US" b="1" dirty="0"/>
          </a:p>
        </p:txBody>
      </p:sp>
      <p:sp>
        <p:nvSpPr>
          <p:cNvPr id="46" name="Rounded Rectangle 45"/>
          <p:cNvSpPr/>
          <p:nvPr/>
        </p:nvSpPr>
        <p:spPr>
          <a:xfrm>
            <a:off x="5654305"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Receiver</a:t>
            </a:r>
            <a:endParaRPr lang="en-US" b="1" dirty="0"/>
          </a:p>
        </p:txBody>
      </p:sp>
      <p:cxnSp>
        <p:nvCxnSpPr>
          <p:cNvPr id="6" name="Straight Arrow Connector 5"/>
          <p:cNvCxnSpPr/>
          <p:nvPr/>
        </p:nvCxnSpPr>
        <p:spPr>
          <a:xfrm>
            <a:off x="2882413" y="2193820"/>
            <a:ext cx="2760875" cy="2355"/>
          </a:xfrm>
          <a:prstGeom prst="straightConnector1">
            <a:avLst/>
          </a:prstGeom>
          <a:ln w="28575">
            <a:solidFill>
              <a:schemeClr val="accent6">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rot="5400000">
            <a:off x="4214856" y="795486"/>
            <a:ext cx="250223" cy="3580481"/>
          </a:xfrm>
          <a:prstGeom prst="rightBrace">
            <a:avLst>
              <a:gd name="adj1" fmla="val 8333"/>
              <a:gd name="adj2" fmla="val 49385"/>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3848872" y="2730336"/>
                <a:ext cx="1027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𝐿𝑖𝑛𝑘</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𝑏𝑢𝑑𝑔𝑒𝑡</m:t>
                      </m:r>
                    </m:oMath>
                  </m:oMathPara>
                </a14:m>
                <a:endParaRPr lang="en-US"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848872" y="2730336"/>
                <a:ext cx="1027525" cy="215444"/>
              </a:xfrm>
              <a:prstGeom prst="rect">
                <a:avLst/>
              </a:prstGeom>
              <a:blipFill rotWithShape="0">
                <a:blip r:embed="rId3"/>
                <a:stretch>
                  <a:fillRect l="-2959" r="-4734"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560389" y="3068547"/>
                <a:ext cx="6200480" cy="276999"/>
              </a:xfrm>
              <a:prstGeom prst="rect">
                <a:avLst/>
              </a:prstGeom>
              <a:noFill/>
            </p:spPr>
            <p:txBody>
              <a:bodyPr wrap="none" lIns="0" tIns="0" rIns="0" bIns="0" rtlCol="0">
                <a:spAutoFit/>
              </a:bodyPr>
              <a:lstStyle/>
              <a:p>
                <a14:m>
                  <m:oMath xmlns:m="http://schemas.openxmlformats.org/officeDocument/2006/math">
                    <m:r>
                      <a:rPr lang="en-US" sz="1800" b="0" i="1" smtClean="0">
                        <a:solidFill>
                          <a:schemeClr val="tx1"/>
                        </a:solidFill>
                        <a:latin typeface="Cambria Math" panose="02040503050406030204" pitchFamily="18" charset="0"/>
                      </a:rPr>
                      <m:t>𝐿𝑖𝑛𝑘</m:t>
                    </m:r>
                    <m:r>
                      <a:rPr lang="en-US" sz="1800" b="0" i="1" smtClean="0">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𝑏𝑢𝑑𝑔𝑒𝑡</m:t>
                    </m:r>
                    <m:r>
                      <a:rPr lang="en-US" sz="1800" b="0" i="0"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TransmitPower</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P</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Receiver</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Sensitivity</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S</m:t>
                        </m:r>
                      </m:e>
                      <m:sub>
                        <m:r>
                          <a:rPr lang="en-US" sz="1800" b="0" i="1" smtClean="0">
                            <a:solidFill>
                              <a:schemeClr val="tx1"/>
                            </a:solidFill>
                            <a:latin typeface="Cambria Math" panose="02040503050406030204" pitchFamily="18" charset="0"/>
                          </a:rPr>
                          <m:t>𝑟</m:t>
                        </m:r>
                      </m:sub>
                    </m:sSub>
                    <m:r>
                      <a:rPr lang="en-US" sz="1800" b="0" i="1" smtClean="0">
                        <a:solidFill>
                          <a:schemeClr val="tx1"/>
                        </a:solidFill>
                        <a:latin typeface="Cambria Math" panose="02040503050406030204" pitchFamily="18" charset="0"/>
                      </a:rPr>
                      <m:t>)</m:t>
                    </m:r>
                  </m:oMath>
                </a14:m>
                <a:r>
                  <a:rPr lang="en-US" sz="1800" dirty="0" smtClean="0">
                    <a:solidFill>
                      <a:schemeClr val="tx1"/>
                    </a:solidFill>
                  </a:rPr>
                  <a:t> </a:t>
                </a:r>
                <a:endParaRPr lang="en-US" sz="1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560389" y="3068547"/>
                <a:ext cx="6200480" cy="276999"/>
              </a:xfrm>
              <a:prstGeom prst="rect">
                <a:avLst/>
              </a:prstGeom>
              <a:blipFill rotWithShape="0">
                <a:blip r:embed="rId4"/>
                <a:stretch>
                  <a:fillRect l="-1377" r="-492" b="-34783"/>
                </a:stretch>
              </a:blipFill>
            </p:spPr>
            <p:txBody>
              <a:bodyPr/>
              <a:lstStyle/>
              <a:p>
                <a:r>
                  <a:rPr lang="en-US">
                    <a:noFill/>
                  </a:rPr>
                  <a:t> </a:t>
                </a:r>
              </a:p>
            </p:txBody>
          </p:sp>
        </mc:Fallback>
      </mc:AlternateContent>
      <p:cxnSp>
        <p:nvCxnSpPr>
          <p:cNvPr id="10" name="Straight Connector 9"/>
          <p:cNvCxnSpPr/>
          <p:nvPr/>
        </p:nvCxnSpPr>
        <p:spPr>
          <a:xfrm>
            <a:off x="1751682" y="3703255"/>
            <a:ext cx="5235664"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39968" y="3703256"/>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605544"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05157"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75563"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8872"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617517"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397179"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165825"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4022472"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0</m:t>
                      </m:r>
                    </m:oMath>
                  </m:oMathPara>
                </a14:m>
                <a:endParaRPr lang="en-US" sz="11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022472" y="3837905"/>
                <a:ext cx="117019" cy="169277"/>
              </a:xfrm>
              <a:prstGeom prst="rect">
                <a:avLst/>
              </a:prstGeom>
              <a:blipFill rotWithShape="0">
                <a:blip r:embed="rId5"/>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284206"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284206" y="3837905"/>
                <a:ext cx="117019" cy="169277"/>
              </a:xfrm>
              <a:prstGeom prst="rect">
                <a:avLst/>
              </a:prstGeom>
              <a:blipFill rotWithShape="0">
                <a:blip r:embed="rId6"/>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556279"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4556279" y="3837905"/>
                <a:ext cx="117019" cy="169277"/>
              </a:xfrm>
              <a:prstGeom prst="rect">
                <a:avLst/>
              </a:prstGeom>
              <a:blipFill rotWithShape="0">
                <a:blip r:embed="rId7"/>
                <a:stretch>
                  <a:fillRect l="-25000" r="-2000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828352" y="3840350"/>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828352" y="3840350"/>
                <a:ext cx="117019" cy="169277"/>
              </a:xfrm>
              <a:prstGeom prst="rect">
                <a:avLst/>
              </a:prstGeom>
              <a:blipFill rotWithShape="0">
                <a:blip r:embed="rId8"/>
                <a:stretch>
                  <a:fillRect l="-26316" r="-26316"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697500"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697500" y="3837905"/>
                <a:ext cx="222818" cy="169277"/>
              </a:xfrm>
              <a:prstGeom prst="rect">
                <a:avLst/>
              </a:prstGeom>
              <a:blipFill rotWithShape="0">
                <a:blip r:embed="rId9"/>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441376"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3441376" y="3837905"/>
                <a:ext cx="222818" cy="169277"/>
              </a:xfrm>
              <a:prstGeom prst="rect">
                <a:avLst/>
              </a:prstGeom>
              <a:blipFill rotWithShape="0">
                <a:blip r:embed="rId10"/>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218558"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3218558" y="3837905"/>
                <a:ext cx="222818" cy="169277"/>
              </a:xfrm>
              <a:prstGeom prst="rect">
                <a:avLst/>
              </a:prstGeom>
              <a:blipFill rotWithShape="0">
                <a:blip r:embed="rId11"/>
                <a:stretch>
                  <a:fillRect l="-2703" r="-108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2977477"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4</m:t>
                      </m:r>
                    </m:oMath>
                  </m:oMathPara>
                </a14:m>
                <a:endParaRPr lang="en-US" sz="1100" dirty="0">
                  <a:solidFill>
                    <a:schemeClr val="tx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2977477" y="3837905"/>
                <a:ext cx="222818" cy="169277"/>
              </a:xfrm>
              <a:prstGeom prst="rect">
                <a:avLst/>
              </a:prstGeom>
              <a:blipFill rotWithShape="0">
                <a:blip r:embed="rId12"/>
                <a:stretch>
                  <a:fillRect l="-2703" r="-10811" b="-11111"/>
                </a:stretch>
              </a:blipFill>
            </p:spPr>
            <p:txBody>
              <a:bodyPr/>
              <a:lstStyle/>
              <a:p>
                <a:r>
                  <a:rPr lang="en-US">
                    <a:noFill/>
                  </a:rPr>
                  <a:t> </a:t>
                </a:r>
              </a:p>
            </p:txBody>
          </p:sp>
        </mc:Fallback>
      </mc:AlternateContent>
      <p:sp>
        <p:nvSpPr>
          <p:cNvPr id="13" name="Oval 12"/>
          <p:cNvSpPr/>
          <p:nvPr/>
        </p:nvSpPr>
        <p:spPr>
          <a:xfrm>
            <a:off x="4846647" y="3433958"/>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p:nvPr/>
        </p:nvCxnSpPr>
        <p:spPr>
          <a:xfrm flipV="1">
            <a:off x="3213317" y="3500059"/>
            <a:ext cx="1622313" cy="1"/>
          </a:xfrm>
          <a:prstGeom prst="straightConnector1">
            <a:avLst/>
          </a:prstGeom>
          <a:ln w="28575">
            <a:solidFill>
              <a:schemeClr val="accent6">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107315" y="3433958"/>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TextBox 77"/>
              <p:cNvSpPr txBox="1"/>
              <p:nvPr/>
            </p:nvSpPr>
            <p:spPr>
              <a:xfrm>
                <a:off x="1392110" y="4119682"/>
                <a:ext cx="44399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𝐹𝑜𝑟</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𝑡𝑦𝑝𝑖𝑐𝑎𝑙</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𝐿𝑜𝑅𝑎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𝑟𝑎𝑑𝑖𝑜</m:t>
                      </m:r>
                      <m:r>
                        <a:rPr lang="en-US"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𝑟</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137</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oMath>
                  </m:oMathPara>
                </a14:m>
                <a:endParaRPr lang="en-US"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392110" y="4119682"/>
                <a:ext cx="4439933" cy="215444"/>
              </a:xfrm>
              <a:prstGeom prst="rect">
                <a:avLst/>
              </a:prstGeom>
              <a:blipFill rotWithShape="0">
                <a:blip r:embed="rId13"/>
                <a:stretch>
                  <a:fillRect l="-412" r="-137"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1384561" y="4430054"/>
                <a:ext cx="36186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𝐿</m:t>
                      </m:r>
                      <m:r>
                        <a:rPr lang="en-US" sz="1600" i="1">
                          <a:solidFill>
                            <a:schemeClr val="tx1"/>
                          </a:solidFill>
                          <a:latin typeface="Cambria Math" panose="02040503050406030204" pitchFamily="18" charset="0"/>
                        </a:rPr>
                        <m:t>𝑖𝑛𝑘</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𝑏𝑢𝑑𝑔𝑒𝑡</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137</m:t>
                          </m:r>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150</m:t>
                      </m:r>
                      <m:r>
                        <a:rPr lang="en-US" sz="1600" b="0" i="1" smtClean="0">
                          <a:solidFill>
                            <a:schemeClr val="tx1"/>
                          </a:solidFill>
                          <a:latin typeface="Cambria Math" panose="02040503050406030204" pitchFamily="18" charset="0"/>
                        </a:rPr>
                        <m:t>𝑑𝐵𝑚</m:t>
                      </m:r>
                    </m:oMath>
                  </m:oMathPara>
                </a14:m>
                <a:endParaRPr lang="en-US" sz="1600" dirty="0">
                  <a:solidFill>
                    <a:schemeClr val="tx1"/>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1384561" y="4430054"/>
                <a:ext cx="3618683" cy="246221"/>
              </a:xfrm>
              <a:prstGeom prst="rect">
                <a:avLst/>
              </a:prstGeom>
              <a:blipFill rotWithShape="0">
                <a:blip r:embed="rId14"/>
                <a:stretch>
                  <a:fillRect l="-673" r="-505" b="-35000"/>
                </a:stretch>
              </a:blipFill>
            </p:spPr>
            <p:txBody>
              <a:bodyPr/>
              <a:lstStyle/>
              <a:p>
                <a:r>
                  <a:rPr lang="en-US">
                    <a:noFill/>
                  </a:rPr>
                  <a:t> </a:t>
                </a:r>
              </a:p>
            </p:txBody>
          </p:sp>
        </mc:Fallback>
      </mc:AlternateContent>
      <p:sp>
        <p:nvSpPr>
          <p:cNvPr id="3" name="Rectangle 2"/>
          <p:cNvSpPr/>
          <p:nvPr/>
        </p:nvSpPr>
        <p:spPr>
          <a:xfrm>
            <a:off x="82469" y="4812666"/>
            <a:ext cx="2816797" cy="276999"/>
          </a:xfrm>
          <a:prstGeom prst="rect">
            <a:avLst/>
          </a:prstGeom>
        </p:spPr>
        <p:txBody>
          <a:bodyPr wrap="none">
            <a:spAutoFit/>
          </a:bodyPr>
          <a:lstStyle/>
          <a:p>
            <a:r>
              <a:rPr lang="en-US" sz="1200" dirty="0">
                <a:solidFill>
                  <a:schemeClr val="tx1"/>
                </a:solidFill>
                <a:latin typeface="Inria Sans" panose="020B0604020202020204" charset="0"/>
              </a:rPr>
              <a:t>[7] LoRa™ Modulation Basics, SEMTECH</a:t>
            </a:r>
          </a:p>
        </p:txBody>
      </p:sp>
    </p:spTree>
    <p:extLst>
      <p:ext uri="{BB962C8B-B14F-4D97-AF65-F5344CB8AC3E}">
        <p14:creationId xmlns:p14="http://schemas.microsoft.com/office/powerpoint/2010/main" val="424927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randombar(horizontal)">
                                      <p:cBhvr>
                                        <p:cTn id="42" dur="500"/>
                                        <p:tgtEl>
                                          <p:spTgt spid="63"/>
                                        </p:tgtEl>
                                      </p:cBhvr>
                                    </p:animEffect>
                                  </p:childTnLst>
                                </p:cTn>
                              </p:par>
                              <p:par>
                                <p:cTn id="43" presetID="14" presetClass="entr" presetSubtype="1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randombar(horizontal)">
                                      <p:cBhvr>
                                        <p:cTn id="48" dur="500"/>
                                        <p:tgtEl>
                                          <p:spTgt spid="61"/>
                                        </p:tgtEl>
                                      </p:cBhvr>
                                    </p:animEffect>
                                  </p:childTnLst>
                                </p:cTn>
                              </p:par>
                              <p:par>
                                <p:cTn id="49" presetID="14" presetClass="entr" presetSubtype="1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randombar(horizontal)">
                                      <p:cBhvr>
                                        <p:cTn id="51" dur="500"/>
                                        <p:tgtEl>
                                          <p:spTgt spid="60"/>
                                        </p:tgtEl>
                                      </p:cBhvr>
                                    </p:animEffect>
                                  </p:childTnLst>
                                </p:cTn>
                              </p:par>
                              <p:par>
                                <p:cTn id="52" presetID="14" presetClass="entr" presetSubtype="10" fill="hold"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randombar(horizontal)">
                                      <p:cBhvr>
                                        <p:cTn id="54" dur="500"/>
                                        <p:tgtEl>
                                          <p:spTgt spid="59"/>
                                        </p:tgtEl>
                                      </p:cBhvr>
                                    </p:animEffect>
                                  </p:childTnLst>
                                </p:cTn>
                              </p:par>
                              <p:par>
                                <p:cTn id="55" presetID="14" presetClass="entr" presetSubtype="1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14" presetClass="entr" presetSubtype="1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randombar(horizontal)">
                                      <p:cBhvr>
                                        <p:cTn id="60" dur="500"/>
                                        <p:tgtEl>
                                          <p:spTgt spid="56"/>
                                        </p:tgtEl>
                                      </p:cBhvr>
                                    </p:animEffect>
                                  </p:childTnLst>
                                </p:cTn>
                              </p:par>
                              <p:par>
                                <p:cTn id="61" presetID="14" presetClass="entr" presetSubtype="1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randombar(horizontal)">
                                      <p:cBhvr>
                                        <p:cTn id="63" dur="500"/>
                                        <p:tgtEl>
                                          <p:spTgt spid="5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randombar(horizontal)">
                                      <p:cBhvr>
                                        <p:cTn id="66" dur="500"/>
                                        <p:tgtEl>
                                          <p:spTgt spid="67"/>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randombar(horizontal)">
                                      <p:cBhvr>
                                        <p:cTn id="69" dur="500"/>
                                        <p:tgtEl>
                                          <p:spTgt spid="66"/>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randombar(horizontal)">
                                      <p:cBhvr>
                                        <p:cTn id="72" dur="500"/>
                                        <p:tgtEl>
                                          <p:spTgt spid="65"/>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randombar(horizontal)">
                                      <p:cBhvr>
                                        <p:cTn id="75" dur="500"/>
                                        <p:tgtEl>
                                          <p:spTgt spid="6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randombar(horizontal)">
                                      <p:cBhvr>
                                        <p:cTn id="78" dur="500"/>
                                        <p:tgtEl>
                                          <p:spTgt spid="68"/>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randombar(horizontal)">
                                      <p:cBhvr>
                                        <p:cTn id="81" dur="500"/>
                                        <p:tgtEl>
                                          <p:spTgt spid="69"/>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randombar(horizontal)">
                                      <p:cBhvr>
                                        <p:cTn id="84" dur="500"/>
                                        <p:tgtEl>
                                          <p:spTgt spid="70"/>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randombar(horizontal)">
                                      <p:cBhvr>
                                        <p:cTn id="87" dur="500"/>
                                        <p:tgtEl>
                                          <p:spTgt spid="72"/>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randombar(horizontal)">
                                      <p:cBhvr>
                                        <p:cTn id="90" dur="500"/>
                                        <p:tgtEl>
                                          <p:spTgt spid="13"/>
                                        </p:tgtEl>
                                      </p:cBhvr>
                                    </p:animEffect>
                                  </p:childTnLst>
                                </p:cTn>
                              </p:par>
                              <p:par>
                                <p:cTn id="91" presetID="14" presetClass="entr" presetSubtype="1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randombar(horizontal)">
                                      <p:cBhvr>
                                        <p:cTn id="93" dur="500"/>
                                        <p:tgtEl>
                                          <p:spTgt spid="73"/>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randombar(horizontal)">
                                      <p:cBhvr>
                                        <p:cTn id="96" dur="500"/>
                                        <p:tgtEl>
                                          <p:spTgt spid="76"/>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78"/>
                                        </p:tgtEl>
                                        <p:attrNameLst>
                                          <p:attrName>style.visibility</p:attrName>
                                        </p:attrNameLst>
                                      </p:cBhvr>
                                      <p:to>
                                        <p:strVal val="visible"/>
                                      </p:to>
                                    </p:set>
                                    <p:anim calcmode="lin" valueType="num">
                                      <p:cBhvr additive="base">
                                        <p:cTn id="101" dur="500" fill="hold"/>
                                        <p:tgtEl>
                                          <p:spTgt spid="78"/>
                                        </p:tgtEl>
                                        <p:attrNameLst>
                                          <p:attrName>ppt_x</p:attrName>
                                        </p:attrNameLst>
                                      </p:cBhvr>
                                      <p:tavLst>
                                        <p:tav tm="0">
                                          <p:val>
                                            <p:strVal val="#ppt_x"/>
                                          </p:val>
                                        </p:tav>
                                        <p:tav tm="100000">
                                          <p:val>
                                            <p:strVal val="#ppt_x"/>
                                          </p:val>
                                        </p:tav>
                                      </p:tavLst>
                                    </p:anim>
                                    <p:anim calcmode="lin" valueType="num">
                                      <p:cBhvr additive="base">
                                        <p:cTn id="102" dur="500" fill="hold"/>
                                        <p:tgtEl>
                                          <p:spTgt spid="7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anim calcmode="lin" valueType="num">
                                      <p:cBhvr additive="base">
                                        <p:cTn id="105" dur="500" fill="hold"/>
                                        <p:tgtEl>
                                          <p:spTgt spid="79"/>
                                        </p:tgtEl>
                                        <p:attrNameLst>
                                          <p:attrName>ppt_x</p:attrName>
                                        </p:attrNameLst>
                                      </p:cBhvr>
                                      <p:tavLst>
                                        <p:tav tm="0">
                                          <p:val>
                                            <p:strVal val="#ppt_x"/>
                                          </p:val>
                                        </p:tav>
                                        <p:tav tm="100000">
                                          <p:val>
                                            <p:strVal val="#ppt_x"/>
                                          </p:val>
                                        </p:tav>
                                      </p:tavLst>
                                    </p:anim>
                                    <p:anim calcmode="lin" valueType="num">
                                      <p:cBhvr additive="base">
                                        <p:cTn id="106"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 grpId="0" animBg="1"/>
      <p:bldP spid="46" grpId="0" animBg="1"/>
      <p:bldP spid="7" grpId="0" animBg="1"/>
      <p:bldP spid="50" grpId="0"/>
      <p:bldP spid="51" grpId="0"/>
      <p:bldP spid="64" grpId="0"/>
      <p:bldP spid="65" grpId="0"/>
      <p:bldP spid="66" grpId="0"/>
      <p:bldP spid="67" grpId="0"/>
      <p:bldP spid="68" grpId="0"/>
      <p:bldP spid="69" grpId="0"/>
      <p:bldP spid="70" grpId="0"/>
      <p:bldP spid="72" grpId="0"/>
      <p:bldP spid="13" grpId="0" animBg="1"/>
      <p:bldP spid="76" grpId="0" animBg="1"/>
      <p:bldP spid="78" grpId="0"/>
      <p:bldP spid="7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44" name="Straight Connector 43"/>
          <p:cNvCxnSpPr/>
          <p:nvPr/>
        </p:nvCxnSpPr>
        <p:spPr>
          <a:xfrm flipV="1">
            <a:off x="5321277" y="215154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23929" y="1899578"/>
            <a:ext cx="0" cy="232686"/>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cxnSp>
        <p:nvCxnSpPr>
          <p:cNvPr id="4" name="Straight Connector 3"/>
          <p:cNvCxnSpPr/>
          <p:nvPr/>
        </p:nvCxnSpPr>
        <p:spPr>
          <a:xfrm>
            <a:off x="1024699" y="4196135"/>
            <a:ext cx="7072829"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52895" y="1740500"/>
            <a:ext cx="0" cy="2610999"/>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916523" y="4316546"/>
                <a:ext cx="76379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𝐷𝑖𝑠𝑡𝑎𝑛𝑐𝑒</m:t>
                      </m:r>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916523" y="4316546"/>
                <a:ext cx="763799" cy="215444"/>
              </a:xfrm>
              <a:prstGeom prst="rect">
                <a:avLst/>
              </a:prstGeom>
              <a:blipFill rotWithShape="0">
                <a:blip r:embed="rId3"/>
                <a:stretch>
                  <a:fillRect l="-4800" r="-3200"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rot="16200000">
                <a:off x="369690" y="3045999"/>
                <a:ext cx="1007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𝑃𝑜𝑤𝑒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rot="16200000">
                <a:off x="369690" y="3045999"/>
                <a:ext cx="1007327" cy="215444"/>
              </a:xfrm>
              <a:prstGeom prst="rect">
                <a:avLst/>
              </a:prstGeom>
              <a:blipFill rotWithShape="0">
                <a:blip r:embed="rId4"/>
                <a:stretch>
                  <a:fillRect t="-5455" r="-34286" b="-3030"/>
                </a:stretch>
              </a:blipFill>
            </p:spPr>
            <p:txBody>
              <a:bodyPr/>
              <a:lstStyle/>
              <a:p>
                <a:r>
                  <a:rPr lang="en-US">
                    <a:noFill/>
                  </a:rPr>
                  <a:t> </a:t>
                </a:r>
              </a:p>
            </p:txBody>
          </p:sp>
        </mc:Fallback>
      </mc:AlternateContent>
      <p:sp>
        <p:nvSpPr>
          <p:cNvPr id="7" name="Rounded Rectangle 6"/>
          <p:cNvSpPr/>
          <p:nvPr/>
        </p:nvSpPr>
        <p:spPr>
          <a:xfrm>
            <a:off x="1366222" y="1883719"/>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Tx radio</a:t>
            </a:r>
            <a:endParaRPr lang="en-US" sz="1200" dirty="0">
              <a:solidFill>
                <a:schemeClr val="tx1"/>
              </a:solidFill>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366222" y="2650057"/>
            <a:ext cx="980501" cy="0"/>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1574569" y="2454349"/>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574569" y="2454349"/>
                <a:ext cx="540789" cy="153888"/>
              </a:xfrm>
              <a:prstGeom prst="rect">
                <a:avLst/>
              </a:prstGeom>
              <a:blipFill rotWithShape="0">
                <a:blip r:embed="rId5"/>
                <a:stretch>
                  <a:fillRect l="-4494" r="-5618" b="-12000"/>
                </a:stretch>
              </a:blipFill>
            </p:spPr>
            <p:txBody>
              <a:bodyPr/>
              <a:lstStyle/>
              <a:p>
                <a:r>
                  <a:rPr lang="en-US">
                    <a:noFill/>
                  </a:rPr>
                  <a:t> </a:t>
                </a:r>
              </a:p>
            </p:txBody>
          </p:sp>
        </mc:Fallback>
      </mc:AlternateContent>
      <p:cxnSp>
        <p:nvCxnSpPr>
          <p:cNvPr id="16" name="Straight Connector 15"/>
          <p:cNvCxnSpPr/>
          <p:nvPr/>
        </p:nvCxnSpPr>
        <p:spPr>
          <a:xfrm flipV="1">
            <a:off x="2346723" y="1883719"/>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92487" y="2143281"/>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473416" y="2007325"/>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p:nvPr/>
        </p:nvCxnSpPr>
        <p:spPr>
          <a:xfrm>
            <a:off x="3018752" y="2132264"/>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04342" y="1740500"/>
            <a:ext cx="0" cy="391764"/>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Isosceles Triangle 23"/>
          <p:cNvSpPr/>
          <p:nvPr/>
        </p:nvSpPr>
        <p:spPr>
          <a:xfrm rot="10800000">
            <a:off x="3050820" y="1484395"/>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25" name="TextBox 24"/>
          <p:cNvSpPr txBox="1"/>
          <p:nvPr/>
        </p:nvSpPr>
        <p:spPr>
          <a:xfrm>
            <a:off x="3166136" y="1492659"/>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28" name="Straight Connector 27"/>
          <p:cNvCxnSpPr/>
          <p:nvPr/>
        </p:nvCxnSpPr>
        <p:spPr>
          <a:xfrm flipV="1">
            <a:off x="3404342" y="213226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385282" y="2656231"/>
            <a:ext cx="1019060" cy="49749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rot="1515103">
                <a:off x="2642914" y="2931324"/>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5</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515103">
                <a:off x="2642914" y="2931324"/>
                <a:ext cx="417358" cy="153888"/>
              </a:xfrm>
              <a:prstGeom prst="rect">
                <a:avLst/>
              </a:prstGeom>
              <a:blipFill rotWithShape="0">
                <a:blip r:embed="rId6"/>
                <a:stretch>
                  <a:fillRect l="-2703" r="-10811" b="-11321"/>
                </a:stretch>
              </a:blipFill>
            </p:spPr>
            <p:txBody>
              <a:bodyPr/>
              <a:lstStyle/>
              <a:p>
                <a:r>
                  <a:rPr lang="en-US">
                    <a:noFill/>
                  </a:rPr>
                  <a:t> </a:t>
                </a:r>
              </a:p>
            </p:txBody>
          </p:sp>
        </mc:Fallback>
      </mc:AlternateContent>
      <p:cxnSp>
        <p:nvCxnSpPr>
          <p:cNvPr id="35" name="Straight Connector 34"/>
          <p:cNvCxnSpPr/>
          <p:nvPr/>
        </p:nvCxnSpPr>
        <p:spPr>
          <a:xfrm flipV="1">
            <a:off x="3404342" y="2454349"/>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rot="16200000">
                <a:off x="3023228" y="2666056"/>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0</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rot="16200000">
                <a:off x="3023228" y="2666056"/>
                <a:ext cx="504177" cy="153888"/>
              </a:xfrm>
              <a:prstGeom prst="rect">
                <a:avLst/>
              </a:prstGeom>
              <a:blipFill rotWithShape="0">
                <a:blip r:embed="rId7"/>
                <a:stretch>
                  <a:fillRect t="-7317" r="-12000" b="-4878"/>
                </a:stretch>
              </a:blipFill>
            </p:spPr>
            <p:txBody>
              <a:bodyPr/>
              <a:lstStyle/>
              <a:p>
                <a:r>
                  <a:rPr lang="en-US">
                    <a:noFill/>
                  </a:rPr>
                  <a:t> </a:t>
                </a:r>
              </a:p>
            </p:txBody>
          </p:sp>
        </mc:Fallback>
      </mc:AlternateContent>
      <p:sp>
        <p:nvSpPr>
          <p:cNvPr id="38" name="Rounded Rectangle 37"/>
          <p:cNvSpPr/>
          <p:nvPr/>
        </p:nvSpPr>
        <p:spPr>
          <a:xfrm>
            <a:off x="6641754" y="1853088"/>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R</a:t>
            </a:r>
            <a:r>
              <a:rPr lang="en-US" sz="1200" dirty="0" smtClean="0">
                <a:solidFill>
                  <a:schemeClr val="tx1"/>
                </a:solidFill>
                <a:latin typeface="Times New Roman" panose="02020603050405020304" pitchFamily="18" charset="0"/>
                <a:cs typeface="Times New Roman" panose="02020603050405020304" pitchFamily="18" charset="0"/>
              </a:rPr>
              <a:t>x radio</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39" name="Rounded Rectangle 38"/>
          <p:cNvSpPr/>
          <p:nvPr/>
        </p:nvSpPr>
        <p:spPr>
          <a:xfrm>
            <a:off x="5710174" y="1964468"/>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40" name="Straight Connector 39"/>
          <p:cNvCxnSpPr/>
          <p:nvPr/>
        </p:nvCxnSpPr>
        <p:spPr>
          <a:xfrm>
            <a:off x="5321277" y="2115219"/>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3"/>
          </p:cNvCxnSpPr>
          <p:nvPr/>
        </p:nvCxnSpPr>
        <p:spPr>
          <a:xfrm flipH="1">
            <a:off x="6255510" y="2106477"/>
            <a:ext cx="386244"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rot="10800000">
            <a:off x="4970247" y="1484395"/>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43" name="TextBox 42"/>
          <p:cNvSpPr txBox="1"/>
          <p:nvPr/>
        </p:nvSpPr>
        <p:spPr>
          <a:xfrm>
            <a:off x="5085563" y="1492659"/>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51" name="Straight Connector 50"/>
          <p:cNvCxnSpPr/>
          <p:nvPr/>
        </p:nvCxnSpPr>
        <p:spPr>
          <a:xfrm flipV="1">
            <a:off x="6437615" y="1899578"/>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a:off x="3426376" y="2456596"/>
            <a:ext cx="1894901" cy="1068637"/>
          </a:xfrm>
          <a:custGeom>
            <a:avLst/>
            <a:gdLst>
              <a:gd name="connsiteX0" fmla="*/ 0 w 1894901"/>
              <a:gd name="connsiteY0" fmla="*/ 0 h 1068637"/>
              <a:gd name="connsiteX1" fmla="*/ 572877 w 1894901"/>
              <a:gd name="connsiteY1" fmla="*/ 771181 h 1068637"/>
              <a:gd name="connsiteX2" fmla="*/ 1894901 w 1894901"/>
              <a:gd name="connsiteY2" fmla="*/ 1068637 h 1068637"/>
              <a:gd name="connsiteX3" fmla="*/ 1894901 w 1894901"/>
              <a:gd name="connsiteY3" fmla="*/ 1068637 h 1068637"/>
            </a:gdLst>
            <a:ahLst/>
            <a:cxnLst>
              <a:cxn ang="0">
                <a:pos x="connsiteX0" y="connsiteY0"/>
              </a:cxn>
              <a:cxn ang="0">
                <a:pos x="connsiteX1" y="connsiteY1"/>
              </a:cxn>
              <a:cxn ang="0">
                <a:pos x="connsiteX2" y="connsiteY2"/>
              </a:cxn>
              <a:cxn ang="0">
                <a:pos x="connsiteX3" y="connsiteY3"/>
              </a:cxn>
            </a:cxnLst>
            <a:rect l="l" t="t" r="r" b="b"/>
            <a:pathLst>
              <a:path w="1894901" h="1068637">
                <a:moveTo>
                  <a:pt x="0" y="0"/>
                </a:moveTo>
                <a:cubicBezTo>
                  <a:pt x="128530" y="296537"/>
                  <a:pt x="257060" y="593075"/>
                  <a:pt x="572877" y="771181"/>
                </a:cubicBezTo>
                <a:cubicBezTo>
                  <a:pt x="888694" y="949287"/>
                  <a:pt x="1894901" y="1068637"/>
                  <a:pt x="1894901" y="1068637"/>
                </a:cubicBezTo>
                <a:lnTo>
                  <a:pt x="1894901" y="106863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5321276" y="2799749"/>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rot="16200000">
                <a:off x="4940162" y="3011456"/>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rot="16200000">
                <a:off x="4940162" y="3011456"/>
                <a:ext cx="504177" cy="153888"/>
              </a:xfrm>
              <a:prstGeom prst="rect">
                <a:avLst/>
              </a:prstGeom>
              <a:blipFill rotWithShape="0">
                <a:blip r:embed="rId8"/>
                <a:stretch>
                  <a:fillRect t="-6024" r="-12000" b="-4819"/>
                </a:stretch>
              </a:blipFill>
            </p:spPr>
            <p:txBody>
              <a:bodyPr/>
              <a:lstStyle/>
              <a:p>
                <a:r>
                  <a:rPr lang="en-US">
                    <a:noFill/>
                  </a:rPr>
                  <a:t> </a:t>
                </a:r>
              </a:p>
            </p:txBody>
          </p:sp>
        </mc:Fallback>
      </mc:AlternateContent>
      <p:cxnSp>
        <p:nvCxnSpPr>
          <p:cNvPr id="58" name="Straight Connector 57"/>
          <p:cNvCxnSpPr/>
          <p:nvPr/>
        </p:nvCxnSpPr>
        <p:spPr>
          <a:xfrm>
            <a:off x="5318523" y="2777380"/>
            <a:ext cx="1130109" cy="248745"/>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rot="914744">
                <a:off x="5643711" y="2696193"/>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914744">
                <a:off x="5643711" y="2696193"/>
                <a:ext cx="417358" cy="153888"/>
              </a:xfrm>
              <a:prstGeom prst="rect">
                <a:avLst/>
              </a:prstGeom>
              <a:blipFill rotWithShape="0">
                <a:blip r:embed="rId9"/>
                <a:stretch>
                  <a:fillRect l="-2703" r="-12162" b="-9091"/>
                </a:stretch>
              </a:blipFill>
            </p:spPr>
            <p:txBody>
              <a:bodyPr/>
              <a:lstStyle/>
              <a:p>
                <a:r>
                  <a:rPr lang="en-US">
                    <a:noFill/>
                  </a:rPr>
                  <a:t> </a:t>
                </a:r>
              </a:p>
            </p:txBody>
          </p:sp>
        </mc:Fallback>
      </mc:AlternateContent>
      <p:cxnSp>
        <p:nvCxnSpPr>
          <p:cNvPr id="64" name="Straight Connector 63"/>
          <p:cNvCxnSpPr/>
          <p:nvPr/>
        </p:nvCxnSpPr>
        <p:spPr>
          <a:xfrm flipV="1">
            <a:off x="3661365" y="213226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011734" y="2167403"/>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3661365" y="1964468"/>
            <a:ext cx="1350369"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Path loss</a:t>
            </a:r>
            <a:endParaRPr lang="en-US" sz="1050"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TextBox 67"/>
              <p:cNvSpPr txBox="1"/>
              <p:nvPr/>
            </p:nvSpPr>
            <p:spPr>
              <a:xfrm>
                <a:off x="4143663" y="3060434"/>
                <a:ext cx="587276"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115</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143663" y="3060434"/>
                <a:ext cx="587276" cy="153888"/>
              </a:xfrm>
              <a:prstGeom prst="rect">
                <a:avLst/>
              </a:prstGeom>
              <a:blipFill rotWithShape="0">
                <a:blip r:embed="rId10"/>
                <a:stretch>
                  <a:fillRect l="-4167" r="-11458" b="-12000"/>
                </a:stretch>
              </a:blipFill>
            </p:spPr>
            <p:txBody>
              <a:bodyPr/>
              <a:lstStyle/>
              <a:p>
                <a:r>
                  <a:rPr lang="en-US">
                    <a:noFill/>
                  </a:rPr>
                  <a:t> </a:t>
                </a:r>
              </a:p>
            </p:txBody>
          </p:sp>
        </mc:Fallback>
      </mc:AlternateContent>
      <p:cxnSp>
        <p:nvCxnSpPr>
          <p:cNvPr id="69" name="Straight Connector 68"/>
          <p:cNvCxnSpPr/>
          <p:nvPr/>
        </p:nvCxnSpPr>
        <p:spPr>
          <a:xfrm>
            <a:off x="6448958" y="3023243"/>
            <a:ext cx="980501" cy="0"/>
          </a:xfrm>
          <a:prstGeom prst="line">
            <a:avLst/>
          </a:prstGeom>
          <a:ln w="28575">
            <a:solidFill>
              <a:schemeClr val="accent4">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6486498" y="2776717"/>
                <a:ext cx="10102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𝑅𝑥</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𝑝𝑜𝑤𝑒𝑟</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or</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RSSI</m:t>
                      </m:r>
                    </m:oMath>
                  </m:oMathPara>
                </a14:m>
                <a:endParaRPr lang="en-US" sz="10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486498" y="2776717"/>
                <a:ext cx="1010213" cy="153888"/>
              </a:xfrm>
              <a:prstGeom prst="rect">
                <a:avLst/>
              </a:prstGeom>
              <a:blipFill rotWithShape="0">
                <a:blip r:embed="rId11"/>
                <a:stretch>
                  <a:fillRect l="-1807" r="-2410" b="-23077"/>
                </a:stretch>
              </a:blipFill>
            </p:spPr>
            <p:txBody>
              <a:bodyPr/>
              <a:lstStyle/>
              <a:p>
                <a:r>
                  <a:rPr lang="en-US">
                    <a:noFill/>
                  </a:rPr>
                  <a:t> </a:t>
                </a:r>
              </a:p>
            </p:txBody>
          </p:sp>
        </mc:Fallback>
      </mc:AlternateContent>
      <p:cxnSp>
        <p:nvCxnSpPr>
          <p:cNvPr id="72" name="Straight Connector 71"/>
          <p:cNvCxnSpPr/>
          <p:nvPr/>
        </p:nvCxnSpPr>
        <p:spPr>
          <a:xfrm>
            <a:off x="6426273" y="3562402"/>
            <a:ext cx="980501" cy="0"/>
          </a:xfrm>
          <a:prstGeom prst="line">
            <a:avLst/>
          </a:prstGeom>
          <a:ln w="28575">
            <a:solidFill>
              <a:schemeClr val="accent4">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486498" y="3625394"/>
                <a:ext cx="8079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𝑆</m:t>
                          </m:r>
                        </m:e>
                        <m:sub>
                          <m:r>
                            <a:rPr lang="en-US" sz="1000" b="0" i="1" smtClean="0">
                              <a:solidFill>
                                <a:schemeClr val="tx1"/>
                              </a:solidFill>
                              <a:latin typeface="Cambria Math" panose="02040503050406030204" pitchFamily="18" charset="0"/>
                            </a:rPr>
                            <m:t>𝑟</m:t>
                          </m:r>
                        </m:sub>
                      </m:sSub>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𝑠𝑒𝑛𝑠𝑖𝑡𝑖𝑣𝑖𝑡𝑦</m:t>
                      </m:r>
                    </m:oMath>
                  </m:oMathPara>
                </a14:m>
                <a:endParaRPr lang="en-US" sz="10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486498" y="3625394"/>
                <a:ext cx="807913" cy="153888"/>
              </a:xfrm>
              <a:prstGeom prst="rect">
                <a:avLst/>
              </a:prstGeom>
              <a:blipFill rotWithShape="0">
                <a:blip r:embed="rId12"/>
                <a:stretch>
                  <a:fillRect l="-3008" r="-5263" b="-32000"/>
                </a:stretch>
              </a:blipFill>
            </p:spPr>
            <p:txBody>
              <a:bodyPr/>
              <a:lstStyle/>
              <a:p>
                <a:r>
                  <a:rPr lang="en-US">
                    <a:noFill/>
                  </a:rPr>
                  <a:t> </a:t>
                </a:r>
              </a:p>
            </p:txBody>
          </p:sp>
        </mc:Fallback>
      </mc:AlternateContent>
      <p:cxnSp>
        <p:nvCxnSpPr>
          <p:cNvPr id="74" name="Straight Connector 73"/>
          <p:cNvCxnSpPr/>
          <p:nvPr/>
        </p:nvCxnSpPr>
        <p:spPr>
          <a:xfrm flipV="1">
            <a:off x="6747157" y="3039927"/>
            <a:ext cx="0" cy="503262"/>
          </a:xfrm>
          <a:prstGeom prst="line">
            <a:avLst/>
          </a:prstGeom>
          <a:ln w="19050">
            <a:solidFill>
              <a:schemeClr val="tx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6795132" y="3208092"/>
                <a:ext cx="75616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𝐿𝑖𝑛𝑘</m:t>
                      </m:r>
                      <m:r>
                        <a:rPr lang="en-US" sz="1000" i="1">
                          <a:solidFill>
                            <a:schemeClr val="tx1"/>
                          </a:solidFill>
                          <a:latin typeface="Cambria Math" panose="02040503050406030204" pitchFamily="18" charset="0"/>
                        </a:rPr>
                        <m:t> </m:t>
                      </m:r>
                      <m:r>
                        <a:rPr lang="en-US" sz="1000" i="1">
                          <a:solidFill>
                            <a:schemeClr val="tx1"/>
                          </a:solidFill>
                          <a:latin typeface="Cambria Math" panose="02040503050406030204" pitchFamily="18" charset="0"/>
                        </a:rPr>
                        <m:t>𝑚𝑎𝑟𝑔𝑖𝑛</m:t>
                      </m:r>
                    </m:oMath>
                  </m:oMathPara>
                </a14:m>
                <a:endParaRPr lang="en-US" sz="10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795132" y="3208092"/>
                <a:ext cx="756169" cy="153888"/>
              </a:xfrm>
              <a:prstGeom prst="rect">
                <a:avLst/>
              </a:prstGeom>
              <a:blipFill rotWithShape="0">
                <a:blip r:embed="rId13"/>
                <a:stretch>
                  <a:fillRect l="-4032" r="-4839" b="-30769"/>
                </a:stretch>
              </a:blipFill>
            </p:spPr>
            <p:txBody>
              <a:bodyPr/>
              <a:lstStyle/>
              <a:p>
                <a:r>
                  <a:rPr lang="en-US">
                    <a:noFill/>
                  </a:rPr>
                  <a:t> </a:t>
                </a:r>
              </a:p>
            </p:txBody>
          </p:sp>
        </mc:Fallback>
      </mc:AlternateContent>
      <p:sp>
        <p:nvSpPr>
          <p:cNvPr id="47" name="Google Shape;241;p17"/>
          <p:cNvSpPr txBox="1">
            <a:spLocks/>
          </p:cNvSpPr>
          <p:nvPr/>
        </p:nvSpPr>
        <p:spPr>
          <a:xfrm>
            <a:off x="1073101" y="453033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5</a:t>
            </a:r>
            <a:r>
              <a:rPr lang="en-US" sz="1200" dirty="0">
                <a:latin typeface="Inria Sans" panose="020B0604020202020204" charset="0"/>
                <a:cs typeface="Times New Roman" panose="02020603050405020304" pitchFamily="18" charset="0"/>
              </a:rPr>
              <a:t>: Example link budget </a:t>
            </a:r>
            <a:r>
              <a:rPr lang="en-US" sz="1200" dirty="0" smtClean="0">
                <a:latin typeface="Inria Sans" panose="020B0604020202020204" charset="0"/>
                <a:cs typeface="Times New Roman" panose="02020603050405020304" pitchFamily="18" charset="0"/>
              </a:rPr>
              <a:t>calculation [8].</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52034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randombar(horizontal)">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randombar(horizontal)">
                                      <p:cBhvr>
                                        <p:cTn id="38" dur="500"/>
                                        <p:tgtEl>
                                          <p:spTgt spid="19"/>
                                        </p:tgtEl>
                                      </p:cBhvr>
                                    </p:animEffect>
                                  </p:childTnLst>
                                </p:cTn>
                              </p:par>
                              <p:par>
                                <p:cTn id="39" presetID="14" presetClass="entr" presetSubtype="1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randombar(horizontal)">
                                      <p:cBhvr>
                                        <p:cTn id="41" dur="500"/>
                                        <p:tgtEl>
                                          <p:spTgt spid="3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randombar(horizontal)">
                                      <p:cBhvr>
                                        <p:cTn id="44" dur="500"/>
                                        <p:tgtEl>
                                          <p:spTgt spid="3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par>
                                <p:cTn id="48" presetID="14" presetClass="entr" presetSubtype="1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randombar(horizontal)">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randombar(horizontal)">
                                      <p:cBhvr>
                                        <p:cTn id="55" dur="500"/>
                                        <p:tgtEl>
                                          <p:spTgt spid="2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randombar(horizontal)">
                                      <p:cBhvr>
                                        <p:cTn id="58" dur="500"/>
                                        <p:tgtEl>
                                          <p:spTgt spid="37"/>
                                        </p:tgtEl>
                                      </p:cBhvr>
                                    </p:animEffect>
                                  </p:childTnLst>
                                </p:cTn>
                              </p:par>
                              <p:par>
                                <p:cTn id="59" presetID="14" presetClass="entr" presetSubtype="1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randombar(horizontal)">
                                      <p:cBhvr>
                                        <p:cTn id="61" dur="500"/>
                                        <p:tgtEl>
                                          <p:spTgt spid="2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randombar(horizontal)">
                                      <p:cBhvr>
                                        <p:cTn id="64" dur="500"/>
                                        <p:tgtEl>
                                          <p:spTgt spid="25"/>
                                        </p:tgtEl>
                                      </p:cBhvr>
                                    </p:animEffect>
                                  </p:childTnLst>
                                </p:cTn>
                              </p:par>
                              <p:par>
                                <p:cTn id="65" presetID="14" presetClass="entr" presetSubtype="1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randombar(horizontal)">
                                      <p:cBhvr>
                                        <p:cTn id="67" dur="500"/>
                                        <p:tgtEl>
                                          <p:spTgt spid="35"/>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randombar(horizontal)">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randombar(horizontal)">
                                      <p:cBhvr>
                                        <p:cTn id="75" dur="500"/>
                                        <p:tgtEl>
                                          <p:spTgt spid="6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randombar(horizontal)">
                                      <p:cBhvr>
                                        <p:cTn id="78" dur="500"/>
                                        <p:tgtEl>
                                          <p:spTgt spid="53"/>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randombar(horizontal)">
                                      <p:cBhvr>
                                        <p:cTn id="81" dur="500"/>
                                        <p:tgtEl>
                                          <p:spTgt spid="68"/>
                                        </p:tgtEl>
                                      </p:cBhvr>
                                    </p:animEffect>
                                  </p:childTnLst>
                                </p:cTn>
                              </p:par>
                              <p:par>
                                <p:cTn id="82" presetID="14" presetClass="entr" presetSubtype="10"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randombar(horizontal)">
                                      <p:cBhvr>
                                        <p:cTn id="84" dur="500"/>
                                        <p:tgtEl>
                                          <p:spTgt spid="67"/>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randombar(horizontal)">
                                      <p:cBhvr>
                                        <p:cTn id="87" dur="5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randombar(horizontal)">
                                      <p:cBhvr>
                                        <p:cTn id="92" dur="500"/>
                                        <p:tgtEl>
                                          <p:spTgt spid="56"/>
                                        </p:tgtEl>
                                      </p:cBhvr>
                                    </p:animEffect>
                                  </p:childTnLst>
                                </p:cTn>
                              </p:par>
                              <p:par>
                                <p:cTn id="93" presetID="14"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randombar(horizontal)">
                                      <p:cBhvr>
                                        <p:cTn id="95" dur="500"/>
                                        <p:tgtEl>
                                          <p:spTgt spid="44"/>
                                        </p:tgtEl>
                                      </p:cBhvr>
                                    </p:animEffect>
                                  </p:childTnLst>
                                </p:cTn>
                              </p:par>
                              <p:par>
                                <p:cTn id="96" presetID="14" presetClass="entr" presetSubtype="10"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randombar(horizontal)">
                                      <p:cBhvr>
                                        <p:cTn id="98" dur="500"/>
                                        <p:tgtEl>
                                          <p:spTgt spid="45"/>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randombar(horizontal)">
                                      <p:cBhvr>
                                        <p:cTn id="101" dur="500"/>
                                        <p:tgtEl>
                                          <p:spTgt spid="43"/>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randombar(horizontal)">
                                      <p:cBhvr>
                                        <p:cTn id="104" dur="500"/>
                                        <p:tgtEl>
                                          <p:spTgt spid="42"/>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randombar(horizontal)">
                                      <p:cBhvr>
                                        <p:cTn id="107" dur="500"/>
                                        <p:tgtEl>
                                          <p:spTgt spid="5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randombar(horizontal)">
                                      <p:cBhvr>
                                        <p:cTn id="112" dur="500"/>
                                        <p:tgtEl>
                                          <p:spTgt spid="40"/>
                                        </p:tgtEl>
                                      </p:cBhvr>
                                    </p:animEffect>
                                  </p:childTnLst>
                                </p:cTn>
                              </p:par>
                              <p:par>
                                <p:cTn id="113" presetID="14" presetClass="entr" presetSubtype="1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randombar(horizontal)">
                                      <p:cBhvr>
                                        <p:cTn id="115" dur="500"/>
                                        <p:tgtEl>
                                          <p:spTgt spid="58"/>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randombar(horizontal)">
                                      <p:cBhvr>
                                        <p:cTn id="118" dur="500"/>
                                        <p:tgtEl>
                                          <p:spTgt spid="60"/>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randombar(horizontal)">
                                      <p:cBhvr>
                                        <p:cTn id="121" dur="500"/>
                                        <p:tgtEl>
                                          <p:spTgt spid="39"/>
                                        </p:tgtEl>
                                      </p:cBhvr>
                                    </p:animEffect>
                                  </p:childTnLst>
                                </p:cTn>
                              </p:par>
                              <p:par>
                                <p:cTn id="122" presetID="14" presetClass="entr" presetSubtype="10" fill="hold" nodeType="with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randombar(horizontal)">
                                      <p:cBhvr>
                                        <p:cTn id="124" dur="500"/>
                                        <p:tgtEl>
                                          <p:spTgt spid="41"/>
                                        </p:tgtEl>
                                      </p:cBhvr>
                                    </p:animEffect>
                                  </p:childTnLst>
                                </p:cTn>
                              </p:par>
                              <p:par>
                                <p:cTn id="125" presetID="14" presetClass="entr" presetSubtype="10" fill="hold"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randombar(horizontal)">
                                      <p:cBhvr>
                                        <p:cTn id="127" dur="500"/>
                                        <p:tgtEl>
                                          <p:spTgt spid="51"/>
                                        </p:tgtEl>
                                      </p:cBhvr>
                                    </p:animEffect>
                                  </p:childTnLst>
                                </p:cTn>
                              </p:par>
                            </p:childTnLst>
                          </p:cTn>
                        </p:par>
                      </p:childTnLst>
                    </p:cTn>
                  </p:par>
                  <p:par>
                    <p:cTn id="128" fill="hold">
                      <p:stCondLst>
                        <p:cond delay="indefinite"/>
                      </p:stCondLst>
                      <p:childTnLst>
                        <p:par>
                          <p:cTn id="129" fill="hold">
                            <p:stCondLst>
                              <p:cond delay="0"/>
                            </p:stCondLst>
                            <p:childTnLst>
                              <p:par>
                                <p:cTn id="130" presetID="14" presetClass="entr" presetSubtype="10" fill="hold" grpId="0" nodeType="click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randombar(horizontal)">
                                      <p:cBhvr>
                                        <p:cTn id="132" dur="500"/>
                                        <p:tgtEl>
                                          <p:spTgt spid="70"/>
                                        </p:tgtEl>
                                      </p:cBhvr>
                                    </p:animEffect>
                                  </p:childTnLst>
                                </p:cTn>
                              </p:par>
                              <p:par>
                                <p:cTn id="133" presetID="14" presetClass="entr" presetSubtype="10" fill="hold" nodeType="with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randombar(horizontal)">
                                      <p:cBhvr>
                                        <p:cTn id="135" dur="500"/>
                                        <p:tgtEl>
                                          <p:spTgt spid="69"/>
                                        </p:tgtEl>
                                      </p:cBhvr>
                                    </p:animEffect>
                                  </p:childTnLst>
                                </p:cTn>
                              </p:par>
                              <p:par>
                                <p:cTn id="136" presetID="14" presetClass="entr" presetSubtype="1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randombar(horizontal)">
                                      <p:cBhvr>
                                        <p:cTn id="138" dur="500"/>
                                        <p:tgtEl>
                                          <p:spTgt spid="38"/>
                                        </p:tgtEl>
                                      </p:cBhvr>
                                    </p:animEffect>
                                  </p:childTnLst>
                                </p:cTn>
                              </p:par>
                            </p:childTnLst>
                          </p:cTn>
                        </p:par>
                      </p:childTnLst>
                    </p:cTn>
                  </p:par>
                  <p:par>
                    <p:cTn id="139" fill="hold">
                      <p:stCondLst>
                        <p:cond delay="indefinite"/>
                      </p:stCondLst>
                      <p:childTnLst>
                        <p:par>
                          <p:cTn id="140" fill="hold">
                            <p:stCondLst>
                              <p:cond delay="0"/>
                            </p:stCondLst>
                            <p:childTnLst>
                              <p:par>
                                <p:cTn id="141" presetID="14" presetClass="entr" presetSubtype="10" fill="hold" nodeType="click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randombar(horizontal)">
                                      <p:cBhvr>
                                        <p:cTn id="143" dur="500"/>
                                        <p:tgtEl>
                                          <p:spTgt spid="72"/>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73"/>
                                        </p:tgtEl>
                                        <p:attrNameLst>
                                          <p:attrName>style.visibility</p:attrName>
                                        </p:attrNameLst>
                                      </p:cBhvr>
                                      <p:to>
                                        <p:strVal val="visible"/>
                                      </p:to>
                                    </p:set>
                                    <p:animEffect transition="in" filter="randombar(horizontal)">
                                      <p:cBhvr>
                                        <p:cTn id="146" dur="500"/>
                                        <p:tgtEl>
                                          <p:spTgt spid="73"/>
                                        </p:tgtEl>
                                      </p:cBhvr>
                                    </p:animEffect>
                                  </p:childTnLst>
                                </p:cTn>
                              </p:par>
                            </p:childTnLst>
                          </p:cTn>
                        </p:par>
                      </p:childTnLst>
                    </p:cTn>
                  </p:par>
                  <p:par>
                    <p:cTn id="147" fill="hold">
                      <p:stCondLst>
                        <p:cond delay="indefinite"/>
                      </p:stCondLst>
                      <p:childTnLst>
                        <p:par>
                          <p:cTn id="148" fill="hold">
                            <p:stCondLst>
                              <p:cond delay="0"/>
                            </p:stCondLst>
                            <p:childTnLst>
                              <p:par>
                                <p:cTn id="149" presetID="14" presetClass="entr" presetSubtype="10" fill="hold" grpId="0" nodeType="click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randombar(horizontal)">
                                      <p:cBhvr>
                                        <p:cTn id="151" dur="500"/>
                                        <p:tgtEl>
                                          <p:spTgt spid="80"/>
                                        </p:tgtEl>
                                      </p:cBhvr>
                                    </p:animEffect>
                                  </p:childTnLst>
                                </p:cTn>
                              </p:par>
                              <p:par>
                                <p:cTn id="152" presetID="14" presetClass="entr" presetSubtype="10"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randombar(horizontal)">
                                      <p:cBhvr>
                                        <p:cTn id="15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animBg="1"/>
      <p:bldP spid="15" grpId="0"/>
      <p:bldP spid="21" grpId="0" animBg="1"/>
      <p:bldP spid="24" grpId="0" animBg="1"/>
      <p:bldP spid="25" grpId="0"/>
      <p:bldP spid="34" grpId="0"/>
      <p:bldP spid="37" grpId="0"/>
      <p:bldP spid="38" grpId="0" animBg="1"/>
      <p:bldP spid="39" grpId="0" animBg="1"/>
      <p:bldP spid="42" grpId="0" animBg="1"/>
      <p:bldP spid="43" grpId="0"/>
      <p:bldP spid="53" grpId="0" animBg="1"/>
      <p:bldP spid="57" grpId="0"/>
      <p:bldP spid="60" grpId="0"/>
      <p:bldP spid="63" grpId="0" animBg="1"/>
      <p:bldP spid="68" grpId="0"/>
      <p:bldP spid="70" grpId="0"/>
      <p:bldP spid="73" grpId="0"/>
      <p:bldP spid="80"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Receiving sensitivity</a:t>
            </a:r>
            <a:r>
              <a:rPr lang="en-US" dirty="0">
                <a:solidFill>
                  <a:srgbClr val="FFFFFF"/>
                </a:solidFill>
                <a:latin typeface="Inria Sans" panose="020B0604020202020204" charset="0"/>
                <a:cs typeface="Times New Roman" panose="02020603050405020304" pitchFamily="18" charset="0"/>
              </a:rPr>
              <a:t>: refers to the smallest modulated signal that can be demodulated at the receiving </a:t>
            </a:r>
            <a:r>
              <a:rPr lang="en-US" dirty="0" smtClean="0">
                <a:solidFill>
                  <a:srgbClr val="FFFFFF"/>
                </a:solidFill>
                <a:latin typeface="Inria Sans" panose="020B0604020202020204" charset="0"/>
                <a:cs typeface="Times New Roman" panose="02020603050405020304" pitchFamily="18" charset="0"/>
              </a:rPr>
              <a:t>end.</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TextBox 48"/>
              <p:cNvSpPr txBox="1"/>
              <p:nvPr/>
            </p:nvSpPr>
            <p:spPr>
              <a:xfrm>
                <a:off x="1478612" y="2071940"/>
                <a:ext cx="324191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𝑅𝑒𝑐𝑒𝑖𝑣𝑖𝑛𝑔</m:t>
                      </m:r>
                      <m:r>
                        <a:rPr lang="en-US" sz="1600" i="1" smtClean="0">
                          <a:solidFill>
                            <a:schemeClr val="tx1"/>
                          </a:solidFill>
                          <a:latin typeface="Cambria Math" panose="02040503050406030204" pitchFamily="18" charset="0"/>
                        </a:rPr>
                        <m:t> </m:t>
                      </m:r>
                      <m:r>
                        <a:rPr lang="en-US" sz="1600" i="1" smtClean="0">
                          <a:solidFill>
                            <a:schemeClr val="tx1"/>
                          </a:solidFill>
                          <a:latin typeface="Cambria Math" panose="02040503050406030204" pitchFamily="18" charset="0"/>
                        </a:rPr>
                        <m:t>𝑠𝑒𝑛𝑠𝑖𝑡𝑖𝑣𝑖𝑡𝑦</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m:rPr>
                          <m:sty m:val="p"/>
                        </m:rPr>
                        <a:rPr lang="en-US" sz="1600" b="0" i="0" smtClean="0">
                          <a:solidFill>
                            <a:schemeClr val="accent6">
                              <a:lumMod val="75000"/>
                            </a:schemeClr>
                          </a:solidFill>
                          <a:latin typeface="Cambria Math" panose="02040503050406030204" pitchFamily="18" charset="0"/>
                        </a:rPr>
                        <m:t>SNR</m:t>
                      </m:r>
                    </m:oMath>
                  </m:oMathPara>
                </a14:m>
                <a:endParaRPr lang="en-US" sz="1600" dirty="0">
                  <a:solidFill>
                    <a:schemeClr val="accent6">
                      <a:lumMod val="75000"/>
                    </a:schemeClr>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612" y="2071940"/>
                <a:ext cx="3241913" cy="246221"/>
              </a:xfrm>
              <a:prstGeom prst="rect">
                <a:avLst/>
              </a:prstGeom>
              <a:blipFill rotWithShape="0">
                <a:blip r:embed="rId3"/>
                <a:stretch>
                  <a:fillRect l="-18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47945" y="3020592"/>
                <a:ext cx="279538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𝑁𝐹</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174</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10</m:t>
                      </m:r>
                      <m:func>
                        <m:funcPr>
                          <m:ctrlPr>
                            <a:rPr lang="en-US" sz="1600" b="0" i="1" smtClean="0">
                              <a:solidFill>
                                <a:schemeClr val="tx1"/>
                              </a:solidFill>
                              <a:latin typeface="Cambria Math" panose="02040503050406030204" pitchFamily="18" charset="0"/>
                            </a:rPr>
                          </m:ctrlPr>
                        </m:funcPr>
                        <m:fName>
                          <m:sSub>
                            <m:sSubPr>
                              <m:ctrlPr>
                                <a:rPr lang="en-US" sz="1600" b="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log</m:t>
                              </m:r>
                            </m:e>
                            <m:sub>
                              <m:r>
                                <a:rPr lang="en-US" sz="1600" b="0" i="1" smtClean="0">
                                  <a:solidFill>
                                    <a:schemeClr val="tx1"/>
                                  </a:solidFill>
                                  <a:latin typeface="Cambria Math" panose="02040503050406030204" pitchFamily="18" charset="0"/>
                                </a:rPr>
                                <m:t> </m:t>
                              </m:r>
                            </m:sub>
                          </m:sSub>
                        </m:fName>
                        <m:e>
                          <m:r>
                            <a:rPr lang="en-US" sz="1600" b="0" i="1" smtClean="0">
                              <a:solidFill>
                                <a:schemeClr val="tx1"/>
                              </a:solidFill>
                              <a:latin typeface="Cambria Math" panose="02040503050406030204" pitchFamily="18" charset="0"/>
                            </a:rPr>
                            <m:t>𝐵𝑊</m:t>
                          </m:r>
                        </m:e>
                      </m:func>
                    </m:oMath>
                  </m:oMathPara>
                </a14:m>
                <a:endParaRPr lang="en-US" sz="1600"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47945" y="3020592"/>
                <a:ext cx="2795381" cy="246221"/>
              </a:xfrm>
              <a:prstGeom prst="rect">
                <a:avLst/>
              </a:prstGeom>
              <a:blipFill rotWithShape="0">
                <a:blip r:embed="rId4"/>
                <a:stretch>
                  <a:fillRect l="-871" r="-654" b="-35000"/>
                </a:stretch>
              </a:blipFill>
            </p:spPr>
            <p:txBody>
              <a:bodyPr/>
              <a:lstStyle/>
              <a:p>
                <a:r>
                  <a:rPr lang="en-US">
                    <a:noFill/>
                  </a:rPr>
                  <a:t> </a:t>
                </a:r>
              </a:p>
            </p:txBody>
          </p:sp>
        </mc:Fallback>
      </mc:AlternateContent>
      <p:sp>
        <p:nvSpPr>
          <p:cNvPr id="7" name="Right Brace 6"/>
          <p:cNvSpPr/>
          <p:nvPr/>
        </p:nvSpPr>
        <p:spPr>
          <a:xfrm rot="5400000">
            <a:off x="2411307" y="3090706"/>
            <a:ext cx="264160" cy="6163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1546345" y="3524662"/>
            <a:ext cx="2260555" cy="261610"/>
          </a:xfrm>
          <a:prstGeom prst="rect">
            <a:avLst/>
          </a:prstGeom>
        </p:spPr>
        <p:txBody>
          <a:bodyPr wrap="none">
            <a:spAutoFit/>
          </a:bodyPr>
          <a:lstStyle/>
          <a:p>
            <a:r>
              <a:rPr lang="en-US" sz="1100" dirty="0">
                <a:solidFill>
                  <a:schemeClr val="tx1"/>
                </a:solidFill>
                <a:latin typeface="Times New Roman" panose="02020603050405020304" pitchFamily="18" charset="0"/>
                <a:cs typeface="Times New Roman" panose="02020603050405020304" pitchFamily="18" charset="0"/>
              </a:rPr>
              <a:t>Thermal </a:t>
            </a:r>
            <a:r>
              <a:rPr lang="en-US" sz="1100" dirty="0" smtClean="0">
                <a:solidFill>
                  <a:schemeClr val="tx1"/>
                </a:solidFill>
                <a:latin typeface="Times New Roman" panose="02020603050405020304" pitchFamily="18" charset="0"/>
                <a:cs typeface="Times New Roman" panose="02020603050405020304" pitchFamily="18" charset="0"/>
              </a:rPr>
              <a:t>noise for </a:t>
            </a:r>
            <a:r>
              <a:rPr lang="en-US" sz="1100" dirty="0">
                <a:solidFill>
                  <a:schemeClr val="tx1"/>
                </a:solidFill>
                <a:latin typeface="Times New Roman" panose="02020603050405020304" pitchFamily="18" charset="0"/>
                <a:cs typeface="Times New Roman" panose="02020603050405020304" pitchFamily="18" charset="0"/>
              </a:rPr>
              <a:t>a 1 Hz bandwidth </a:t>
            </a:r>
          </a:p>
        </p:txBody>
      </p:sp>
      <p:sp>
        <p:nvSpPr>
          <p:cNvPr id="14" name="Right Brace 13"/>
          <p:cNvSpPr/>
          <p:nvPr/>
        </p:nvSpPr>
        <p:spPr>
          <a:xfrm rot="16200000">
            <a:off x="3544746" y="2118308"/>
            <a:ext cx="264160" cy="15330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3235037" y="2443123"/>
            <a:ext cx="883575" cy="261610"/>
          </a:xfrm>
          <a:prstGeom prst="rect">
            <a:avLst/>
          </a:prstGeom>
        </p:spPr>
        <p:txBody>
          <a:bodyPr wrap="none">
            <a:spAutoFit/>
          </a:bodyPr>
          <a:lstStyle/>
          <a:p>
            <a:r>
              <a:rPr lang="en-US" sz="1100" dirty="0" smtClean="0">
                <a:solidFill>
                  <a:schemeClr val="tx1"/>
                </a:solidFill>
                <a:latin typeface="Times New Roman" panose="02020603050405020304" pitchFamily="18" charset="0"/>
                <a:cs typeface="Times New Roman" panose="02020603050405020304" pitchFamily="18" charset="0"/>
              </a:rPr>
              <a:t>Noise figure</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6" name="Snip Diagonal Corner Rectangle 15"/>
          <p:cNvSpPr/>
          <p:nvPr/>
        </p:nvSpPr>
        <p:spPr>
          <a:xfrm>
            <a:off x="5030581" y="1771848"/>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Tx power = 14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BW = 125KHz = 10log10(125000) =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51</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NF = 6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SNR = -20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US" sz="1100" i="1" dirty="0" err="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(for </a:t>
            </a: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SF=12</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p>
          <a:p>
            <a:pPr marL="285750" indent="-285750">
              <a:buFont typeface="Wingdings" panose="05000000000000000000" pitchFamily="2" charset="2"/>
              <a:buChar char="Ø"/>
            </a:pPr>
            <a:endParaRPr lang="en-US" sz="12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dirty="0">
                <a:latin typeface="Cambria Math" panose="02040503050406030204" pitchFamily="18" charset="0"/>
                <a:ea typeface="Cambria Math" panose="02040503050406030204" pitchFamily="18" charset="0"/>
              </a:rPr>
              <a:t>Rx sensitivity = - 174 + 51 + 6 - 20 = -137 </a:t>
            </a:r>
            <a:r>
              <a:rPr lang="en-US" sz="1100" dirty="0" smtClean="0">
                <a:latin typeface="Cambria Math" panose="02040503050406030204" pitchFamily="18" charset="0"/>
                <a:ea typeface="Cambria Math" panose="020405030504060302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Link budget =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14dBm +(-</a:t>
            </a: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137dBm</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151dBm</a:t>
            </a:r>
          </a:p>
          <a:p>
            <a:endParaRPr lang="en-US" dirty="0">
              <a:solidFill>
                <a:schemeClr val="tx1"/>
              </a:solidFill>
              <a:latin typeface="Cambria Math" panose="02040503050406030204" pitchFamily="18" charset="0"/>
              <a:ea typeface="Cambria Math" panose="02040503050406030204" pitchFamily="18" charset="0"/>
            </a:endParaRPr>
          </a:p>
        </p:txBody>
      </p:sp>
      <p:sp>
        <p:nvSpPr>
          <p:cNvPr id="25" name="Rectangle 24"/>
          <p:cNvSpPr/>
          <p:nvPr/>
        </p:nvSpPr>
        <p:spPr>
          <a:xfrm>
            <a:off x="82469" y="4812666"/>
            <a:ext cx="2816797" cy="276999"/>
          </a:xfrm>
          <a:prstGeom prst="rect">
            <a:avLst/>
          </a:prstGeom>
        </p:spPr>
        <p:txBody>
          <a:bodyPr wrap="none">
            <a:spAutoFit/>
          </a:bodyPr>
          <a:lstStyle/>
          <a:p>
            <a:r>
              <a:rPr lang="en-US" sz="1200" dirty="0">
                <a:solidFill>
                  <a:schemeClr val="tx1"/>
                </a:solidFill>
                <a:latin typeface="Inria Sans" panose="020B0604020202020204" charset="0"/>
              </a:rPr>
              <a:t>[7] LoRa™ Modulation Basics, SEMTECH</a:t>
            </a:r>
          </a:p>
        </p:txBody>
      </p:sp>
      <p:sp>
        <p:nvSpPr>
          <p:cNvPr id="26" name="Snip Diagonal Corner Rectangle 15"/>
          <p:cNvSpPr/>
          <p:nvPr/>
        </p:nvSpPr>
        <p:spPr>
          <a:xfrm>
            <a:off x="1041087" y="1771847"/>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endParaRPr lang="en-US" dirty="0">
              <a:solidFill>
                <a:schemeClr val="tx1"/>
              </a:solidFill>
              <a:latin typeface="Cambria Math" panose="02040503050406030204" pitchFamily="18" charset="0"/>
              <a:ea typeface="Cambria Math" panose="02040503050406030204" pitchFamily="18" charset="0"/>
            </a:endParaRPr>
          </a:p>
        </p:txBody>
      </p:sp>
      <p:cxnSp>
        <p:nvCxnSpPr>
          <p:cNvPr id="27" name="Straight Arrow Connector 26"/>
          <p:cNvCxnSpPr/>
          <p:nvPr/>
        </p:nvCxnSpPr>
        <p:spPr>
          <a:xfrm>
            <a:off x="1101555" y="3577926"/>
            <a:ext cx="3274016" cy="0"/>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360279" y="1923627"/>
            <a:ext cx="0" cy="1832593"/>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83881" y="2273128"/>
            <a:ext cx="2891920" cy="431605"/>
          </a:xfrm>
          <a:prstGeom prst="rect">
            <a:avLst/>
          </a:prstGeom>
        </p:spPr>
      </p:pic>
      <p:sp>
        <p:nvSpPr>
          <p:cNvPr id="33" name="Google Shape;267;p19"/>
          <p:cNvSpPr txBox="1">
            <a:spLocks/>
          </p:cNvSpPr>
          <p:nvPr/>
        </p:nvSpPr>
        <p:spPr>
          <a:xfrm>
            <a:off x="2360764" y="3596001"/>
            <a:ext cx="684871" cy="15884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Frequency</a:t>
            </a:r>
            <a:endParaRPr lang="en-US" b="1"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rot="16200000">
            <a:off x="951513" y="2350683"/>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Power</a:t>
            </a:r>
            <a:endParaRPr lang="en-US" b="1" dirty="0">
              <a:solidFill>
                <a:srgbClr val="FFFFFF"/>
              </a:solidFill>
              <a:latin typeface="Inria Sans" panose="020B0604020202020204" charset="0"/>
              <a:cs typeface="Times New Roman" panose="02020603050405020304" pitchFamily="18" charset="0"/>
            </a:endParaRPr>
          </a:p>
        </p:txBody>
      </p:sp>
      <p:sp>
        <p:nvSpPr>
          <p:cNvPr id="35" name="Line Callout 2 34"/>
          <p:cNvSpPr/>
          <p:nvPr/>
        </p:nvSpPr>
        <p:spPr>
          <a:xfrm>
            <a:off x="3819639" y="2023946"/>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Noise</a:t>
            </a:r>
            <a:endParaRPr lang="en-US" sz="900" dirty="0">
              <a:latin typeface="Inria Sans" panose="020B0604020202020204" charset="0"/>
              <a:cs typeface="B Nazanin" panose="00000400000000000000" pitchFamily="2" charset="-78"/>
            </a:endParaRPr>
          </a:p>
        </p:txBody>
      </p:sp>
      <p:sp>
        <p:nvSpPr>
          <p:cNvPr id="36" name="Freeform 35"/>
          <p:cNvSpPr/>
          <p:nvPr/>
        </p:nvSpPr>
        <p:spPr>
          <a:xfrm>
            <a:off x="1414355" y="2972526"/>
            <a:ext cx="2805432" cy="387949"/>
          </a:xfrm>
          <a:custGeom>
            <a:avLst/>
            <a:gdLst>
              <a:gd name="connsiteX0" fmla="*/ 0 w 2086186"/>
              <a:gd name="connsiteY0" fmla="*/ 266029 h 387949"/>
              <a:gd name="connsiteX1" fmla="*/ 40640 w 2086186"/>
              <a:gd name="connsiteY1" fmla="*/ 245709 h 387949"/>
              <a:gd name="connsiteX2" fmla="*/ 60960 w 2086186"/>
              <a:gd name="connsiteY2" fmla="*/ 238936 h 387949"/>
              <a:gd name="connsiteX3" fmla="*/ 81280 w 2086186"/>
              <a:gd name="connsiteY3" fmla="*/ 218616 h 387949"/>
              <a:gd name="connsiteX4" fmla="*/ 115146 w 2086186"/>
              <a:gd name="connsiteY4" fmla="*/ 198296 h 387949"/>
              <a:gd name="connsiteX5" fmla="*/ 135466 w 2086186"/>
              <a:gd name="connsiteY5" fmla="*/ 177976 h 387949"/>
              <a:gd name="connsiteX6" fmla="*/ 155786 w 2086186"/>
              <a:gd name="connsiteY6" fmla="*/ 164429 h 387949"/>
              <a:gd name="connsiteX7" fmla="*/ 182880 w 2086186"/>
              <a:gd name="connsiteY7" fmla="*/ 252483 h 387949"/>
              <a:gd name="connsiteX8" fmla="*/ 196426 w 2086186"/>
              <a:gd name="connsiteY8" fmla="*/ 272803 h 387949"/>
              <a:gd name="connsiteX9" fmla="*/ 216746 w 2086186"/>
              <a:gd name="connsiteY9" fmla="*/ 286349 h 387949"/>
              <a:gd name="connsiteX10" fmla="*/ 237066 w 2086186"/>
              <a:gd name="connsiteY10" fmla="*/ 306669 h 387949"/>
              <a:gd name="connsiteX11" fmla="*/ 284480 w 2086186"/>
              <a:gd name="connsiteY11" fmla="*/ 286349 h 387949"/>
              <a:gd name="connsiteX12" fmla="*/ 318346 w 2086186"/>
              <a:gd name="connsiteY12" fmla="*/ 238936 h 387949"/>
              <a:gd name="connsiteX13" fmla="*/ 325120 w 2086186"/>
              <a:gd name="connsiteY13" fmla="*/ 218616 h 387949"/>
              <a:gd name="connsiteX14" fmla="*/ 338666 w 2086186"/>
              <a:gd name="connsiteY14" fmla="*/ 198296 h 387949"/>
              <a:gd name="connsiteX15" fmla="*/ 358986 w 2086186"/>
              <a:gd name="connsiteY15" fmla="*/ 157656 h 387949"/>
              <a:gd name="connsiteX16" fmla="*/ 379306 w 2086186"/>
              <a:gd name="connsiteY16" fmla="*/ 184749 h 387949"/>
              <a:gd name="connsiteX17" fmla="*/ 399626 w 2086186"/>
              <a:gd name="connsiteY17" fmla="*/ 191523 h 387949"/>
              <a:gd name="connsiteX18" fmla="*/ 419946 w 2086186"/>
              <a:gd name="connsiteY18" fmla="*/ 225389 h 387949"/>
              <a:gd name="connsiteX19" fmla="*/ 426720 w 2086186"/>
              <a:gd name="connsiteY19" fmla="*/ 245709 h 387949"/>
              <a:gd name="connsiteX20" fmla="*/ 460586 w 2086186"/>
              <a:gd name="connsiteY20" fmla="*/ 266029 h 387949"/>
              <a:gd name="connsiteX21" fmla="*/ 487680 w 2086186"/>
              <a:gd name="connsiteY21" fmla="*/ 293123 h 387949"/>
              <a:gd name="connsiteX22" fmla="*/ 528320 w 2086186"/>
              <a:gd name="connsiteY22" fmla="*/ 333763 h 387949"/>
              <a:gd name="connsiteX23" fmla="*/ 541866 w 2086186"/>
              <a:gd name="connsiteY23" fmla="*/ 354083 h 387949"/>
              <a:gd name="connsiteX24" fmla="*/ 562186 w 2086186"/>
              <a:gd name="connsiteY24" fmla="*/ 367629 h 387949"/>
              <a:gd name="connsiteX25" fmla="*/ 602826 w 2086186"/>
              <a:gd name="connsiteY25" fmla="*/ 299896 h 387949"/>
              <a:gd name="connsiteX26" fmla="*/ 609600 w 2086186"/>
              <a:gd name="connsiteY26" fmla="*/ 279576 h 387949"/>
              <a:gd name="connsiteX27" fmla="*/ 623146 w 2086186"/>
              <a:gd name="connsiteY27" fmla="*/ 259256 h 387949"/>
              <a:gd name="connsiteX28" fmla="*/ 629920 w 2086186"/>
              <a:gd name="connsiteY28" fmla="*/ 238936 h 387949"/>
              <a:gd name="connsiteX29" fmla="*/ 643466 w 2086186"/>
              <a:gd name="connsiteY29" fmla="*/ 218616 h 387949"/>
              <a:gd name="connsiteX30" fmla="*/ 650240 w 2086186"/>
              <a:gd name="connsiteY30" fmla="*/ 198296 h 387949"/>
              <a:gd name="connsiteX31" fmla="*/ 663786 w 2086186"/>
              <a:gd name="connsiteY31" fmla="*/ 164429 h 387949"/>
              <a:gd name="connsiteX32" fmla="*/ 684106 w 2086186"/>
              <a:gd name="connsiteY32" fmla="*/ 184749 h 387949"/>
              <a:gd name="connsiteX33" fmla="*/ 704426 w 2086186"/>
              <a:gd name="connsiteY33" fmla="*/ 225389 h 387949"/>
              <a:gd name="connsiteX34" fmla="*/ 724746 w 2086186"/>
              <a:gd name="connsiteY34" fmla="*/ 245709 h 387949"/>
              <a:gd name="connsiteX35" fmla="*/ 745066 w 2086186"/>
              <a:gd name="connsiteY35" fmla="*/ 286349 h 387949"/>
              <a:gd name="connsiteX36" fmla="*/ 765386 w 2086186"/>
              <a:gd name="connsiteY36" fmla="*/ 333763 h 387949"/>
              <a:gd name="connsiteX37" fmla="*/ 792480 w 2086186"/>
              <a:gd name="connsiteY37" fmla="*/ 340536 h 387949"/>
              <a:gd name="connsiteX38" fmla="*/ 826346 w 2086186"/>
              <a:gd name="connsiteY38" fmla="*/ 306669 h 387949"/>
              <a:gd name="connsiteX39" fmla="*/ 846666 w 2086186"/>
              <a:gd name="connsiteY39" fmla="*/ 299896 h 387949"/>
              <a:gd name="connsiteX40" fmla="*/ 853440 w 2086186"/>
              <a:gd name="connsiteY40" fmla="*/ 279576 h 387949"/>
              <a:gd name="connsiteX41" fmla="*/ 866986 w 2086186"/>
              <a:gd name="connsiteY41" fmla="*/ 259256 h 387949"/>
              <a:gd name="connsiteX42" fmla="*/ 907626 w 2086186"/>
              <a:gd name="connsiteY42" fmla="*/ 293123 h 387949"/>
              <a:gd name="connsiteX43" fmla="*/ 927946 w 2086186"/>
              <a:gd name="connsiteY43" fmla="*/ 306669 h 387949"/>
              <a:gd name="connsiteX44" fmla="*/ 948266 w 2086186"/>
              <a:gd name="connsiteY44" fmla="*/ 326989 h 387949"/>
              <a:gd name="connsiteX45" fmla="*/ 955040 w 2086186"/>
              <a:gd name="connsiteY45" fmla="*/ 347309 h 387949"/>
              <a:gd name="connsiteX46" fmla="*/ 975360 w 2086186"/>
              <a:gd name="connsiteY46" fmla="*/ 367629 h 387949"/>
              <a:gd name="connsiteX47" fmla="*/ 988906 w 2086186"/>
              <a:gd name="connsiteY47" fmla="*/ 387949 h 387949"/>
              <a:gd name="connsiteX48" fmla="*/ 1009226 w 2086186"/>
              <a:gd name="connsiteY48" fmla="*/ 320216 h 387949"/>
              <a:gd name="connsiteX49" fmla="*/ 1016000 w 2086186"/>
              <a:gd name="connsiteY49" fmla="*/ 266029 h 387949"/>
              <a:gd name="connsiteX50" fmla="*/ 1029546 w 2086186"/>
              <a:gd name="connsiteY50" fmla="*/ 1869 h 387949"/>
              <a:gd name="connsiteX51" fmla="*/ 1036320 w 2086186"/>
              <a:gd name="connsiteY51" fmla="*/ 28963 h 387949"/>
              <a:gd name="connsiteX52" fmla="*/ 1049866 w 2086186"/>
              <a:gd name="connsiteY52" fmla="*/ 49283 h 387949"/>
              <a:gd name="connsiteX53" fmla="*/ 1056640 w 2086186"/>
              <a:gd name="connsiteY53" fmla="*/ 110243 h 387949"/>
              <a:gd name="connsiteX54" fmla="*/ 1070186 w 2086186"/>
              <a:gd name="connsiteY54" fmla="*/ 171203 h 387949"/>
              <a:gd name="connsiteX55" fmla="*/ 1076960 w 2086186"/>
              <a:gd name="connsiteY55" fmla="*/ 205069 h 387949"/>
              <a:gd name="connsiteX56" fmla="*/ 1097280 w 2086186"/>
              <a:gd name="connsiteY56" fmla="*/ 272803 h 387949"/>
              <a:gd name="connsiteX57" fmla="*/ 1110826 w 2086186"/>
              <a:gd name="connsiteY57" fmla="*/ 306669 h 387949"/>
              <a:gd name="connsiteX58" fmla="*/ 1117600 w 2086186"/>
              <a:gd name="connsiteY58" fmla="*/ 354083 h 387949"/>
              <a:gd name="connsiteX59" fmla="*/ 1151466 w 2086186"/>
              <a:gd name="connsiteY59" fmla="*/ 367629 h 387949"/>
              <a:gd name="connsiteX60" fmla="*/ 1463040 w 2086186"/>
              <a:gd name="connsiteY60" fmla="*/ 360856 h 387949"/>
              <a:gd name="connsiteX61" fmla="*/ 1483360 w 2086186"/>
              <a:gd name="connsiteY61" fmla="*/ 347309 h 387949"/>
              <a:gd name="connsiteX62" fmla="*/ 1503680 w 2086186"/>
              <a:gd name="connsiteY62" fmla="*/ 266029 h 387949"/>
              <a:gd name="connsiteX63" fmla="*/ 1517226 w 2086186"/>
              <a:gd name="connsiteY63" fmla="*/ 306669 h 387949"/>
              <a:gd name="connsiteX64" fmla="*/ 1524000 w 2086186"/>
              <a:gd name="connsiteY64" fmla="*/ 279576 h 387949"/>
              <a:gd name="connsiteX65" fmla="*/ 1537546 w 2086186"/>
              <a:gd name="connsiteY65" fmla="*/ 259256 h 387949"/>
              <a:gd name="connsiteX66" fmla="*/ 1557866 w 2086186"/>
              <a:gd name="connsiteY66" fmla="*/ 225389 h 387949"/>
              <a:gd name="connsiteX67" fmla="*/ 1564640 w 2086186"/>
              <a:gd name="connsiteY67" fmla="*/ 205069 h 387949"/>
              <a:gd name="connsiteX68" fmla="*/ 1584960 w 2086186"/>
              <a:gd name="connsiteY68" fmla="*/ 198296 h 387949"/>
              <a:gd name="connsiteX69" fmla="*/ 1605280 w 2086186"/>
              <a:gd name="connsiteY69" fmla="*/ 205069 h 387949"/>
              <a:gd name="connsiteX70" fmla="*/ 1625600 w 2086186"/>
              <a:gd name="connsiteY70" fmla="*/ 225389 h 387949"/>
              <a:gd name="connsiteX71" fmla="*/ 1666240 w 2086186"/>
              <a:gd name="connsiteY71" fmla="*/ 272803 h 387949"/>
              <a:gd name="connsiteX72" fmla="*/ 1706880 w 2086186"/>
              <a:gd name="connsiteY72" fmla="*/ 293123 h 387949"/>
              <a:gd name="connsiteX73" fmla="*/ 1727200 w 2086186"/>
              <a:gd name="connsiteY73" fmla="*/ 306669 h 387949"/>
              <a:gd name="connsiteX74" fmla="*/ 1767840 w 2086186"/>
              <a:gd name="connsiteY74" fmla="*/ 299896 h 387949"/>
              <a:gd name="connsiteX75" fmla="*/ 1788160 w 2086186"/>
              <a:gd name="connsiteY75" fmla="*/ 286349 h 387949"/>
              <a:gd name="connsiteX76" fmla="*/ 1808480 w 2086186"/>
              <a:gd name="connsiteY76" fmla="*/ 293123 h 387949"/>
              <a:gd name="connsiteX77" fmla="*/ 1923626 w 2086186"/>
              <a:gd name="connsiteY77" fmla="*/ 367629 h 387949"/>
              <a:gd name="connsiteX78" fmla="*/ 2052320 w 2086186"/>
              <a:gd name="connsiteY78" fmla="*/ 360856 h 387949"/>
              <a:gd name="connsiteX79" fmla="*/ 2072640 w 2086186"/>
              <a:gd name="connsiteY79" fmla="*/ 347309 h 387949"/>
              <a:gd name="connsiteX80" fmla="*/ 2086186 w 2086186"/>
              <a:gd name="connsiteY80" fmla="*/ 347309 h 38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086186" h="387949">
                <a:moveTo>
                  <a:pt x="0" y="266029"/>
                </a:moveTo>
                <a:cubicBezTo>
                  <a:pt x="13547" y="259256"/>
                  <a:pt x="26800" y="251860"/>
                  <a:pt x="40640" y="245709"/>
                </a:cubicBezTo>
                <a:cubicBezTo>
                  <a:pt x="47164" y="242809"/>
                  <a:pt x="55019" y="242896"/>
                  <a:pt x="60960" y="238936"/>
                </a:cubicBezTo>
                <a:cubicBezTo>
                  <a:pt x="68930" y="233623"/>
                  <a:pt x="73617" y="224363"/>
                  <a:pt x="81280" y="218616"/>
                </a:cubicBezTo>
                <a:cubicBezTo>
                  <a:pt x="91812" y="210717"/>
                  <a:pt x="104614" y="206195"/>
                  <a:pt x="115146" y="198296"/>
                </a:cubicBezTo>
                <a:cubicBezTo>
                  <a:pt x="122809" y="192549"/>
                  <a:pt x="128107" y="184108"/>
                  <a:pt x="135466" y="177976"/>
                </a:cubicBezTo>
                <a:cubicBezTo>
                  <a:pt x="141720" y="172764"/>
                  <a:pt x="149013" y="168945"/>
                  <a:pt x="155786" y="164429"/>
                </a:cubicBezTo>
                <a:cubicBezTo>
                  <a:pt x="161688" y="188035"/>
                  <a:pt x="173576" y="238526"/>
                  <a:pt x="182880" y="252483"/>
                </a:cubicBezTo>
                <a:cubicBezTo>
                  <a:pt x="187395" y="259256"/>
                  <a:pt x="190670" y="267047"/>
                  <a:pt x="196426" y="272803"/>
                </a:cubicBezTo>
                <a:cubicBezTo>
                  <a:pt x="202182" y="278559"/>
                  <a:pt x="210492" y="281138"/>
                  <a:pt x="216746" y="286349"/>
                </a:cubicBezTo>
                <a:cubicBezTo>
                  <a:pt x="224105" y="292481"/>
                  <a:pt x="230293" y="299896"/>
                  <a:pt x="237066" y="306669"/>
                </a:cubicBezTo>
                <a:cubicBezTo>
                  <a:pt x="248589" y="341235"/>
                  <a:pt x="242306" y="342580"/>
                  <a:pt x="284480" y="286349"/>
                </a:cubicBezTo>
                <a:cubicBezTo>
                  <a:pt x="289086" y="280207"/>
                  <a:pt x="313392" y="248845"/>
                  <a:pt x="318346" y="238936"/>
                </a:cubicBezTo>
                <a:cubicBezTo>
                  <a:pt x="321539" y="232550"/>
                  <a:pt x="321927" y="225002"/>
                  <a:pt x="325120" y="218616"/>
                </a:cubicBezTo>
                <a:cubicBezTo>
                  <a:pt x="328761" y="211335"/>
                  <a:pt x="335025" y="205577"/>
                  <a:pt x="338666" y="198296"/>
                </a:cubicBezTo>
                <a:cubicBezTo>
                  <a:pt x="366709" y="142211"/>
                  <a:pt x="320166" y="215889"/>
                  <a:pt x="358986" y="157656"/>
                </a:cubicBezTo>
                <a:cubicBezTo>
                  <a:pt x="365759" y="166687"/>
                  <a:pt x="370634" y="177522"/>
                  <a:pt x="379306" y="184749"/>
                </a:cubicBezTo>
                <a:cubicBezTo>
                  <a:pt x="384791" y="189320"/>
                  <a:pt x="394577" y="186474"/>
                  <a:pt x="399626" y="191523"/>
                </a:cubicBezTo>
                <a:cubicBezTo>
                  <a:pt x="408935" y="200832"/>
                  <a:pt x="414058" y="213614"/>
                  <a:pt x="419946" y="225389"/>
                </a:cubicBezTo>
                <a:cubicBezTo>
                  <a:pt x="423139" y="231775"/>
                  <a:pt x="421671" y="240660"/>
                  <a:pt x="426720" y="245709"/>
                </a:cubicBezTo>
                <a:cubicBezTo>
                  <a:pt x="436029" y="255018"/>
                  <a:pt x="449297" y="259256"/>
                  <a:pt x="460586" y="266029"/>
                </a:cubicBezTo>
                <a:cubicBezTo>
                  <a:pt x="475037" y="309378"/>
                  <a:pt x="455168" y="267835"/>
                  <a:pt x="487680" y="293123"/>
                </a:cubicBezTo>
                <a:cubicBezTo>
                  <a:pt x="502802" y="304885"/>
                  <a:pt x="517693" y="317822"/>
                  <a:pt x="528320" y="333763"/>
                </a:cubicBezTo>
                <a:cubicBezTo>
                  <a:pt x="532835" y="340536"/>
                  <a:pt x="536110" y="348327"/>
                  <a:pt x="541866" y="354083"/>
                </a:cubicBezTo>
                <a:cubicBezTo>
                  <a:pt x="547622" y="359839"/>
                  <a:pt x="555413" y="363114"/>
                  <a:pt x="562186" y="367629"/>
                </a:cubicBezTo>
                <a:cubicBezTo>
                  <a:pt x="575733" y="345051"/>
                  <a:pt x="590343" y="323079"/>
                  <a:pt x="602826" y="299896"/>
                </a:cubicBezTo>
                <a:cubicBezTo>
                  <a:pt x="606211" y="293610"/>
                  <a:pt x="606407" y="285962"/>
                  <a:pt x="609600" y="279576"/>
                </a:cubicBezTo>
                <a:cubicBezTo>
                  <a:pt x="613241" y="272295"/>
                  <a:pt x="619505" y="266537"/>
                  <a:pt x="623146" y="259256"/>
                </a:cubicBezTo>
                <a:cubicBezTo>
                  <a:pt x="626339" y="252870"/>
                  <a:pt x="626727" y="245322"/>
                  <a:pt x="629920" y="238936"/>
                </a:cubicBezTo>
                <a:cubicBezTo>
                  <a:pt x="633561" y="231655"/>
                  <a:pt x="639825" y="225897"/>
                  <a:pt x="643466" y="218616"/>
                </a:cubicBezTo>
                <a:cubicBezTo>
                  <a:pt x="646659" y="212230"/>
                  <a:pt x="647733" y="204981"/>
                  <a:pt x="650240" y="198296"/>
                </a:cubicBezTo>
                <a:cubicBezTo>
                  <a:pt x="654509" y="186912"/>
                  <a:pt x="659271" y="175718"/>
                  <a:pt x="663786" y="164429"/>
                </a:cubicBezTo>
                <a:cubicBezTo>
                  <a:pt x="670559" y="171202"/>
                  <a:pt x="678792" y="176779"/>
                  <a:pt x="684106" y="184749"/>
                </a:cubicBezTo>
                <a:cubicBezTo>
                  <a:pt x="724838" y="245845"/>
                  <a:pt x="651138" y="161442"/>
                  <a:pt x="704426" y="225389"/>
                </a:cubicBezTo>
                <a:cubicBezTo>
                  <a:pt x="710558" y="232748"/>
                  <a:pt x="719433" y="237739"/>
                  <a:pt x="724746" y="245709"/>
                </a:cubicBezTo>
                <a:cubicBezTo>
                  <a:pt x="733147" y="258311"/>
                  <a:pt x="739441" y="272287"/>
                  <a:pt x="745066" y="286349"/>
                </a:cubicBezTo>
                <a:cubicBezTo>
                  <a:pt x="751244" y="301795"/>
                  <a:pt x="748924" y="322788"/>
                  <a:pt x="765386" y="333763"/>
                </a:cubicBezTo>
                <a:cubicBezTo>
                  <a:pt x="773132" y="338927"/>
                  <a:pt x="783449" y="338278"/>
                  <a:pt x="792480" y="340536"/>
                </a:cubicBezTo>
                <a:cubicBezTo>
                  <a:pt x="803769" y="329247"/>
                  <a:pt x="813574" y="316248"/>
                  <a:pt x="826346" y="306669"/>
                </a:cubicBezTo>
                <a:cubicBezTo>
                  <a:pt x="832058" y="302385"/>
                  <a:pt x="841617" y="304944"/>
                  <a:pt x="846666" y="299896"/>
                </a:cubicBezTo>
                <a:cubicBezTo>
                  <a:pt x="851715" y="294847"/>
                  <a:pt x="850247" y="285962"/>
                  <a:pt x="853440" y="279576"/>
                </a:cubicBezTo>
                <a:cubicBezTo>
                  <a:pt x="857081" y="272295"/>
                  <a:pt x="862471" y="266029"/>
                  <a:pt x="866986" y="259256"/>
                </a:cubicBezTo>
                <a:cubicBezTo>
                  <a:pt x="925114" y="288320"/>
                  <a:pt x="869330" y="254827"/>
                  <a:pt x="907626" y="293123"/>
                </a:cubicBezTo>
                <a:cubicBezTo>
                  <a:pt x="913382" y="298879"/>
                  <a:pt x="921692" y="301458"/>
                  <a:pt x="927946" y="306669"/>
                </a:cubicBezTo>
                <a:cubicBezTo>
                  <a:pt x="935305" y="312801"/>
                  <a:pt x="941493" y="320216"/>
                  <a:pt x="948266" y="326989"/>
                </a:cubicBezTo>
                <a:cubicBezTo>
                  <a:pt x="950524" y="333762"/>
                  <a:pt x="951079" y="341368"/>
                  <a:pt x="955040" y="347309"/>
                </a:cubicBezTo>
                <a:cubicBezTo>
                  <a:pt x="960354" y="355279"/>
                  <a:pt x="969228" y="360270"/>
                  <a:pt x="975360" y="367629"/>
                </a:cubicBezTo>
                <a:cubicBezTo>
                  <a:pt x="980571" y="373883"/>
                  <a:pt x="984391" y="381176"/>
                  <a:pt x="988906" y="387949"/>
                </a:cubicBezTo>
                <a:cubicBezTo>
                  <a:pt x="995827" y="367187"/>
                  <a:pt x="1005346" y="339615"/>
                  <a:pt x="1009226" y="320216"/>
                </a:cubicBezTo>
                <a:cubicBezTo>
                  <a:pt x="1012796" y="302367"/>
                  <a:pt x="1013742" y="284091"/>
                  <a:pt x="1016000" y="266029"/>
                </a:cubicBezTo>
                <a:cubicBezTo>
                  <a:pt x="1020515" y="177976"/>
                  <a:pt x="1022016" y="89716"/>
                  <a:pt x="1029546" y="1869"/>
                </a:cubicBezTo>
                <a:cubicBezTo>
                  <a:pt x="1030341" y="-7406"/>
                  <a:pt x="1032653" y="20406"/>
                  <a:pt x="1036320" y="28963"/>
                </a:cubicBezTo>
                <a:cubicBezTo>
                  <a:pt x="1039527" y="36445"/>
                  <a:pt x="1045351" y="42510"/>
                  <a:pt x="1049866" y="49283"/>
                </a:cubicBezTo>
                <a:cubicBezTo>
                  <a:pt x="1052124" y="69603"/>
                  <a:pt x="1053279" y="90076"/>
                  <a:pt x="1056640" y="110243"/>
                </a:cubicBezTo>
                <a:cubicBezTo>
                  <a:pt x="1060062" y="130775"/>
                  <a:pt x="1065824" y="150849"/>
                  <a:pt x="1070186" y="171203"/>
                </a:cubicBezTo>
                <a:cubicBezTo>
                  <a:pt x="1072598" y="182460"/>
                  <a:pt x="1074168" y="193900"/>
                  <a:pt x="1076960" y="205069"/>
                </a:cubicBezTo>
                <a:cubicBezTo>
                  <a:pt x="1079770" y="216308"/>
                  <a:pt x="1090823" y="255585"/>
                  <a:pt x="1097280" y="272803"/>
                </a:cubicBezTo>
                <a:cubicBezTo>
                  <a:pt x="1101549" y="284187"/>
                  <a:pt x="1106311" y="295380"/>
                  <a:pt x="1110826" y="306669"/>
                </a:cubicBezTo>
                <a:cubicBezTo>
                  <a:pt x="1113084" y="322474"/>
                  <a:pt x="1108744" y="340799"/>
                  <a:pt x="1117600" y="354083"/>
                </a:cubicBezTo>
                <a:cubicBezTo>
                  <a:pt x="1124344" y="364199"/>
                  <a:pt x="1139310" y="367391"/>
                  <a:pt x="1151466" y="367629"/>
                </a:cubicBezTo>
                <a:lnTo>
                  <a:pt x="1463040" y="360856"/>
                </a:lnTo>
                <a:cubicBezTo>
                  <a:pt x="1469813" y="356340"/>
                  <a:pt x="1479407" y="354425"/>
                  <a:pt x="1483360" y="347309"/>
                </a:cubicBezTo>
                <a:cubicBezTo>
                  <a:pt x="1491190" y="333214"/>
                  <a:pt x="1499901" y="284923"/>
                  <a:pt x="1503680" y="266029"/>
                </a:cubicBezTo>
                <a:cubicBezTo>
                  <a:pt x="1508195" y="279576"/>
                  <a:pt x="1505345" y="298748"/>
                  <a:pt x="1517226" y="306669"/>
                </a:cubicBezTo>
                <a:cubicBezTo>
                  <a:pt x="1524971" y="311833"/>
                  <a:pt x="1520333" y="288132"/>
                  <a:pt x="1524000" y="279576"/>
                </a:cubicBezTo>
                <a:cubicBezTo>
                  <a:pt x="1527207" y="272094"/>
                  <a:pt x="1533232" y="266159"/>
                  <a:pt x="1537546" y="259256"/>
                </a:cubicBezTo>
                <a:cubicBezTo>
                  <a:pt x="1544523" y="248092"/>
                  <a:pt x="1551978" y="237164"/>
                  <a:pt x="1557866" y="225389"/>
                </a:cubicBezTo>
                <a:cubicBezTo>
                  <a:pt x="1561059" y="219003"/>
                  <a:pt x="1559591" y="210118"/>
                  <a:pt x="1564640" y="205069"/>
                </a:cubicBezTo>
                <a:cubicBezTo>
                  <a:pt x="1569689" y="200021"/>
                  <a:pt x="1578187" y="200554"/>
                  <a:pt x="1584960" y="198296"/>
                </a:cubicBezTo>
                <a:cubicBezTo>
                  <a:pt x="1591733" y="200554"/>
                  <a:pt x="1599339" y="201109"/>
                  <a:pt x="1605280" y="205069"/>
                </a:cubicBezTo>
                <a:cubicBezTo>
                  <a:pt x="1613250" y="210382"/>
                  <a:pt x="1619192" y="218269"/>
                  <a:pt x="1625600" y="225389"/>
                </a:cubicBezTo>
                <a:cubicBezTo>
                  <a:pt x="1639525" y="240861"/>
                  <a:pt x="1651521" y="258084"/>
                  <a:pt x="1666240" y="272803"/>
                </a:cubicBezTo>
                <a:cubicBezTo>
                  <a:pt x="1685647" y="292210"/>
                  <a:pt x="1684848" y="282107"/>
                  <a:pt x="1706880" y="293123"/>
                </a:cubicBezTo>
                <a:cubicBezTo>
                  <a:pt x="1714161" y="296764"/>
                  <a:pt x="1720427" y="302154"/>
                  <a:pt x="1727200" y="306669"/>
                </a:cubicBezTo>
                <a:cubicBezTo>
                  <a:pt x="1740747" y="304411"/>
                  <a:pt x="1754811" y="304239"/>
                  <a:pt x="1767840" y="299896"/>
                </a:cubicBezTo>
                <a:cubicBezTo>
                  <a:pt x="1775563" y="297322"/>
                  <a:pt x="1780130" y="287687"/>
                  <a:pt x="1788160" y="286349"/>
                </a:cubicBezTo>
                <a:cubicBezTo>
                  <a:pt x="1795203" y="285175"/>
                  <a:pt x="1802326" y="289503"/>
                  <a:pt x="1808480" y="293123"/>
                </a:cubicBezTo>
                <a:cubicBezTo>
                  <a:pt x="1839313" y="311261"/>
                  <a:pt x="1887386" y="343470"/>
                  <a:pt x="1923626" y="367629"/>
                </a:cubicBezTo>
                <a:cubicBezTo>
                  <a:pt x="1966524" y="365371"/>
                  <a:pt x="2009757" y="366660"/>
                  <a:pt x="2052320" y="360856"/>
                </a:cubicBezTo>
                <a:cubicBezTo>
                  <a:pt x="2060386" y="359756"/>
                  <a:pt x="2065082" y="350332"/>
                  <a:pt x="2072640" y="347309"/>
                </a:cubicBezTo>
                <a:cubicBezTo>
                  <a:pt x="2076832" y="345632"/>
                  <a:pt x="2081671" y="347309"/>
                  <a:pt x="2086186" y="347309"/>
                </a:cubicBezTo>
              </a:path>
            </a:pathLst>
          </a:cu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37" name="Line Callout 2 36"/>
          <p:cNvSpPr/>
          <p:nvPr/>
        </p:nvSpPr>
        <p:spPr>
          <a:xfrm>
            <a:off x="3881801" y="2866317"/>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LoRa</a:t>
            </a:r>
            <a:endParaRPr lang="en-US" sz="900" dirty="0">
              <a:latin typeface="Inria Sans" panose="020B0604020202020204" charset="0"/>
              <a:cs typeface="B Nazanin" panose="00000400000000000000" pitchFamily="2" charset="-78"/>
            </a:endParaRPr>
          </a:p>
        </p:txBody>
      </p:sp>
      <p:sp>
        <p:nvSpPr>
          <p:cNvPr id="38" name="Right Brace 37"/>
          <p:cNvSpPr/>
          <p:nvPr/>
        </p:nvSpPr>
        <p:spPr>
          <a:xfrm>
            <a:off x="2910324" y="2607778"/>
            <a:ext cx="270638" cy="3721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3220983" y="2715011"/>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accent6">
                      <a:lumMod val="75000"/>
                    </a:schemeClr>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220983" y="2715011"/>
                <a:ext cx="540789" cy="153888"/>
              </a:xfrm>
              <a:prstGeom prst="rect">
                <a:avLst/>
              </a:prstGeom>
              <a:blipFill rotWithShape="0">
                <a:blip r:embed="rId6"/>
                <a:stretch>
                  <a:fillRect r="-5618" b="-7692"/>
                </a:stretch>
              </a:blipFill>
            </p:spPr>
            <p:txBody>
              <a:bodyPr/>
              <a:lstStyle/>
              <a:p>
                <a:r>
                  <a:rPr lang="en-US">
                    <a:noFill/>
                  </a:rPr>
                  <a:t> </a:t>
                </a:r>
              </a:p>
            </p:txBody>
          </p:sp>
        </mc:Fallback>
      </mc:AlternateContent>
      <p:sp>
        <p:nvSpPr>
          <p:cNvPr id="40" name="Snip Diagonal Corner Rectangle 39"/>
          <p:cNvSpPr/>
          <p:nvPr/>
        </p:nvSpPr>
        <p:spPr>
          <a:xfrm>
            <a:off x="1123938" y="1185356"/>
            <a:ext cx="7119722" cy="3256337"/>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FF00"/>
                </a:solidFill>
              </a:rPr>
              <a:t>SNR is key measure in wireless </a:t>
            </a:r>
            <a:r>
              <a:rPr lang="en-US" dirty="0" smtClean="0">
                <a:solidFill>
                  <a:srgbClr val="FFFF00"/>
                </a:solidFill>
              </a:rPr>
              <a:t>network.</a:t>
            </a:r>
          </a:p>
          <a:p>
            <a:pPr algn="ctr"/>
            <a:endParaRPr lang="fa-IR" dirty="0">
              <a:solidFill>
                <a:srgbClr val="FFFF00"/>
              </a:solidFill>
            </a:endParaRPr>
          </a:p>
          <a:p>
            <a:pPr marL="285750" indent="-285750">
              <a:buFont typeface="Wingdings" panose="05000000000000000000" pitchFamily="2" charset="2"/>
              <a:buChar char="Ø"/>
            </a:pPr>
            <a:r>
              <a:rPr lang="en-US" dirty="0" smtClean="0">
                <a:solidFill>
                  <a:schemeClr val="tx1"/>
                </a:solidFill>
              </a:rPr>
              <a:t>In LoRa </a:t>
            </a:r>
            <a:r>
              <a:rPr lang="en-US" dirty="0">
                <a:solidFill>
                  <a:schemeClr val="tx1"/>
                </a:solidFill>
              </a:rPr>
              <a:t>network </a:t>
            </a:r>
            <a:r>
              <a:rPr lang="en-US" dirty="0" smtClean="0">
                <a:solidFill>
                  <a:schemeClr val="tx1"/>
                </a:solidFill>
              </a:rPr>
              <a:t>SNR </a:t>
            </a:r>
            <a:r>
              <a:rPr lang="en-US" dirty="0">
                <a:solidFill>
                  <a:schemeClr val="tx1"/>
                </a:solidFill>
              </a:rPr>
              <a:t>include </a:t>
            </a:r>
            <a:r>
              <a:rPr lang="en-US" dirty="0" smtClean="0">
                <a:solidFill>
                  <a:schemeClr val="tx1"/>
                </a:solidFill>
              </a:rPr>
              <a:t>Noise</a:t>
            </a:r>
            <a:r>
              <a:rPr lang="en-US" dirty="0">
                <a:solidFill>
                  <a:schemeClr val="tx1"/>
                </a:solidFill>
              </a:rPr>
              <a:t>, SF, BW, TP, CR, </a:t>
            </a:r>
            <a:r>
              <a:rPr lang="en-US" dirty="0" smtClean="0">
                <a:solidFill>
                  <a:schemeClr val="tx1"/>
                </a:solidFill>
              </a:rPr>
              <a:t>Interference</a:t>
            </a:r>
          </a:p>
          <a:p>
            <a:endParaRPr lang="en-US" dirty="0">
              <a:solidFill>
                <a:schemeClr val="tx1"/>
              </a:solidFill>
            </a:endParaRPr>
          </a:p>
        </p:txBody>
      </p:sp>
    </p:spTree>
    <p:extLst>
      <p:ext uri="{BB962C8B-B14F-4D97-AF65-F5344CB8AC3E}">
        <p14:creationId xmlns:p14="http://schemas.microsoft.com/office/powerpoint/2010/main" val="334058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par>
                                <p:cTn id="31" presetID="14" presetClass="entr" presetSubtype="1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randombar(horizontal)">
                                      <p:cBhvr>
                                        <p:cTn id="33" dur="500"/>
                                        <p:tgtEl>
                                          <p:spTgt spid="27"/>
                                        </p:tgtEl>
                                      </p:cBhvr>
                                    </p:animEffect>
                                  </p:childTnLst>
                                </p:cTn>
                              </p:par>
                              <p:par>
                                <p:cTn id="34" presetID="14" presetClass="entr" presetSubtype="1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randombar(horizontal)">
                                      <p:cBhvr>
                                        <p:cTn id="36" dur="500"/>
                                        <p:tgtEl>
                                          <p:spTgt spid="28"/>
                                        </p:tgtEl>
                                      </p:cBhvr>
                                    </p:animEffect>
                                  </p:childTnLst>
                                </p:cTn>
                              </p:par>
                              <p:par>
                                <p:cTn id="37" presetID="14"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randombar(horizontal)">
                                      <p:cBhvr>
                                        <p:cTn id="39" dur="500"/>
                                        <p:tgtEl>
                                          <p:spTgt spid="3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randombar(horizontal)">
                                      <p:cBhvr>
                                        <p:cTn id="42" dur="500"/>
                                        <p:tgtEl>
                                          <p:spTgt spid="3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randombar(horizontal)">
                                      <p:cBhvr>
                                        <p:cTn id="45" dur="500"/>
                                        <p:tgtEl>
                                          <p:spTgt spid="3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randombar(horizontal)">
                                      <p:cBhvr>
                                        <p:cTn id="48" dur="500"/>
                                        <p:tgtEl>
                                          <p:spTgt spid="35"/>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randombar(horizontal)">
                                      <p:cBhvr>
                                        <p:cTn id="51" dur="500"/>
                                        <p:tgtEl>
                                          <p:spTgt spid="36"/>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randombar(horizontal)">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randombar(horizontal)">
                                      <p:cBhvr>
                                        <p:cTn id="59" dur="500"/>
                                        <p:tgtEl>
                                          <p:spTgt spid="38"/>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randombar(horizontal)">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randombar(horizontal)">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randombar(horizontal)">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 grpId="0"/>
      <p:bldP spid="7" grpId="0" animBg="1"/>
      <p:bldP spid="8" grpId="0"/>
      <p:bldP spid="14" grpId="0" animBg="1"/>
      <p:bldP spid="15" grpId="0"/>
      <p:bldP spid="16" grpId="0" animBg="1"/>
      <p:bldP spid="26" grpId="0" animBg="1"/>
      <p:bldP spid="33" grpId="0"/>
      <p:bldP spid="34" grpId="0"/>
      <p:bldP spid="35" grpId="0" animBg="1"/>
      <p:bldP spid="36" grpId="0" animBg="1"/>
      <p:bldP spid="37" grpId="0" animBg="1"/>
      <p:bldP spid="38" grpId="0" animBg="1"/>
      <p:bldP spid="39" grpId="0"/>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Signal-to-Noise Ratio (SNR) </a:t>
            </a:r>
            <a:r>
              <a:rPr lang="en-US" dirty="0" smtClean="0">
                <a:solidFill>
                  <a:srgbClr val="FFFFFF"/>
                </a:solidFill>
                <a:latin typeface="Inria Sans" panose="020B0604020202020204" charset="0"/>
                <a:cs typeface="Times New Roman" panose="02020603050405020304" pitchFamily="18" charset="0"/>
              </a:rPr>
              <a:t>: is </a:t>
            </a:r>
            <a:r>
              <a:rPr lang="en-US" dirty="0">
                <a:solidFill>
                  <a:srgbClr val="FFFFFF"/>
                </a:solidFill>
                <a:latin typeface="Inria Sans" panose="020B0604020202020204" charset="0"/>
                <a:cs typeface="Times New Roman" panose="02020603050405020304" pitchFamily="18" charset="0"/>
              </a:rPr>
              <a:t>the ratio between the received power signal and the noise floor power </a:t>
            </a:r>
            <a:r>
              <a:rPr lang="en-US" dirty="0" smtClean="0">
                <a:solidFill>
                  <a:srgbClr val="FFFFFF"/>
                </a:solidFill>
                <a:latin typeface="Inria Sans" panose="020B0604020202020204" charset="0"/>
                <a:cs typeface="Times New Roman" panose="02020603050405020304" pitchFamily="18" charset="0"/>
              </a:rPr>
              <a:t>level.</a:t>
            </a:r>
            <a:endParaRPr lang="en-US" sz="1800" b="1" dirty="0">
              <a:solidFill>
                <a:srgbClr val="FFFFFF"/>
              </a:solidFill>
              <a:latin typeface="Inria Sans" panose="020B0604020202020204" charset="0"/>
              <a:cs typeface="Times New Roman" panose="02020603050405020304" pitchFamily="18" charset="0"/>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67" y="2038773"/>
            <a:ext cx="6450528" cy="2154173"/>
          </a:xfrm>
          <a:prstGeom prst="rect">
            <a:avLst/>
          </a:prstGeom>
        </p:spPr>
      </p:pic>
      <p:sp>
        <p:nvSpPr>
          <p:cNvPr id="6" name="Google Shape;241;p17"/>
          <p:cNvSpPr txBox="1">
            <a:spLocks/>
          </p:cNvSpPr>
          <p:nvPr/>
        </p:nvSpPr>
        <p:spPr>
          <a:xfrm>
            <a:off x="1601767" y="42345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6</a:t>
            </a:r>
            <a:r>
              <a:rPr lang="en-US" sz="1200" dirty="0">
                <a:latin typeface="Inria Sans" panose="020B0604020202020204" charset="0"/>
                <a:cs typeface="Times New Roman" panose="02020603050405020304" pitchFamily="18" charset="0"/>
              </a:rPr>
              <a:t>: Signal-to-Noise Ratio (SNR) [</a:t>
            </a:r>
            <a:r>
              <a:rPr lang="en-US" sz="1200" dirty="0" smtClean="0">
                <a:latin typeface="Inria Sans" panose="020B0604020202020204" charset="0"/>
                <a:cs typeface="Times New Roman" panose="02020603050405020304" pitchFamily="18" charset="0"/>
              </a:rPr>
              <a:t>8].</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55480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mc:AlternateContent xmlns:mc="http://schemas.openxmlformats.org/markup-compatibility/2006">
        <mc:Choice xmlns:a14="http://schemas.microsoft.com/office/drawing/2010/main" Requires="a14">
          <p:sp>
            <p:nvSpPr>
              <p:cNvPr id="6" name="TextBox 5"/>
              <p:cNvSpPr txBox="1"/>
              <p:nvPr/>
            </p:nvSpPr>
            <p:spPr>
              <a:xfrm>
                <a:off x="1453538" y="1643698"/>
                <a:ext cx="822918" cy="4395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den>
                      </m:f>
                    </m:oMath>
                  </m:oMathPara>
                </a14:m>
                <a:endParaRPr lang="en-US" dirty="0">
                  <a:solidFill>
                    <a:schemeClr val="tx1"/>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1453538" y="1643698"/>
                <a:ext cx="822918" cy="439544"/>
              </a:xfrm>
              <a:prstGeom prst="rect">
                <a:avLst/>
              </a:prstGeom>
              <a:blipFill rotWithShape="0">
                <a:blip r:embed="rId3"/>
                <a:stretch>
                  <a:fillRect l="-3704" t="-1389"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2586329" y="1588432"/>
                <a:ext cx="282263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𝑎𝑣𝑒𝑟𝑎𝑔𝑒</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𝑝𝑜𝑤𝑒𝑟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𝑜𝑓</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2586329" y="1588432"/>
                <a:ext cx="2822633" cy="215444"/>
              </a:xfrm>
              <a:prstGeom prst="rect">
                <a:avLst/>
              </a:prstGeom>
              <a:blipFill rotWithShape="0">
                <a:blip r:embed="rId4"/>
                <a:stretch>
                  <a:fillRect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2668486" y="1868310"/>
                <a:ext cx="274047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𝑎𝑣𝑒𝑟𝑎𝑔𝑒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𝑝𝑜𝑤𝑒𝑟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𝑜𝑓</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𝑛𝑜𝑖𝑠𝑒</m:t>
                      </m:r>
                    </m:oMath>
                  </m:oMathPara>
                </a14:m>
                <a:endParaRPr lang="en-US" dirty="0">
                  <a:solidFill>
                    <a:schemeClr val="tx1"/>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2668486" y="1868310"/>
                <a:ext cx="2740476" cy="215444"/>
              </a:xfrm>
              <a:prstGeom prst="rect">
                <a:avLst/>
              </a:prstGeom>
              <a:blipFill rotWithShape="0">
                <a:blip r:embed="rId5"/>
                <a:stretch>
                  <a:fillRect l="-1114" r="-891"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1393224" y="4222813"/>
                <a:ext cx="242258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𝑟</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𝐵𝑊</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𝑁𝐹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𝑆𝑁𝑅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𝑆𝐹</m:t>
                      </m:r>
                      <m:r>
                        <a:rPr lang="en-US" sz="1600" b="0" i="1" smtClean="0">
                          <a:solidFill>
                            <a:schemeClr val="tx1"/>
                          </a:solidFill>
                          <a:latin typeface="Cambria Math" panose="02040503050406030204" pitchFamily="18" charset="0"/>
                        </a:rPr>
                        <m:t>)</m:t>
                      </m:r>
                    </m:oMath>
                  </m:oMathPara>
                </a14:m>
                <a:endParaRPr lang="en-US" sz="1600" i="1" dirty="0">
                  <a:solidFill>
                    <a:schemeClr val="accent6">
                      <a:lumMod val="75000"/>
                    </a:schemeClr>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1393224" y="4222813"/>
                <a:ext cx="2422586" cy="246221"/>
              </a:xfrm>
              <a:prstGeom prst="rect">
                <a:avLst/>
              </a:prstGeom>
              <a:blipFill rotWithShape="0">
                <a:blip r:embed="rId6"/>
                <a:stretch>
                  <a:fillRect l="-1259" r="-2267"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1395993" y="2957037"/>
                <a:ext cx="1004314"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𝑏𝑖𝑡</m:t>
                              </m:r>
                            </m:sub>
                          </m:sSub>
                        </m:num>
                        <m:den>
                          <m:r>
                            <a:rPr lang="en-US" b="0" i="1" smtClean="0">
                              <a:solidFill>
                                <a:schemeClr val="tx1"/>
                              </a:solidFill>
                              <a:latin typeface="Cambria Math" panose="02040503050406030204" pitchFamily="18" charset="0"/>
                            </a:rPr>
                            <m:t>𝑁𝐹</m:t>
                          </m:r>
                        </m:den>
                      </m:f>
                    </m:oMath>
                  </m:oMathPara>
                </a14:m>
                <a:endParaRPr lang="en-US" dirty="0">
                  <a:solidFill>
                    <a:schemeClr val="tx1"/>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1395993" y="2957037"/>
                <a:ext cx="1004314" cy="401905"/>
              </a:xfrm>
              <a:prstGeom prst="rect">
                <a:avLst/>
              </a:prstGeom>
              <a:blipFill rotWithShape="0">
                <a:blip r:embed="rId7"/>
                <a:stretch>
                  <a:fillRect l="-3030"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2668486" y="2845341"/>
                <a:ext cx="16560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𝐸</m:t>
                          </m:r>
                        </m:e>
                        <m:sub>
                          <m:r>
                            <a:rPr lang="en-US" sz="1600" b="0" i="1" smtClean="0">
                              <a:solidFill>
                                <a:schemeClr val="tx1"/>
                              </a:solidFill>
                              <a:latin typeface="Cambria Math" panose="02040503050406030204" pitchFamily="18" charset="0"/>
                            </a:rPr>
                            <m:t>𝑏𝑖𝑡</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𝑅𝑆𝑆𝐼</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𝑏𝑖𝑡</m:t>
                          </m:r>
                        </m:sub>
                      </m:sSub>
                    </m:oMath>
                  </m:oMathPara>
                </a14:m>
                <a:endParaRPr lang="en-US" sz="1600" dirty="0">
                  <a:solidFill>
                    <a:schemeClr val="accent6">
                      <a:lumMod val="75000"/>
                    </a:schemeClr>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2668486" y="2845341"/>
                <a:ext cx="1656094" cy="246221"/>
              </a:xfrm>
              <a:prstGeom prst="rect">
                <a:avLst/>
              </a:prstGeom>
              <a:blipFill rotWithShape="0">
                <a:blip r:embed="rId8"/>
                <a:stretch>
                  <a:fillRect l="-2214" r="-369"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2668486" y="3137324"/>
                <a:ext cx="1338828" cy="404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𝑏𝑖𝑡</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𝐵𝑊</m:t>
                          </m:r>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oMath>
                  </m:oMathPara>
                </a14:m>
                <a:endParaRPr lang="en-US" dirty="0">
                  <a:solidFill>
                    <a:schemeClr val="accent6">
                      <a:lumMod val="75000"/>
                    </a:schemeClr>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2668486" y="3137324"/>
                <a:ext cx="1338828" cy="404470"/>
              </a:xfrm>
              <a:prstGeom prst="rect">
                <a:avLst/>
              </a:prstGeom>
              <a:blipFill rotWithShape="0">
                <a:blip r:embed="rId9"/>
                <a:stretch>
                  <a:fillRect l="-2283" t="-1515" r="-457"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4051096" y="2669327"/>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4051096" y="2669327"/>
                <a:ext cx="681019" cy="92333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111029" y="1242323"/>
                <a:ext cx="2356351" cy="215444"/>
              </a:xfrm>
              <a:prstGeom prst="rect">
                <a:avLst/>
              </a:prstGeom>
              <a:noFill/>
            </p:spPr>
            <p:txBody>
              <a:bodyPr wrap="none" lIns="0" tIns="0" rIns="0" bIns="0" rtlCol="0">
                <a:spAutoFit/>
              </a:bodyPr>
              <a:lstStyle/>
              <a:p>
                <a14:m>
                  <m:oMath xmlns:m="http://schemas.openxmlformats.org/officeDocument/2006/math">
                    <m:r>
                      <a:rPr lang="en-US" i="1" smtClean="0">
                        <a:solidFill>
                          <a:schemeClr val="accent6">
                            <a:lumMod val="75000"/>
                          </a:schemeClr>
                        </a:solidFill>
                        <a:latin typeface="Cambria Math" panose="02040503050406030204" pitchFamily="18" charset="0"/>
                      </a:rPr>
                      <m:t>𝐴𝑐𝑐𝑢𝑟𝑎𝑡𝑒</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𝑐𝑎𝑙𝑐𝑢𝑙𝑎𝑡𝑖𝑜𝑛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oMath>
                </a14:m>
                <a:r>
                  <a:rPr lang="en-US" dirty="0" smtClean="0">
                    <a:solidFill>
                      <a:schemeClr val="accent6">
                        <a:lumMod val="75000"/>
                      </a:schemeClr>
                    </a:solidFill>
                  </a:rPr>
                  <a:t>:</a:t>
                </a:r>
                <a:endParaRPr lang="en-US" dirty="0">
                  <a:solidFill>
                    <a:schemeClr val="accent6">
                      <a:lumMod val="75000"/>
                    </a:schemeClr>
                  </a:solidFill>
                </a:endParaRPr>
              </a:p>
            </p:txBody>
          </p:sp>
        </mc:Choice>
        <mc:Fallback>
          <p:sp>
            <p:nvSpPr>
              <p:cNvPr id="15" name="TextBox 14"/>
              <p:cNvSpPr txBox="1">
                <a:spLocks noRot="1" noChangeAspect="1" noMove="1" noResize="1" noEditPoints="1" noAdjustHandles="1" noChangeArrowheads="1" noChangeShapeType="1" noTextEdit="1"/>
              </p:cNvSpPr>
              <p:nvPr/>
            </p:nvSpPr>
            <p:spPr>
              <a:xfrm>
                <a:off x="1111029" y="1242323"/>
                <a:ext cx="2356351" cy="215444"/>
              </a:xfrm>
              <a:prstGeom prst="rect">
                <a:avLst/>
              </a:prstGeom>
              <a:blipFill rotWithShape="0">
                <a:blip r:embed="rId11"/>
                <a:stretch>
                  <a:fillRect l="-2584" t="-25714" r="-3618" b="-5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1115374" y="2446975"/>
                <a:ext cx="32805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𝐶𝑎𝑙𝑐𝑢𝑙𝑎𝑡𝑒</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𝑚𝑖𝑛𝑖𝑚𝑢𝑚</m:t>
                      </m:r>
                      <m:r>
                        <a:rPr lang="en-US" b="0"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𝑖𝑛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𝑡𝑒𝑟𝑚𝑠</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𝑆𝐹</m:t>
                      </m:r>
                      <m:r>
                        <a:rPr lang="en-US" b="0" i="1" smtClean="0">
                          <a:solidFill>
                            <a:schemeClr val="accent6">
                              <a:lumMod val="75000"/>
                            </a:schemeClr>
                          </a:solidFill>
                          <a:latin typeface="Cambria Math" panose="02040503050406030204" pitchFamily="18" charset="0"/>
                        </a:rPr>
                        <m:t>:</m:t>
                      </m:r>
                    </m:oMath>
                  </m:oMathPara>
                </a14:m>
                <a:endParaRPr lang="en-US" dirty="0">
                  <a:solidFill>
                    <a:schemeClr val="accent6">
                      <a:lumMod val="75000"/>
                    </a:schemeClr>
                  </a:solidFill>
                </a:endParaRPr>
              </a:p>
            </p:txBody>
          </p:sp>
        </mc:Choice>
        <mc:Fallback>
          <p:sp>
            <p:nvSpPr>
              <p:cNvPr id="16" name="TextBox 15"/>
              <p:cNvSpPr txBox="1">
                <a:spLocks noRot="1" noChangeAspect="1" noMove="1" noResize="1" noEditPoints="1" noAdjustHandles="1" noChangeArrowheads="1" noChangeShapeType="1" noTextEdit="1"/>
              </p:cNvSpPr>
              <p:nvPr/>
            </p:nvSpPr>
            <p:spPr>
              <a:xfrm>
                <a:off x="1115374" y="2446975"/>
                <a:ext cx="3280577" cy="215444"/>
              </a:xfrm>
              <a:prstGeom prst="rect">
                <a:avLst/>
              </a:prstGeom>
              <a:blipFill rotWithShape="0">
                <a:blip r:embed="rId12"/>
                <a:stretch>
                  <a:fillRect l="-743" r="-186"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4761207" y="2957036"/>
                <a:ext cx="1561388" cy="433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𝑅𝑆𝑆𝐼</m:t>
                          </m:r>
                          <m:r>
                            <a:rPr lang="en-US" i="1">
                              <a:solidFill>
                                <a:schemeClr val="tx1"/>
                              </a:solidFill>
                              <a:latin typeface="Cambria Math" panose="02040503050406030204" pitchFamily="18" charset="0"/>
                              <a:ea typeface="Cambria Math" panose="02040503050406030204" pitchFamily="18" charset="0"/>
                            </a:rPr>
                            <m:t>×</m:t>
                          </m:r>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num>
                        <m:den>
                          <m:r>
                            <a:rPr lang="en-US" b="0" i="1" smtClean="0">
                              <a:solidFill>
                                <a:schemeClr val="tx1"/>
                              </a:solidFill>
                              <a:latin typeface="Cambria Math" panose="02040503050406030204" pitchFamily="18" charset="0"/>
                            </a:rPr>
                            <m:t>𝑁𝐹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𝐵𝑊</m:t>
                          </m:r>
                        </m:den>
                      </m:f>
                    </m:oMath>
                  </m:oMathPara>
                </a14:m>
                <a:endParaRPr lang="en-US" dirty="0">
                  <a:solidFill>
                    <a:schemeClr val="tx1"/>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a:off x="4761207" y="2957036"/>
                <a:ext cx="1561388" cy="433324"/>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1453538" y="3760152"/>
                <a:ext cx="2042995"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𝑅𝑆𝑆𝐼</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𝑁𝐹</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𝐵𝑊</m:t>
                          </m:r>
                        </m:num>
                        <m:den>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2</m:t>
                              </m:r>
                            </m:e>
                            <m:sup>
                              <m:r>
                                <a:rPr lang="en-US" i="1">
                                  <a:solidFill>
                                    <a:schemeClr val="tx1"/>
                                  </a:solidFill>
                                  <a:latin typeface="Cambria Math" panose="02040503050406030204" pitchFamily="18" charset="0"/>
                                  <a:ea typeface="Cambria Math" panose="02040503050406030204" pitchFamily="18" charset="0"/>
                                </a:rPr>
                                <m:t>𝑆𝐹</m:t>
                              </m:r>
                            </m:sup>
                          </m:sSup>
                        </m:den>
                      </m:f>
                    </m:oMath>
                  </m:oMathPara>
                </a14:m>
                <a:endParaRPr lang="en-US" dirty="0">
                  <a:solidFill>
                    <a:schemeClr val="tx1"/>
                  </a:solidFill>
                </a:endParaRPr>
              </a:p>
            </p:txBody>
          </p:sp>
        </mc:Choice>
        <mc:Fallback>
          <p:sp>
            <p:nvSpPr>
              <p:cNvPr id="19" name="TextBox 18"/>
              <p:cNvSpPr txBox="1">
                <a:spLocks noRot="1" noChangeAspect="1" noMove="1" noResize="1" noEditPoints="1" noAdjustHandles="1" noChangeArrowheads="1" noChangeShapeType="1" noTextEdit="1"/>
              </p:cNvSpPr>
              <p:nvPr/>
            </p:nvSpPr>
            <p:spPr>
              <a:xfrm>
                <a:off x="1453538" y="3760152"/>
                <a:ext cx="2042995" cy="403316"/>
              </a:xfrm>
              <a:prstGeom prst="rect">
                <a:avLst/>
              </a:prstGeom>
              <a:blipFill rotWithShape="0">
                <a:blip r:embed="rId14"/>
                <a:stretch>
                  <a:fillRect l="-1190" r="-595"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4051095" y="3607165"/>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4051095" y="3607165"/>
                <a:ext cx="681019" cy="923330"/>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4761207" y="3947068"/>
                <a:ext cx="1411156"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𝑆𝐹</m:t>
                              </m:r>
                            </m:sup>
                          </m:sSup>
                        </m:den>
                      </m:f>
                    </m:oMath>
                  </m:oMathPara>
                </a14:m>
                <a:endParaRPr lang="en-US" dirty="0">
                  <a:solidFill>
                    <a:schemeClr val="tx1"/>
                  </a:solidFill>
                </a:endParaRPr>
              </a:p>
            </p:txBody>
          </p:sp>
        </mc:Choice>
        <mc:Fallback>
          <p:sp>
            <p:nvSpPr>
              <p:cNvPr id="21" name="TextBox 20"/>
              <p:cNvSpPr txBox="1">
                <a:spLocks noRot="1" noChangeAspect="1" noMove="1" noResize="1" noEditPoints="1" noAdjustHandles="1" noChangeArrowheads="1" noChangeShapeType="1" noTextEdit="1"/>
              </p:cNvSpPr>
              <p:nvPr/>
            </p:nvSpPr>
            <p:spPr>
              <a:xfrm>
                <a:off x="4761207" y="3947068"/>
                <a:ext cx="1411156" cy="403316"/>
              </a:xfrm>
              <a:prstGeom prst="rect">
                <a:avLst/>
              </a:prstGeom>
              <a:blipFill rotWithShape="0">
                <a:blip r:embed="rId16"/>
                <a:stretch>
                  <a:fillRect l="-2155" b="-119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6386806" y="3988619"/>
                <a:ext cx="2718565"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𝑆𝑁𝑅</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12</m:t>
                          </m:r>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31</m:t>
                          </m:r>
                        </m:num>
                        <m:den>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12</m:t>
                              </m:r>
                            </m:sup>
                          </m:sSup>
                        </m:den>
                      </m:f>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007</m:t>
                      </m:r>
                      <m:r>
                        <a:rPr lang="en-US" sz="1200" b="0" i="1" smtClean="0">
                          <a:solidFill>
                            <a:schemeClr val="tx1"/>
                          </a:solidFill>
                          <a:latin typeface="Cambria Math" panose="02040503050406030204" pitchFamily="18" charset="0"/>
                        </a:rPr>
                        <m:t>𝑚𝑊</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21</m:t>
                      </m:r>
                      <m:r>
                        <a:rPr lang="en-US" sz="1200" b="0" i="1" smtClean="0">
                          <a:solidFill>
                            <a:schemeClr val="tx1"/>
                          </a:solidFill>
                          <a:latin typeface="Cambria Math" panose="02040503050406030204" pitchFamily="18" charset="0"/>
                        </a:rPr>
                        <m:t>𝑑𝐵𝑚</m:t>
                      </m:r>
                    </m:oMath>
                  </m:oMathPara>
                </a14:m>
                <a:endParaRPr lang="en-US" sz="1200" dirty="0">
                  <a:solidFill>
                    <a:schemeClr val="tx1"/>
                  </a:solidFill>
                </a:endParaRPr>
              </a:p>
            </p:txBody>
          </p:sp>
        </mc:Choice>
        <mc:Fallback>
          <p:sp>
            <p:nvSpPr>
              <p:cNvPr id="22" name="TextBox 21"/>
              <p:cNvSpPr txBox="1">
                <a:spLocks noRot="1" noChangeAspect="1" noMove="1" noResize="1" noEditPoints="1" noAdjustHandles="1" noChangeArrowheads="1" noChangeShapeType="1" noTextEdit="1"/>
              </p:cNvSpPr>
              <p:nvPr/>
            </p:nvSpPr>
            <p:spPr>
              <a:xfrm>
                <a:off x="6386806" y="3988619"/>
                <a:ext cx="2718565" cy="345672"/>
              </a:xfrm>
              <a:prstGeom prst="rect">
                <a:avLst/>
              </a:prstGeom>
              <a:blipFill rotWithShape="0">
                <a:blip r:embed="rId17"/>
                <a:stretch>
                  <a:fillRect l="-673" t="-1754" r="-673" b="-14035"/>
                </a:stretch>
              </a:blipFill>
            </p:spPr>
            <p:txBody>
              <a:bodyPr/>
              <a:lstStyle/>
              <a:p>
                <a:r>
                  <a:rPr lang="en-US">
                    <a:noFill/>
                  </a:rPr>
                  <a:t> </a:t>
                </a:r>
              </a:p>
            </p:txBody>
          </p:sp>
        </mc:Fallback>
      </mc:AlternateContent>
      <p:sp>
        <p:nvSpPr>
          <p:cNvPr id="2" name="Rectangle 1"/>
          <p:cNvSpPr/>
          <p:nvPr/>
        </p:nvSpPr>
        <p:spPr>
          <a:xfrm>
            <a:off x="90678" y="4696121"/>
            <a:ext cx="8387436" cy="461665"/>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
            </a:r>
            <a:r>
              <a:rPr lang="fr-FR" sz="1200" dirty="0">
                <a:solidFill>
                  <a:srgbClr val="FFFFFF"/>
                </a:solidFill>
                <a:latin typeface="Inria Sans" panose="020B0604020202020204" charset="0"/>
                <a:cs typeface="Times New Roman" panose="02020603050405020304" pitchFamily="18" charset="0"/>
              </a:rPr>
              <a:t>T. </a:t>
            </a:r>
            <a:r>
              <a:rPr lang="fr-FR" sz="1200" dirty="0" err="1">
                <a:solidFill>
                  <a:srgbClr val="FFFFFF"/>
                </a:solidFill>
                <a:latin typeface="Inria Sans" panose="020B0604020202020204" charset="0"/>
                <a:cs typeface="Times New Roman" panose="02020603050405020304" pitchFamily="18" charset="0"/>
              </a:rPr>
              <a:t>Bouguera</a:t>
            </a:r>
            <a:r>
              <a:rPr lang="fr-FR" sz="1200" dirty="0">
                <a:solidFill>
                  <a:srgbClr val="FFFFFF"/>
                </a:solidFill>
                <a:latin typeface="Inria Sans" panose="020B0604020202020204" charset="0"/>
                <a:cs typeface="Times New Roman" panose="02020603050405020304" pitchFamily="18" charset="0"/>
              </a:rPr>
              <a:t>, J.F. </a:t>
            </a:r>
            <a:r>
              <a:rPr lang="fr-FR" sz="1200" dirty="0" err="1">
                <a:solidFill>
                  <a:srgbClr val="FFFFFF"/>
                </a:solidFill>
                <a:latin typeface="Inria Sans" panose="020B0604020202020204" charset="0"/>
                <a:cs typeface="Times New Roman" panose="02020603050405020304" pitchFamily="18" charset="0"/>
              </a:rPr>
              <a:t>Diouris</a:t>
            </a:r>
            <a:r>
              <a:rPr lang="fr-FR" sz="1200" dirty="0">
                <a:solidFill>
                  <a:srgbClr val="FFFFFF"/>
                </a:solidFill>
                <a:latin typeface="Inria Sans" panose="020B0604020202020204" charset="0"/>
                <a:cs typeface="Times New Roman" panose="02020603050405020304" pitchFamily="18" charset="0"/>
              </a:rPr>
              <a:t> , J.J </a:t>
            </a:r>
            <a:r>
              <a:rPr lang="fr-FR" sz="1200" dirty="0" err="1">
                <a:solidFill>
                  <a:srgbClr val="FFFFFF"/>
                </a:solidFill>
                <a:latin typeface="Inria Sans" panose="020B0604020202020204" charset="0"/>
                <a:cs typeface="Times New Roman" panose="02020603050405020304" pitchFamily="18" charset="0"/>
              </a:rPr>
              <a:t>Chaillout</a:t>
            </a:r>
            <a:r>
              <a:rPr lang="fr-FR" sz="1200" dirty="0">
                <a:solidFill>
                  <a:srgbClr val="FFFFFF"/>
                </a:solidFill>
                <a:latin typeface="Inria Sans" panose="020B0604020202020204" charset="0"/>
                <a:cs typeface="Times New Roman" panose="02020603050405020304" pitchFamily="18" charset="0"/>
              </a:rPr>
              <a:t>, </a:t>
            </a:r>
            <a:r>
              <a:rPr lang="fr-FR" sz="1200" dirty="0" err="1">
                <a:solidFill>
                  <a:srgbClr val="FFFFFF"/>
                </a:solidFill>
                <a:latin typeface="Inria Sans" panose="020B0604020202020204" charset="0"/>
                <a:cs typeface="Times New Roman" panose="02020603050405020304" pitchFamily="18" charset="0"/>
              </a:rPr>
              <a:t>R.Jaouadi</a:t>
            </a:r>
            <a:r>
              <a:rPr lang="fr-FR" sz="1200" dirty="0">
                <a:solidFill>
                  <a:srgbClr val="FFFFFF"/>
                </a:solidFill>
                <a:latin typeface="Inria Sans" panose="020B0604020202020204" charset="0"/>
                <a:cs typeface="Times New Roman" panose="02020603050405020304" pitchFamily="18" charset="0"/>
              </a:rPr>
              <a:t>, G. Andrieux,  </a:t>
            </a:r>
            <a:r>
              <a:rPr lang="en-US" sz="1200" i="1" dirty="0">
                <a:solidFill>
                  <a:srgbClr val="FFFFFF"/>
                </a:solidFill>
                <a:latin typeface="Inria Sans" panose="020B0604020202020204" charset="0"/>
                <a:cs typeface="Times New Roman" panose="02020603050405020304" pitchFamily="18" charset="0"/>
              </a:rPr>
              <a:t>“Energy Consumption Model for Sensor Nodes Based on LoRa and </a:t>
            </a:r>
            <a:r>
              <a:rPr lang="en-US" sz="1200" i="1" dirty="0" err="1">
                <a:solidFill>
                  <a:srgbClr val="FFFFFF"/>
                </a:solidFill>
                <a:latin typeface="Inria Sans" panose="020B0604020202020204" charset="0"/>
                <a:cs typeface="Times New Roman" panose="02020603050405020304" pitchFamily="18" charset="0"/>
              </a:rPr>
              <a:t>LoRaWAN</a:t>
            </a:r>
            <a:r>
              <a:rPr lang="en-US" sz="1200" i="1" dirty="0">
                <a:solidFill>
                  <a:srgbClr val="FFFFFF"/>
                </a:solidFill>
                <a:latin typeface="Inria Sans" panose="020B0604020202020204" charset="0"/>
                <a:cs typeface="Times New Roman" panose="02020603050405020304" pitchFamily="18" charset="0"/>
              </a:rPr>
              <a:t>”, sensors, 30 June 2018.</a:t>
            </a:r>
          </a:p>
        </p:txBody>
      </p:sp>
    </p:spTree>
    <p:extLst>
      <p:ext uri="{BB962C8B-B14F-4D97-AF65-F5344CB8AC3E}">
        <p14:creationId xmlns:p14="http://schemas.microsoft.com/office/powerpoint/2010/main" val="37898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randombar(horizontal)">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randombar(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randombar(horizontal)">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randombar(horizontal)">
                                      <p:cBhvr>
                                        <p:cTn id="66" dur="500"/>
                                        <p:tgtEl>
                                          <p:spTgt spid="21"/>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randombar(horizontal)">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5" grpId="0"/>
      <p:bldP spid="16" grpId="0"/>
      <p:bldP spid="18" grpId="0"/>
      <p:bldP spid="19" grpId="0"/>
      <p:bldP spid="20"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mc:AlternateContent xmlns:mc="http://schemas.openxmlformats.org/markup-compatibility/2006" xmlns:a14="http://schemas.microsoft.com/office/drawing/2010/main">
        <mc:Choice Requires="a14">
          <p:sp>
            <p:nvSpPr>
              <p:cNvPr id="22" name="TextBox 21"/>
              <p:cNvSpPr txBox="1"/>
              <p:nvPr/>
            </p:nvSpPr>
            <p:spPr>
              <a:xfrm>
                <a:off x="1207849" y="3211841"/>
                <a:ext cx="3162596" cy="136075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𝐿</m:t>
                          </m:r>
                        </m:e>
                        <m:sub>
                          <m:r>
                            <a:rPr lang="en-US" sz="1600" b="0" i="1" smtClean="0">
                              <a:solidFill>
                                <a:schemeClr val="tx1"/>
                              </a:solidFill>
                              <a:latin typeface="Cambria Math" panose="02040503050406030204" pitchFamily="18" charset="0"/>
                            </a:rPr>
                            <m:t>𝑝𝑎𝑡</m:t>
                          </m:r>
                          <m:r>
                            <a:rPr lang="en-US" sz="1600" b="0" i="1" smtClean="0">
                              <a:solidFill>
                                <a:schemeClr val="tx1"/>
                              </a:solidFill>
                              <a:latin typeface="Cambria Math" panose="02040503050406030204" pitchFamily="18" charset="0"/>
                            </a:rPr>
                            <m:t>h</m:t>
                          </m:r>
                        </m:sub>
                      </m:sSub>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𝑓</m:t>
                              </m:r>
                            </m:num>
                            <m:den>
                              <m:r>
                                <a:rPr lang="en-US" sz="1600" i="1">
                                  <a:solidFill>
                                    <a:schemeClr val="tx1"/>
                                  </a:solidFill>
                                  <a:latin typeface="Cambria Math" panose="02040503050406030204" pitchFamily="18" charset="0"/>
                                </a:rPr>
                                <m:t>𝑐</m:t>
                              </m:r>
                            </m:den>
                          </m:f>
                          <m:r>
                            <a:rPr lang="en-US" sz="1600" i="1">
                              <a:solidFill>
                                <a:schemeClr val="tx1"/>
                              </a:solidFill>
                              <a:latin typeface="Cambria Math" panose="02040503050406030204" pitchFamily="18" charset="0"/>
                            </a:rPr>
                            <m:t>)</m:t>
                          </m:r>
                        </m:e>
                        <m:sup>
                          <m:r>
                            <a:rPr lang="en-US" sz="1600" b="0" i="1" smtClean="0">
                              <a:solidFill>
                                <a:schemeClr val="tx1"/>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𝑑</m:t>
                          </m:r>
                        </m:e>
                        <m:sup>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  </m:t>
                          </m:r>
                        </m:sup>
                      </m:sSup>
                    </m:oMath>
                  </m:oMathPara>
                </a14:m>
                <a:endParaRPr lang="en-US" sz="1600"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     </m:t>
                      </m:r>
                    </m:oMath>
                  </m:oMathPara>
                </a14:m>
                <a:endParaRPr lang="en-US" sz="1600"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𝑑𝑖𝑠𝑡𝑎𝑛𝑐𝑒</m:t>
                      </m:r>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𝑚𝑒𝑡𝑒𝑟</m:t>
                          </m:r>
                        </m:e>
                      </m:d>
                    </m:oMath>
                  </m:oMathPara>
                </a14:m>
                <a:endParaRPr lang="en-US"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𝑠𝑖𝑔𝑛𝑎𝑙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𝑓𝑟𝑒𝑞𝑢𝑒𝑛𝑐𝑦</m:t>
                      </m:r>
                      <m:r>
                        <a:rPr lang="en-US" i="1">
                          <a:solidFill>
                            <a:schemeClr val="tx1"/>
                          </a:solidFill>
                          <a:latin typeface="Cambria Math" panose="02040503050406030204" pitchFamily="18" charset="0"/>
                        </a:rPr>
                        <m:t> </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𝑀𝐻𝑧</m:t>
                          </m:r>
                        </m:e>
                      </m:d>
                    </m:oMath>
                  </m:oMathPara>
                </a14:m>
                <a:endParaRPr lang="en-US"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𝑖𝑠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𝑓𝑜𝑟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𝑓𝑟𝑒𝑒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𝑠𝑝𝑎𝑐𝑒</m:t>
                      </m:r>
                    </m:oMath>
                  </m:oMathPara>
                </a14:m>
                <a:endParaRPr lang="en-US"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7849" y="3211841"/>
                <a:ext cx="3162596" cy="1360757"/>
              </a:xfrm>
              <a:prstGeom prst="rect">
                <a:avLst/>
              </a:prstGeom>
              <a:blipFill rotWithShape="0">
                <a:blip r:embed="rId3"/>
                <a:stretch>
                  <a:fillRect b="-4484"/>
                </a:stretch>
              </a:blipFill>
            </p:spPr>
            <p:txBody>
              <a:bodyPr/>
              <a:lstStyle/>
              <a:p>
                <a:r>
                  <a:rPr lang="en-US">
                    <a:noFill/>
                  </a:rPr>
                  <a:t> </a:t>
                </a:r>
              </a:p>
            </p:txBody>
          </p:sp>
        </mc:Fallback>
      </mc:AlternateContent>
      <p:sp>
        <p:nvSpPr>
          <p:cNvPr id="2" name="Rectangle 1"/>
          <p:cNvSpPr/>
          <p:nvPr/>
        </p:nvSpPr>
        <p:spPr>
          <a:xfrm>
            <a:off x="90678" y="4696121"/>
            <a:ext cx="8387436" cy="461665"/>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
            </a:r>
            <a:r>
              <a:rPr lang="fr-FR" sz="1200" dirty="0">
                <a:solidFill>
                  <a:srgbClr val="FFFFFF"/>
                </a:solidFill>
                <a:latin typeface="Inria Sans" panose="020B0604020202020204" charset="0"/>
                <a:cs typeface="Times New Roman" panose="02020603050405020304" pitchFamily="18" charset="0"/>
              </a:rPr>
              <a:t>T. </a:t>
            </a:r>
            <a:r>
              <a:rPr lang="fr-FR" sz="1200" dirty="0" err="1">
                <a:solidFill>
                  <a:srgbClr val="FFFFFF"/>
                </a:solidFill>
                <a:latin typeface="Inria Sans" panose="020B0604020202020204" charset="0"/>
                <a:cs typeface="Times New Roman" panose="02020603050405020304" pitchFamily="18" charset="0"/>
              </a:rPr>
              <a:t>Bouguera</a:t>
            </a:r>
            <a:r>
              <a:rPr lang="fr-FR" sz="1200" dirty="0">
                <a:solidFill>
                  <a:srgbClr val="FFFFFF"/>
                </a:solidFill>
                <a:latin typeface="Inria Sans" panose="020B0604020202020204" charset="0"/>
                <a:cs typeface="Times New Roman" panose="02020603050405020304" pitchFamily="18" charset="0"/>
              </a:rPr>
              <a:t>, J.F. </a:t>
            </a:r>
            <a:r>
              <a:rPr lang="fr-FR" sz="1200" dirty="0" err="1">
                <a:solidFill>
                  <a:srgbClr val="FFFFFF"/>
                </a:solidFill>
                <a:latin typeface="Inria Sans" panose="020B0604020202020204" charset="0"/>
                <a:cs typeface="Times New Roman" panose="02020603050405020304" pitchFamily="18" charset="0"/>
              </a:rPr>
              <a:t>Diouris</a:t>
            </a:r>
            <a:r>
              <a:rPr lang="fr-FR" sz="1200" dirty="0">
                <a:solidFill>
                  <a:srgbClr val="FFFFFF"/>
                </a:solidFill>
                <a:latin typeface="Inria Sans" panose="020B0604020202020204" charset="0"/>
                <a:cs typeface="Times New Roman" panose="02020603050405020304" pitchFamily="18" charset="0"/>
              </a:rPr>
              <a:t> , </a:t>
            </a:r>
            <a:r>
              <a:rPr lang="fr-FR" sz="1200" dirty="0" smtClean="0">
                <a:solidFill>
                  <a:srgbClr val="FFFFFF"/>
                </a:solidFill>
                <a:latin typeface="Inria Sans" panose="020B0604020202020204" charset="0"/>
                <a:cs typeface="Times New Roman" panose="02020603050405020304" pitchFamily="18" charset="0"/>
              </a:rPr>
              <a:t>J.J </a:t>
            </a:r>
            <a:r>
              <a:rPr lang="fr-FR" sz="1200" dirty="0" err="1">
                <a:solidFill>
                  <a:srgbClr val="FFFFFF"/>
                </a:solidFill>
                <a:latin typeface="Inria Sans" panose="020B0604020202020204" charset="0"/>
                <a:cs typeface="Times New Roman" panose="02020603050405020304" pitchFamily="18" charset="0"/>
              </a:rPr>
              <a:t>Chaillout</a:t>
            </a:r>
            <a:r>
              <a:rPr lang="fr-FR" sz="1200" dirty="0">
                <a:solidFill>
                  <a:srgbClr val="FFFFFF"/>
                </a:solidFill>
                <a:latin typeface="Inria Sans" panose="020B0604020202020204" charset="0"/>
                <a:cs typeface="Times New Roman" panose="02020603050405020304" pitchFamily="18" charset="0"/>
              </a:rPr>
              <a:t>, </a:t>
            </a:r>
            <a:r>
              <a:rPr lang="fr-FR" sz="1200" dirty="0" err="1">
                <a:solidFill>
                  <a:srgbClr val="FFFFFF"/>
                </a:solidFill>
                <a:latin typeface="Inria Sans" panose="020B0604020202020204" charset="0"/>
                <a:cs typeface="Times New Roman" panose="02020603050405020304" pitchFamily="18" charset="0"/>
              </a:rPr>
              <a:t>R.Jaouadi</a:t>
            </a:r>
            <a:r>
              <a:rPr lang="fr-FR" sz="1200" dirty="0">
                <a:solidFill>
                  <a:srgbClr val="FFFFFF"/>
                </a:solidFill>
                <a:latin typeface="Inria Sans" panose="020B0604020202020204" charset="0"/>
                <a:cs typeface="Times New Roman" panose="02020603050405020304" pitchFamily="18" charset="0"/>
              </a:rPr>
              <a:t>, G. Andrieux,  </a:t>
            </a:r>
            <a:r>
              <a:rPr lang="en-US" sz="1200" i="1" dirty="0">
                <a:solidFill>
                  <a:srgbClr val="FFFFFF"/>
                </a:solidFill>
                <a:latin typeface="Inria Sans" panose="020B0604020202020204" charset="0"/>
                <a:cs typeface="Times New Roman" panose="02020603050405020304" pitchFamily="18" charset="0"/>
              </a:rPr>
              <a:t>“Energy Consumption Model for Sensor Nodes Based on LoRa and </a:t>
            </a:r>
            <a:r>
              <a:rPr lang="en-US" sz="1200" i="1" dirty="0" err="1">
                <a:solidFill>
                  <a:srgbClr val="FFFFFF"/>
                </a:solidFill>
                <a:latin typeface="Inria Sans" panose="020B0604020202020204" charset="0"/>
                <a:cs typeface="Times New Roman" panose="02020603050405020304" pitchFamily="18" charset="0"/>
              </a:rPr>
              <a:t>LoRaWAN</a:t>
            </a:r>
            <a:r>
              <a:rPr lang="en-US" sz="1200" i="1" dirty="0">
                <a:solidFill>
                  <a:srgbClr val="FFFFFF"/>
                </a:solidFill>
                <a:latin typeface="Inria Sans" panose="020B0604020202020204" charset="0"/>
                <a:cs typeface="Times New Roman" panose="02020603050405020304" pitchFamily="18" charset="0"/>
              </a:rPr>
              <a:t>”, sensors, 30 June 2018.</a:t>
            </a:r>
          </a:p>
        </p:txBody>
      </p:sp>
      <p:sp>
        <p:nvSpPr>
          <p:cNvPr id="23" name="Google Shape;267;p19"/>
          <p:cNvSpPr txBox="1">
            <a:spLocks/>
          </p:cNvSpPr>
          <p:nvPr/>
        </p:nvSpPr>
        <p:spPr>
          <a:xfrm>
            <a:off x="1207849" y="1206806"/>
            <a:ext cx="7432326" cy="77466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𝑃𝑎𝑡ℎ 𝑙𝑜𝑠𝑠 (</a:t>
            </a:r>
            <a:r>
              <a:rPr lang="en-US" sz="1600" b="1" dirty="0" smtClean="0">
                <a:solidFill>
                  <a:srgbClr val="FFFFFF"/>
                </a:solidFill>
                <a:latin typeface="Inria Sans" panose="020B0604020202020204" charset="0"/>
                <a:cs typeface="Times New Roman" panose="02020603050405020304" pitchFamily="18" charset="0"/>
              </a:rPr>
              <a:t>PL):</a:t>
            </a:r>
            <a:r>
              <a:rPr lang="en-US" dirty="0">
                <a:solidFill>
                  <a:srgbClr val="FFFFFF"/>
                </a:solidFill>
                <a:latin typeface="Inria Sans" panose="020B0604020202020204" charset="0"/>
                <a:cs typeface="Times New Roman" panose="02020603050405020304" pitchFamily="18" charset="0"/>
              </a:rPr>
              <a:t> Path loss (or path attenuation) delineates a decline in power density of any given electromagnetic wave as it propagates through space.</a:t>
            </a:r>
            <a:endParaRPr lang="en-US" sz="1800" b="1" dirty="0">
              <a:solidFill>
                <a:srgbClr val="FFFFFF"/>
              </a:solidFill>
              <a:latin typeface="Inria Sans" panose="020B0604020202020204" charset="0"/>
              <a:cs typeface="Times New Roman" panose="02020603050405020304" pitchFamily="18" charset="0"/>
            </a:endParaRPr>
          </a:p>
        </p:txBody>
      </p:sp>
      <p:sp>
        <p:nvSpPr>
          <p:cNvPr id="24" name="Google Shape;267;p19"/>
          <p:cNvSpPr txBox="1">
            <a:spLocks/>
          </p:cNvSpPr>
          <p:nvPr/>
        </p:nvSpPr>
        <p:spPr>
          <a:xfrm>
            <a:off x="1207849" y="2055321"/>
            <a:ext cx="7432326" cy="72203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lnSpc>
                <a:spcPct val="150000"/>
              </a:lnSpc>
              <a:buClr>
                <a:srgbClr val="10E7D9"/>
              </a:buClr>
              <a:buSzPts val="1800"/>
              <a:buFont typeface="Wingdings" panose="05000000000000000000" pitchFamily="2" charset="2"/>
              <a:buChar char="v"/>
            </a:pPr>
            <a:r>
              <a:rPr lang="en-US" b="1" dirty="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Path loss models are developed using a combination of numerical methods and empirical approximations of measured data collected in channel sounding experiments</a:t>
            </a:r>
            <a:r>
              <a:rPr lang="en-US" b="1" dirty="0">
                <a:solidFill>
                  <a:srgbClr val="FFFFFF"/>
                </a:solidFill>
                <a:latin typeface="Inria Sans" panose="020B0604020202020204" charset="0"/>
                <a:cs typeface="Times New Roman" panose="02020603050405020304" pitchFamily="18" charset="0"/>
              </a:rPr>
              <a:t>.</a:t>
            </a:r>
            <a:endParaRPr lang="en-US" sz="1600" b="1" dirty="0">
              <a:solidFill>
                <a:srgbClr val="FFFFFF"/>
              </a:solidFill>
              <a:latin typeface="Inria Sans" panose="020B0604020202020204" charset="0"/>
              <a:cs typeface="Times New Roman" panose="02020603050405020304" pitchFamily="18" charset="0"/>
            </a:endParaRPr>
          </a:p>
        </p:txBody>
      </p:sp>
      <p:sp>
        <p:nvSpPr>
          <p:cNvPr id="25" name="Google Shape;267;p19"/>
          <p:cNvSpPr txBox="1">
            <a:spLocks/>
          </p:cNvSpPr>
          <p:nvPr/>
        </p:nvSpPr>
        <p:spPr>
          <a:xfrm>
            <a:off x="1207849" y="2828894"/>
            <a:ext cx="7432326" cy="4559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 In general, propagation path loss increases with </a:t>
            </a:r>
            <a:r>
              <a:rPr lang="en-US" b="1" dirty="0">
                <a:solidFill>
                  <a:srgbClr val="FFFFFF"/>
                </a:solidFill>
                <a:latin typeface="Inria Sans" panose="020B0604020202020204" charset="0"/>
                <a:cs typeface="Times New Roman" panose="02020603050405020304" pitchFamily="18" charset="0"/>
              </a:rPr>
              <a:t>frequency</a:t>
            </a:r>
            <a:r>
              <a:rPr lang="en-US" dirty="0">
                <a:solidFill>
                  <a:srgbClr val="FFFFFF"/>
                </a:solidFill>
                <a:latin typeface="Inria Sans" panose="020B0604020202020204" charset="0"/>
                <a:cs typeface="Times New Roman" panose="02020603050405020304" pitchFamily="18" charset="0"/>
              </a:rPr>
              <a:t> as well as </a:t>
            </a:r>
            <a:r>
              <a:rPr lang="en-US" b="1" dirty="0">
                <a:solidFill>
                  <a:srgbClr val="FFFFFF"/>
                </a:solidFill>
                <a:latin typeface="Inria Sans" panose="020B0604020202020204" charset="0"/>
                <a:cs typeface="Times New Roman" panose="02020603050405020304" pitchFamily="18" charset="0"/>
              </a:rPr>
              <a:t>distance</a:t>
            </a:r>
            <a:r>
              <a:rPr lang="en-US" dirty="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3878564" y="3667834"/>
                <a:ext cx="5310130" cy="404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r>
                            <a:rPr lang="en-US" b="0" i="1" smtClean="0">
                              <a:solidFill>
                                <a:schemeClr val="tx1"/>
                              </a:solidFill>
                              <a:latin typeface="Cambria Math" panose="02040503050406030204" pitchFamily="18" charset="0"/>
                            </a:rPr>
                            <m:t> </m:t>
                          </m:r>
                        </m:e>
                        <m:sub>
                          <m:r>
                            <a:rPr lang="en-US" b="0" i="1" smtClean="0">
                              <a:solidFill>
                                <a:schemeClr val="tx1"/>
                              </a:solidFill>
                              <a:latin typeface="Cambria Math" panose="02040503050406030204" pitchFamily="18" charset="0"/>
                            </a:rPr>
                            <m:t>𝑝𝑎𝑡</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𝑑𝐵</m:t>
                          </m:r>
                          <m:r>
                            <a:rPr lang="en-US" b="0" i="1" smtClean="0">
                              <a:solidFill>
                                <a:schemeClr val="tx1"/>
                              </a:solidFill>
                              <a:latin typeface="Cambria Math" panose="02040503050406030204" pitchFamily="18" charset="0"/>
                            </a:rPr>
                            <m:t>)</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𝐿𝑜</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𝑔</m:t>
                              </m:r>
                            </m:e>
                            <m:sub>
                              <m:r>
                                <a:rPr lang="en-US" b="0" i="1" smtClean="0">
                                  <a:solidFill>
                                    <a:schemeClr val="tx1"/>
                                  </a:solidFill>
                                  <a:latin typeface="Cambria Math" panose="02040503050406030204" pitchFamily="18" charset="0"/>
                                </a:rPr>
                                <m:t>10</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4</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14</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868</m:t>
                              </m:r>
                            </m:num>
                            <m:den>
                              <m:r>
                                <a:rPr lang="en-US" b="0" i="1" smtClean="0">
                                  <a:solidFill>
                                    <a:schemeClr val="tx1"/>
                                  </a:solidFill>
                                  <a:latin typeface="Cambria Math" panose="02040503050406030204" pitchFamily="18" charset="0"/>
                                </a:rPr>
                                <m:t>300</m:t>
                              </m:r>
                            </m:den>
                          </m:f>
                          <m:r>
                            <a:rPr lang="en-US" i="1">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1000</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91</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m:t>
                      </m:r>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878564" y="3667834"/>
                <a:ext cx="5310130" cy="404791"/>
              </a:xfrm>
              <a:prstGeom prst="rect">
                <a:avLst/>
              </a:prstGeom>
              <a:blipFill rotWithShape="0">
                <a:blip r:embed="rId4"/>
                <a:stretch>
                  <a:fillRect t="-1515" b="-13636"/>
                </a:stretch>
              </a:blipFill>
            </p:spPr>
            <p:txBody>
              <a:bodyPr/>
              <a:lstStyle/>
              <a:p>
                <a:r>
                  <a:rPr lang="en-US">
                    <a:noFill/>
                  </a:rPr>
                  <a:t> </a:t>
                </a:r>
              </a:p>
            </p:txBody>
          </p:sp>
        </mc:Fallback>
      </mc:AlternateContent>
    </p:spTree>
    <p:extLst>
      <p:ext uri="{BB962C8B-B14F-4D97-AF65-F5344CB8AC3E}">
        <p14:creationId xmlns:p14="http://schemas.microsoft.com/office/powerpoint/2010/main" val="257049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randombar(horizontal)">
                                      <p:cBhvr>
                                        <p:cTn id="17" dur="500"/>
                                        <p:tgtEl>
                                          <p:spTgt spid="2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2" name="Rectangle 1"/>
          <p:cNvSpPr/>
          <p:nvPr/>
        </p:nvSpPr>
        <p:spPr>
          <a:xfrm>
            <a:off x="90678" y="4712613"/>
            <a:ext cx="8387436" cy="430887"/>
          </a:xfrm>
          <a:prstGeom prst="rect">
            <a:avLst/>
          </a:prstGeom>
        </p:spPr>
        <p:txBody>
          <a:bodyPr wrap="squar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[9] </a:t>
            </a:r>
            <a:r>
              <a:rPr lang="fr-FR" sz="1100" dirty="0">
                <a:solidFill>
                  <a:srgbClr val="FFFFFF"/>
                </a:solidFill>
                <a:latin typeface="Inria Sans" panose="020B0604020202020204" charset="0"/>
                <a:cs typeface="Times New Roman" panose="02020603050405020304" pitchFamily="18" charset="0"/>
              </a:rPr>
              <a:t>T. </a:t>
            </a:r>
            <a:r>
              <a:rPr lang="fr-FR" sz="1100" dirty="0" err="1">
                <a:solidFill>
                  <a:srgbClr val="FFFFFF"/>
                </a:solidFill>
                <a:latin typeface="Inria Sans" panose="020B0604020202020204" charset="0"/>
                <a:cs typeface="Times New Roman" panose="02020603050405020304" pitchFamily="18" charset="0"/>
              </a:rPr>
              <a:t>Bouguera</a:t>
            </a:r>
            <a:r>
              <a:rPr lang="fr-FR" sz="1100" dirty="0">
                <a:solidFill>
                  <a:srgbClr val="FFFFFF"/>
                </a:solidFill>
                <a:latin typeface="Inria Sans" panose="020B0604020202020204" charset="0"/>
                <a:cs typeface="Times New Roman" panose="02020603050405020304" pitchFamily="18" charset="0"/>
              </a:rPr>
              <a:t>, J.F. </a:t>
            </a:r>
            <a:r>
              <a:rPr lang="fr-FR" sz="1100" dirty="0" err="1">
                <a:solidFill>
                  <a:srgbClr val="FFFFFF"/>
                </a:solidFill>
                <a:latin typeface="Inria Sans" panose="020B0604020202020204" charset="0"/>
                <a:cs typeface="Times New Roman" panose="02020603050405020304" pitchFamily="18" charset="0"/>
              </a:rPr>
              <a:t>Diouris</a:t>
            </a:r>
            <a:r>
              <a:rPr lang="fr-FR" sz="1100" dirty="0">
                <a:solidFill>
                  <a:srgbClr val="FFFFFF"/>
                </a:solidFill>
                <a:latin typeface="Inria Sans" panose="020B0604020202020204" charset="0"/>
                <a:cs typeface="Times New Roman" panose="02020603050405020304" pitchFamily="18" charset="0"/>
              </a:rPr>
              <a:t> , </a:t>
            </a:r>
            <a:r>
              <a:rPr lang="fr-FR" sz="1100" dirty="0" smtClean="0">
                <a:solidFill>
                  <a:srgbClr val="FFFFFF"/>
                </a:solidFill>
                <a:latin typeface="Inria Sans" panose="020B0604020202020204" charset="0"/>
                <a:cs typeface="Times New Roman" panose="02020603050405020304" pitchFamily="18" charset="0"/>
              </a:rPr>
              <a:t>J.J </a:t>
            </a:r>
            <a:r>
              <a:rPr lang="fr-FR" sz="1100" dirty="0" err="1">
                <a:solidFill>
                  <a:srgbClr val="FFFFFF"/>
                </a:solidFill>
                <a:latin typeface="Inria Sans" panose="020B0604020202020204" charset="0"/>
                <a:cs typeface="Times New Roman" panose="02020603050405020304" pitchFamily="18" charset="0"/>
              </a:rPr>
              <a:t>Chaillout</a:t>
            </a:r>
            <a:r>
              <a:rPr lang="fr-FR" sz="1100" dirty="0">
                <a:solidFill>
                  <a:srgbClr val="FFFFFF"/>
                </a:solidFill>
                <a:latin typeface="Inria Sans" panose="020B0604020202020204" charset="0"/>
                <a:cs typeface="Times New Roman" panose="02020603050405020304" pitchFamily="18" charset="0"/>
              </a:rPr>
              <a:t>, </a:t>
            </a:r>
            <a:r>
              <a:rPr lang="fr-FR" sz="1100" dirty="0" err="1">
                <a:solidFill>
                  <a:srgbClr val="FFFFFF"/>
                </a:solidFill>
                <a:latin typeface="Inria Sans" panose="020B0604020202020204" charset="0"/>
                <a:cs typeface="Times New Roman" panose="02020603050405020304" pitchFamily="18" charset="0"/>
              </a:rPr>
              <a:t>R.Jaouadi</a:t>
            </a:r>
            <a:r>
              <a:rPr lang="fr-FR" sz="1100" dirty="0">
                <a:solidFill>
                  <a:srgbClr val="FFFFFF"/>
                </a:solidFill>
                <a:latin typeface="Inria Sans" panose="020B0604020202020204" charset="0"/>
                <a:cs typeface="Times New Roman" panose="02020603050405020304" pitchFamily="18" charset="0"/>
              </a:rPr>
              <a:t>, G. Andrieux,  </a:t>
            </a:r>
            <a:r>
              <a:rPr lang="en-US" sz="1100" i="1" dirty="0">
                <a:solidFill>
                  <a:srgbClr val="FFFFFF"/>
                </a:solidFill>
                <a:latin typeface="Inria Sans" panose="020B0604020202020204" charset="0"/>
                <a:cs typeface="Times New Roman" panose="02020603050405020304" pitchFamily="18" charset="0"/>
              </a:rPr>
              <a:t>“Energy Consumption Model for Sensor Nodes Based on LoRa and </a:t>
            </a:r>
            <a:r>
              <a:rPr lang="en-US" sz="1100" i="1" dirty="0" err="1">
                <a:solidFill>
                  <a:srgbClr val="FFFFFF"/>
                </a:solidFill>
                <a:latin typeface="Inria Sans" panose="020B0604020202020204" charset="0"/>
                <a:cs typeface="Times New Roman" panose="02020603050405020304" pitchFamily="18" charset="0"/>
              </a:rPr>
              <a:t>LoRaWAN</a:t>
            </a:r>
            <a:r>
              <a:rPr lang="en-US" sz="1100" i="1" dirty="0">
                <a:solidFill>
                  <a:srgbClr val="FFFFFF"/>
                </a:solidFill>
                <a:latin typeface="Inria Sans" panose="020B0604020202020204" charset="0"/>
                <a:cs typeface="Times New Roman" panose="02020603050405020304" pitchFamily="18" charset="0"/>
              </a:rPr>
              <a:t>”, sensors, 30 June 2018.</a:t>
            </a:r>
          </a:p>
        </p:txBody>
      </p:sp>
      <mc:AlternateContent xmlns:mc="http://schemas.openxmlformats.org/markup-compatibility/2006" xmlns:a14="http://schemas.microsoft.com/office/drawing/2010/main">
        <mc:Choice Requires="a14">
          <p:sp>
            <p:nvSpPr>
              <p:cNvPr id="9" name="TextBox 8"/>
              <p:cNvSpPr txBox="1"/>
              <p:nvPr/>
            </p:nvSpPr>
            <p:spPr>
              <a:xfrm>
                <a:off x="1493004" y="1655396"/>
                <a:ext cx="4623687" cy="8075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𝑑</m:t>
                      </m:r>
                      <m:r>
                        <a:rPr lang="en-US" sz="1600" i="1" smtClean="0">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b="0" i="1" smtClean="0">
                                          <a:solidFill>
                                            <a:schemeClr val="tx1"/>
                                          </a:solidFill>
                                          <a:latin typeface="Cambria Math" panose="02040503050406030204" pitchFamily="18" charset="0"/>
                                        </a:rPr>
                                        <m:t>𝑝𝑎𝑡</m:t>
                                      </m:r>
                                      <m:r>
                                        <a:rPr lang="en-US" sz="1600" b="0" i="1" smtClean="0">
                                          <a:solidFill>
                                            <a:schemeClr val="tx1"/>
                                          </a:solidFill>
                                          <a:latin typeface="Cambria Math" panose="02040503050406030204" pitchFamily="18" charset="0"/>
                                        </a:rPr>
                                        <m:t>h</m:t>
                                      </m:r>
                                    </m:sub>
                                  </m:sSub>
                                </m:num>
                                <m:den>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𝑓</m:t>
                                          </m:r>
                                        </m:num>
                                        <m:den>
                                          <m:r>
                                            <a:rPr lang="en-US" sz="1600" i="1">
                                              <a:solidFill>
                                                <a:schemeClr val="tx1"/>
                                              </a:solidFill>
                                              <a:latin typeface="Cambria Math" panose="02040503050406030204" pitchFamily="18" charset="0"/>
                                            </a:rPr>
                                            <m:t>𝑐</m:t>
                                          </m:r>
                                        </m:den>
                                      </m:f>
                                      <m:r>
                                        <a:rPr lang="en-US" sz="1600" i="1">
                                          <a:solidFill>
                                            <a:schemeClr val="tx1"/>
                                          </a:solidFill>
                                          <a:latin typeface="Cambria Math" panose="02040503050406030204" pitchFamily="18" charset="0"/>
                                        </a:rPr>
                                        <m:t>)</m:t>
                                      </m:r>
                                    </m:e>
                                    <m:sup>
                                      <m:r>
                                        <a:rPr lang="en-US" sz="1600" i="1">
                                          <a:solidFill>
                                            <a:schemeClr val="tx1"/>
                                          </a:solidFill>
                                          <a:latin typeface="Cambria Math" panose="02040503050406030204" pitchFamily="18" charset="0"/>
                                        </a:rPr>
                                        <m:t>2</m:t>
                                      </m:r>
                                    </m:sup>
                                  </m:sSup>
                                </m:den>
                              </m:f>
                            </m:e>
                          </m:d>
                        </m:e>
                        <m:sup>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1</m:t>
                              </m:r>
                            </m:num>
                            <m:den>
                              <m:r>
                                <a:rPr lang="en-US" sz="1600" i="1">
                                  <a:solidFill>
                                    <a:schemeClr val="tx1"/>
                                  </a:solidFill>
                                  <a:latin typeface="Cambria Math" panose="02040503050406030204" pitchFamily="18" charset="0"/>
                                </a:rPr>
                                <m:t>𝑛</m:t>
                              </m:r>
                            </m:den>
                          </m:f>
                        </m:sup>
                      </m:sSup>
                    </m:oMath>
                  </m:oMathPara>
                </a14:m>
                <a:endParaRPr lang="en-US" sz="1600"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93004" y="1655396"/>
                <a:ext cx="4623687" cy="80752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8858" y="1346206"/>
                <a:ext cx="36175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𝐶𝑎𝑙𝑐𝑢𝑙𝑎𝑡𝑒</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𝑚𝑎𝑥𝑖𝑚𝑢𝑛</m:t>
                      </m:r>
                      <m:r>
                        <a:rPr lang="en-US" b="0"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𝑑𝑖𝑠𝑡𝑎𝑛𝑐𝑒</m:t>
                      </m:r>
                      <m:r>
                        <a:rPr lang="en-US" b="0"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𝑖𝑛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𝑡𝑒𝑟𝑚𝑠</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𝑆𝐹</m:t>
                      </m:r>
                      <m:r>
                        <a:rPr lang="en-US" b="0" i="1" smtClean="0">
                          <a:solidFill>
                            <a:schemeClr val="accent6">
                              <a:lumMod val="75000"/>
                            </a:schemeClr>
                          </a:solidFill>
                          <a:latin typeface="Cambria Math" panose="02040503050406030204" pitchFamily="18" charset="0"/>
                        </a:rPr>
                        <m:t>:</m:t>
                      </m:r>
                    </m:oMath>
                  </m:oMathPara>
                </a14:m>
                <a:endParaRPr lang="en-US"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48858" y="1346206"/>
                <a:ext cx="3617529" cy="215444"/>
              </a:xfrm>
              <a:prstGeom prst="rect">
                <a:avLst/>
              </a:prstGeom>
              <a:blipFill rotWithShape="0">
                <a:blip r:embed="rId4"/>
                <a:stretch>
                  <a:fillRect l="-505"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48858" y="2556672"/>
                <a:ext cx="7234978" cy="2320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𝑊</m:t>
                      </m:r>
                      <m:r>
                        <a:rPr lang="en-US" i="1" smtClean="0">
                          <a:solidFill>
                            <a:srgbClr val="FFFF00"/>
                          </a:solidFill>
                          <a:latin typeface="Cambria Math" panose="02040503050406030204" pitchFamily="18" charset="0"/>
                        </a:rPr>
                        <m:t>𝑒</m:t>
                      </m:r>
                      <m:r>
                        <a:rPr lang="en-US" i="1" smtClean="0">
                          <a:solidFill>
                            <a:srgbClr val="FFFF00"/>
                          </a:solidFill>
                          <a:latin typeface="Cambria Math" panose="02040503050406030204" pitchFamily="18" charset="0"/>
                        </a:rPr>
                        <m:t> </m:t>
                      </m:r>
                      <m:r>
                        <a:rPr lang="en-US" i="1" smtClean="0">
                          <a:solidFill>
                            <a:srgbClr val="FFFF00"/>
                          </a:solidFill>
                          <a:latin typeface="Cambria Math" panose="02040503050406030204" pitchFamily="18" charset="0"/>
                        </a:rPr>
                        <m:t>𝑎𝑠𝑠𝑢𝑚𝑒</m:t>
                      </m:r>
                      <m:r>
                        <a:rPr lang="en-US" b="0" i="1" smtClean="0">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𝑎𝑡</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𝑒𝑟𝑒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𝑎𝑟𝑒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𝑛𝑜</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𝑎𝑛𝑡𝑒𝑛𝑛𝑎</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𝑔𝑎𝑖𝑛𝑠</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𝑎𝑛𝑑</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𝑠𝑒𝑡</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𝑝𝑎𝑡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𝑙𝑜𝑠𝑠</m:t>
                      </m:r>
                      <m:r>
                        <a:rPr lang="en-US" i="1">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i="1">
                              <a:solidFill>
                                <a:srgbClr val="FFFF00"/>
                              </a:solidFill>
                              <a:latin typeface="Cambria Math" panose="02040503050406030204" pitchFamily="18" charset="0"/>
                            </a:rPr>
                            <m:t>𝑝𝑎𝑡</m:t>
                          </m:r>
                          <m:r>
                            <a:rPr lang="en-US" i="1">
                              <a:solidFill>
                                <a:srgbClr val="FFFF00"/>
                              </a:solidFill>
                              <a:latin typeface="Cambria Math" panose="02040503050406030204" pitchFamily="18" charset="0"/>
                            </a:rPr>
                            <m:t>h</m:t>
                          </m:r>
                        </m:sub>
                      </m:sSub>
                      <m:r>
                        <a:rPr lang="en-US" b="0" i="1" smtClean="0">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𝑒𝑞𝑢𝑎𝑙</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𝑡𝑜</m:t>
                      </m:r>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i="1">
                              <a:solidFill>
                                <a:srgbClr val="FFFF00"/>
                              </a:solidFill>
                              <a:latin typeface="Cambria Math" panose="02040503050406030204" pitchFamily="18" charset="0"/>
                            </a:rPr>
                            <m:t>𝑏𝑢𝑑𝑔𝑒𝑡</m:t>
                          </m:r>
                        </m:sub>
                      </m:sSub>
                    </m:oMath>
                  </m:oMathPara>
                </a14:m>
                <a:endParaRPr lang="en-US" dirty="0">
                  <a:solidFill>
                    <a:srgbClr val="FFFF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48858" y="2556672"/>
                <a:ext cx="7234978" cy="232051"/>
              </a:xfrm>
              <a:prstGeom prst="rect">
                <a:avLst/>
              </a:prstGeom>
              <a:blipFill rotWithShape="0">
                <a:blip r:embed="rId5"/>
                <a:stretch>
                  <a:fillRect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493005" y="2835413"/>
                <a:ext cx="4623687" cy="9089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d>
                            <m:dPr>
                              <m:ctrlPr>
                                <a:rPr lang="en-US" sz="1800" b="0" i="1" smtClean="0">
                                  <a:solidFill>
                                    <a:schemeClr val="tx1"/>
                                  </a:solidFill>
                                  <a:latin typeface="Cambria Math" panose="02040503050406030204" pitchFamily="18" charset="0"/>
                                </a:rPr>
                              </m:ctrlPr>
                            </m:dPr>
                            <m:e>
                              <m:f>
                                <m:fPr>
                                  <m:ctrlPr>
                                    <a:rPr lang="en-US" sz="1800" i="1">
                                      <a:solidFill>
                                        <a:schemeClr val="tx1"/>
                                      </a:solidFill>
                                      <a:latin typeface="Cambria Math" panose="02040503050406030204" pitchFamily="18" charset="0"/>
                                    </a:rPr>
                                  </m:ctrlPr>
                                </m:fPr>
                                <m:num>
                                  <m:sSub>
                                    <m:sSubPr>
                                      <m:ctrlPr>
                                        <a:rPr lang="en-US" sz="1800" i="1">
                                          <a:solidFill>
                                            <a:srgbClr val="FFFF00"/>
                                          </a:solidFill>
                                          <a:latin typeface="Cambria Math" panose="02040503050406030204" pitchFamily="18" charset="0"/>
                                        </a:rPr>
                                      </m:ctrlPr>
                                    </m:sSubPr>
                                    <m:e>
                                      <m:r>
                                        <a:rPr lang="en-US" sz="1800" i="1">
                                          <a:solidFill>
                                            <a:srgbClr val="FFFF00"/>
                                          </a:solidFill>
                                          <a:latin typeface="Cambria Math" panose="02040503050406030204" pitchFamily="18" charset="0"/>
                                        </a:rPr>
                                        <m:t>𝐿</m:t>
                                      </m:r>
                                    </m:e>
                                    <m:sub>
                                      <m:r>
                                        <a:rPr lang="en-US" sz="1600" i="1">
                                          <a:solidFill>
                                            <a:srgbClr val="FFFF00"/>
                                          </a:solidFill>
                                          <a:latin typeface="Cambria Math" panose="02040503050406030204" pitchFamily="18" charset="0"/>
                                        </a:rPr>
                                        <m:t>𝑏𝑢𝑑𝑔𝑒𝑡</m:t>
                                      </m:r>
                                    </m:sub>
                                  </m:sSub>
                                </m:num>
                                <m:den>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m:t>
                                      </m:r>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4</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𝜋</m:t>
                                          </m:r>
                                          <m:r>
                                            <a:rPr lang="en-US" sz="1800" i="1">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𝑓</m:t>
                                          </m:r>
                                        </m:num>
                                        <m:den>
                                          <m:r>
                                            <a:rPr lang="en-US" sz="1800" i="1">
                                              <a:solidFill>
                                                <a:schemeClr val="tx1"/>
                                              </a:solidFill>
                                              <a:latin typeface="Cambria Math" panose="02040503050406030204" pitchFamily="18" charset="0"/>
                                            </a:rPr>
                                            <m:t>𝑐</m:t>
                                          </m:r>
                                        </m:den>
                                      </m:f>
                                      <m:r>
                                        <a:rPr lang="en-US" sz="1800" i="1">
                                          <a:solidFill>
                                            <a:schemeClr val="tx1"/>
                                          </a:solidFill>
                                          <a:latin typeface="Cambria Math" panose="02040503050406030204" pitchFamily="18" charset="0"/>
                                        </a:rPr>
                                        <m:t>)</m:t>
                                      </m:r>
                                    </m:e>
                                    <m:sup>
                                      <m:r>
                                        <a:rPr lang="en-US" sz="1800" i="1">
                                          <a:solidFill>
                                            <a:schemeClr val="tx1"/>
                                          </a:solidFill>
                                          <a:latin typeface="Cambria Math" panose="02040503050406030204" pitchFamily="18" charset="0"/>
                                        </a:rPr>
                                        <m:t>2</m:t>
                                      </m:r>
                                    </m:sup>
                                  </m:sSup>
                                </m:den>
                              </m:f>
                            </m:e>
                          </m:d>
                        </m:e>
                        <m:sup>
                          <m:f>
                            <m:fPr>
                              <m:ctrlPr>
                                <a:rPr lang="en-US" sz="1800" b="0" i="1" smtClean="0">
                                  <a:solidFill>
                                    <a:schemeClr val="tx1"/>
                                  </a:solidFill>
                                  <a:latin typeface="Cambria Math" panose="02040503050406030204" pitchFamily="18" charset="0"/>
                                </a:rPr>
                              </m:ctrlPr>
                            </m:fPr>
                            <m:num>
                              <m:r>
                                <a:rPr lang="en-US" sz="1800" b="0" i="1" smtClean="0">
                                  <a:solidFill>
                                    <a:schemeClr val="tx1"/>
                                  </a:solidFill>
                                  <a:latin typeface="Cambria Math" panose="02040503050406030204" pitchFamily="18" charset="0"/>
                                </a:rPr>
                                <m:t>1</m:t>
                              </m:r>
                            </m:num>
                            <m:den>
                              <m:r>
                                <a:rPr lang="en-US" sz="1800" b="0" i="1" smtClean="0">
                                  <a:solidFill>
                                    <a:schemeClr val="tx1"/>
                                  </a:solidFill>
                                  <a:latin typeface="Cambria Math" panose="02040503050406030204" pitchFamily="18" charset="0"/>
                                </a:rPr>
                                <m:t>𝑛</m:t>
                              </m:r>
                            </m:den>
                          </m:f>
                        </m:sup>
                      </m:sSup>
                    </m:oMath>
                  </m:oMathPara>
                </a14:m>
                <a:endParaRPr lang="en-US" sz="16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493005" y="2835413"/>
                <a:ext cx="4623687" cy="908903"/>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00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2" name="Rectangle 1"/>
          <p:cNvSpPr/>
          <p:nvPr/>
        </p:nvSpPr>
        <p:spPr>
          <a:xfrm>
            <a:off x="90678" y="4712613"/>
            <a:ext cx="8387436" cy="430887"/>
          </a:xfrm>
          <a:prstGeom prst="rect">
            <a:avLst/>
          </a:prstGeom>
        </p:spPr>
        <p:txBody>
          <a:bodyPr wrap="squar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[9] </a:t>
            </a:r>
            <a:r>
              <a:rPr lang="fr-FR" sz="1100" dirty="0">
                <a:solidFill>
                  <a:srgbClr val="FFFFFF"/>
                </a:solidFill>
                <a:latin typeface="Inria Sans" panose="020B0604020202020204" charset="0"/>
                <a:cs typeface="Times New Roman" panose="02020603050405020304" pitchFamily="18" charset="0"/>
              </a:rPr>
              <a:t>T. </a:t>
            </a:r>
            <a:r>
              <a:rPr lang="fr-FR" sz="1100" dirty="0" err="1">
                <a:solidFill>
                  <a:srgbClr val="FFFFFF"/>
                </a:solidFill>
                <a:latin typeface="Inria Sans" panose="020B0604020202020204" charset="0"/>
                <a:cs typeface="Times New Roman" panose="02020603050405020304" pitchFamily="18" charset="0"/>
              </a:rPr>
              <a:t>Bouguera</a:t>
            </a:r>
            <a:r>
              <a:rPr lang="fr-FR" sz="1100" dirty="0">
                <a:solidFill>
                  <a:srgbClr val="FFFFFF"/>
                </a:solidFill>
                <a:latin typeface="Inria Sans" panose="020B0604020202020204" charset="0"/>
                <a:cs typeface="Times New Roman" panose="02020603050405020304" pitchFamily="18" charset="0"/>
              </a:rPr>
              <a:t>, J.F. </a:t>
            </a:r>
            <a:r>
              <a:rPr lang="fr-FR" sz="1100" dirty="0" err="1">
                <a:solidFill>
                  <a:srgbClr val="FFFFFF"/>
                </a:solidFill>
                <a:latin typeface="Inria Sans" panose="020B0604020202020204" charset="0"/>
                <a:cs typeface="Times New Roman" panose="02020603050405020304" pitchFamily="18" charset="0"/>
              </a:rPr>
              <a:t>Diouris</a:t>
            </a:r>
            <a:r>
              <a:rPr lang="fr-FR" sz="1100" dirty="0">
                <a:solidFill>
                  <a:srgbClr val="FFFFFF"/>
                </a:solidFill>
                <a:latin typeface="Inria Sans" panose="020B0604020202020204" charset="0"/>
                <a:cs typeface="Times New Roman" panose="02020603050405020304" pitchFamily="18" charset="0"/>
              </a:rPr>
              <a:t> , </a:t>
            </a:r>
            <a:r>
              <a:rPr lang="fr-FR" sz="1100" dirty="0" smtClean="0">
                <a:solidFill>
                  <a:srgbClr val="FFFFFF"/>
                </a:solidFill>
                <a:latin typeface="Inria Sans" panose="020B0604020202020204" charset="0"/>
                <a:cs typeface="Times New Roman" panose="02020603050405020304" pitchFamily="18" charset="0"/>
              </a:rPr>
              <a:t>J.J </a:t>
            </a:r>
            <a:r>
              <a:rPr lang="fr-FR" sz="1100" dirty="0" err="1">
                <a:solidFill>
                  <a:srgbClr val="FFFFFF"/>
                </a:solidFill>
                <a:latin typeface="Inria Sans" panose="020B0604020202020204" charset="0"/>
                <a:cs typeface="Times New Roman" panose="02020603050405020304" pitchFamily="18" charset="0"/>
              </a:rPr>
              <a:t>Chaillout</a:t>
            </a:r>
            <a:r>
              <a:rPr lang="fr-FR" sz="1100" dirty="0">
                <a:solidFill>
                  <a:srgbClr val="FFFFFF"/>
                </a:solidFill>
                <a:latin typeface="Inria Sans" panose="020B0604020202020204" charset="0"/>
                <a:cs typeface="Times New Roman" panose="02020603050405020304" pitchFamily="18" charset="0"/>
              </a:rPr>
              <a:t>, </a:t>
            </a:r>
            <a:r>
              <a:rPr lang="fr-FR" sz="1100" dirty="0" err="1">
                <a:solidFill>
                  <a:srgbClr val="FFFFFF"/>
                </a:solidFill>
                <a:latin typeface="Inria Sans" panose="020B0604020202020204" charset="0"/>
                <a:cs typeface="Times New Roman" panose="02020603050405020304" pitchFamily="18" charset="0"/>
              </a:rPr>
              <a:t>R.Jaouadi</a:t>
            </a:r>
            <a:r>
              <a:rPr lang="fr-FR" sz="1100" dirty="0">
                <a:solidFill>
                  <a:srgbClr val="FFFFFF"/>
                </a:solidFill>
                <a:latin typeface="Inria Sans" panose="020B0604020202020204" charset="0"/>
                <a:cs typeface="Times New Roman" panose="02020603050405020304" pitchFamily="18" charset="0"/>
              </a:rPr>
              <a:t>, G. Andrieux,  </a:t>
            </a:r>
            <a:r>
              <a:rPr lang="en-US" sz="1100" i="1" dirty="0">
                <a:solidFill>
                  <a:srgbClr val="FFFFFF"/>
                </a:solidFill>
                <a:latin typeface="Inria Sans" panose="020B0604020202020204" charset="0"/>
                <a:cs typeface="Times New Roman" panose="02020603050405020304" pitchFamily="18" charset="0"/>
              </a:rPr>
              <a:t>“Energy Consumption Model for Sensor Nodes Based on LoRa and </a:t>
            </a:r>
            <a:r>
              <a:rPr lang="en-US" sz="1100" i="1" dirty="0" err="1">
                <a:solidFill>
                  <a:srgbClr val="FFFFFF"/>
                </a:solidFill>
                <a:latin typeface="Inria Sans" panose="020B0604020202020204" charset="0"/>
                <a:cs typeface="Times New Roman" panose="02020603050405020304" pitchFamily="18" charset="0"/>
              </a:rPr>
              <a:t>LoRaWAN</a:t>
            </a:r>
            <a:r>
              <a:rPr lang="en-US" sz="1100" i="1" dirty="0">
                <a:solidFill>
                  <a:srgbClr val="FFFFFF"/>
                </a:solidFill>
                <a:latin typeface="Inria Sans" panose="020B0604020202020204" charset="0"/>
                <a:cs typeface="Times New Roman" panose="02020603050405020304" pitchFamily="18" charset="0"/>
              </a:rPr>
              <a:t>”, sensors, 30 June 2018.</a:t>
            </a:r>
          </a:p>
        </p:txBody>
      </p:sp>
      <p:pic>
        <p:nvPicPr>
          <p:cNvPr id="3" name="Picture 2"/>
          <p:cNvPicPr>
            <a:picLocks noChangeAspect="1"/>
          </p:cNvPicPr>
          <p:nvPr/>
        </p:nvPicPr>
        <p:blipFill>
          <a:blip r:embed="rId3"/>
          <a:stretch>
            <a:fillRect/>
          </a:stretch>
        </p:blipFill>
        <p:spPr>
          <a:xfrm>
            <a:off x="1689300" y="1173875"/>
            <a:ext cx="5101917" cy="3469913"/>
          </a:xfrm>
          <a:prstGeom prst="rect">
            <a:avLst/>
          </a:prstGeom>
        </p:spPr>
      </p:pic>
    </p:spTree>
    <p:extLst>
      <p:ext uri="{BB962C8B-B14F-4D97-AF65-F5344CB8AC3E}">
        <p14:creationId xmlns:p14="http://schemas.microsoft.com/office/powerpoint/2010/main" val="29690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sp>
        <p:nvSpPr>
          <p:cNvPr id="5" name="Google Shape;267;p19"/>
          <p:cNvSpPr txBox="1">
            <a:spLocks/>
          </p:cNvSpPr>
          <p:nvPr/>
        </p:nvSpPr>
        <p:spPr>
          <a:xfrm>
            <a:off x="1139706" y="1349836"/>
            <a:ext cx="7783626" cy="41482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Duration </a:t>
            </a:r>
            <a:r>
              <a:rPr lang="en-US" sz="1600" dirty="0">
                <a:solidFill>
                  <a:srgbClr val="FFFFFF"/>
                </a:solidFill>
                <a:latin typeface="Inria Sans" panose="020B0604020202020204" charset="0"/>
                <a:cs typeface="Times New Roman" panose="02020603050405020304" pitchFamily="18" charset="0"/>
              </a:rPr>
              <a:t>of the packet </a:t>
            </a:r>
            <a:r>
              <a:rPr lang="en-US" sz="1600" dirty="0" smtClean="0">
                <a:solidFill>
                  <a:srgbClr val="FFFFFF"/>
                </a:solidFill>
                <a:latin typeface="Inria Sans" panose="020B0604020202020204" charset="0"/>
                <a:cs typeface="Times New Roman" panose="02020603050405020304" pitchFamily="18" charset="0"/>
              </a:rPr>
              <a:t>transmission</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123808" y="1764664"/>
                <a:ext cx="2523518" cy="291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𝑜𝑛</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𝑡</m:t>
                          </m:r>
                          <m:r>
                            <a:rPr lang="en-US" sz="1200" i="1">
                              <a:solidFill>
                                <a:schemeClr val="tx1"/>
                              </a:solidFill>
                              <a:latin typeface="Cambria Math" panose="02040503050406030204" pitchFamily="18" charset="0"/>
                              <a:ea typeface="Cambria Math" panose="02040503050406030204" pitchFamily="18" charset="0"/>
                            </a:rPr>
                            <m:t>h</m:t>
                          </m:r>
                          <m:r>
                            <a:rPr lang="en-US" sz="1200" i="1">
                              <a:solidFill>
                                <a:schemeClr val="tx1"/>
                              </a:solidFill>
                              <a:latin typeface="Cambria Math" panose="02040503050406030204" pitchFamily="18" charset="0"/>
                              <a:ea typeface="Cambria Math" panose="02040503050406030204" pitchFamily="18" charset="0"/>
                            </a:rPr>
                            <m:t>𝑒</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𝑎𝑖𝑟</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i="1">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oMath>
                  </m:oMathPara>
                </a14:m>
                <a:endParaRPr lang="en-US" sz="1200" dirty="0"/>
              </a:p>
            </p:txBody>
          </p:sp>
        </mc:Choice>
        <mc:Fallback xmlns="">
          <p:sp>
            <p:nvSpPr>
              <p:cNvPr id="3" name="Rectangle 2"/>
              <p:cNvSpPr>
                <a:spLocks noRot="1" noChangeAspect="1" noMove="1" noResize="1" noEditPoints="1" noAdjustHandles="1" noChangeArrowheads="1" noChangeShapeType="1" noTextEdit="1"/>
              </p:cNvSpPr>
              <p:nvPr/>
            </p:nvSpPr>
            <p:spPr>
              <a:xfrm>
                <a:off x="1123808" y="1764664"/>
                <a:ext cx="2523518" cy="291618"/>
              </a:xfrm>
              <a:prstGeom prst="rect">
                <a:avLst/>
              </a:prstGeom>
              <a:blipFill rotWithShape="0">
                <a:blip r:embed="rId3"/>
                <a:stretch>
                  <a:fillRect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10825" y="4229801"/>
                <a:ext cx="986167" cy="371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𝑇</m:t>
                          </m:r>
                        </m:e>
                        <m:sub>
                          <m:r>
                            <a:rPr lang="en-US" sz="1200" b="0" i="1" smtClean="0">
                              <a:solidFill>
                                <a:schemeClr val="tx1"/>
                              </a:solidFill>
                              <a:latin typeface="Cambria Math" panose="02040503050406030204" pitchFamily="18" charset="0"/>
                            </a:rPr>
                            <m:t>𝑠𝑦𝑚𝑏𝑜𝑙</m:t>
                          </m:r>
                        </m:sub>
                      </m:sSub>
                      <m:r>
                        <a:rPr lang="en-US" sz="1200" i="1">
                          <a:solidFill>
                            <a:schemeClr val="tx1"/>
                          </a:solidFill>
                          <a:latin typeface="Cambria Math" panose="02040503050406030204" pitchFamily="18" charset="0"/>
                        </a:rPr>
                        <m:t>=</m:t>
                      </m:r>
                      <m:f>
                        <m:fPr>
                          <m:ctrlPr>
                            <a:rPr lang="en-US" sz="1200" i="1" smtClean="0">
                              <a:solidFill>
                                <a:schemeClr val="tx1"/>
                              </a:solidFill>
                              <a:latin typeface="Cambria Math" panose="02040503050406030204" pitchFamily="18" charset="0"/>
                            </a:rPr>
                          </m:ctrlPr>
                        </m:fPr>
                        <m:num>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𝑆𝐹</m:t>
                              </m:r>
                            </m:sup>
                          </m:sSup>
                        </m:num>
                        <m:den>
                          <m:r>
                            <a:rPr lang="en-US" sz="1200" b="0" i="1" smtClean="0">
                              <a:solidFill>
                                <a:schemeClr val="tx1"/>
                              </a:solidFill>
                              <a:latin typeface="Cambria Math" panose="02040503050406030204" pitchFamily="18" charset="0"/>
                            </a:rPr>
                            <m:t>𝐵𝑊</m:t>
                          </m:r>
                        </m:den>
                      </m:f>
                    </m:oMath>
                  </m:oMathPara>
                </a14:m>
                <a:endParaRPr lang="en-US" sz="12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10825" y="4229801"/>
                <a:ext cx="986167" cy="371448"/>
              </a:xfrm>
              <a:prstGeom prst="rect">
                <a:avLst/>
              </a:prstGeom>
              <a:blipFill rotWithShape="0">
                <a:blip r:embed="rId4"/>
                <a:stretch>
                  <a:fillRect l="-3086" t="-1639" r="-1852"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34981" y="3575093"/>
                <a:ext cx="5742498" cy="5073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𝑚𝑎𝑥</m:t>
                      </m:r>
                      <m:d>
                        <m:dPr>
                          <m:begChr m:val="["/>
                          <m:endChr m:val="]"/>
                          <m:ctrlPr>
                            <a:rPr lang="en-US" sz="1200" b="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𝐶𝑒𝑖𝑙</m:t>
                          </m:r>
                          <m:d>
                            <m:dPr>
                              <m:ctrlPr>
                                <a:rPr lang="en-US" sz="1200" b="0" i="1" smtClean="0">
                                  <a:solidFill>
                                    <a:schemeClr val="tx1"/>
                                  </a:solidFill>
                                  <a:latin typeface="Cambria Math" panose="02040503050406030204" pitchFamily="18" charset="0"/>
                                  <a:ea typeface="Cambria Math" panose="02040503050406030204" pitchFamily="18" charset="0"/>
                                </a:rPr>
                              </m:ctrlPr>
                            </m:dPr>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𝑃𝐿</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16</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20</m:t>
                                  </m:r>
                                  <m:r>
                                    <a:rPr lang="en-US" sz="1200" b="0" i="1" smtClean="0">
                                      <a:solidFill>
                                        <a:schemeClr val="tx1"/>
                                      </a:solidFill>
                                      <a:latin typeface="Cambria Math" panose="02040503050406030204" pitchFamily="18" charset="0"/>
                                      <a:ea typeface="Cambria Math" panose="02040503050406030204" pitchFamily="18" charset="0"/>
                                    </a:rPr>
                                    <m:t>𝐼𝐻</m:t>
                                  </m:r>
                                </m:num>
                                <m:den>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m:t>
                                  </m:r>
                                  <m:r>
                                    <a:rPr lang="en-US" sz="1200" b="0" i="1" smtClean="0">
                                      <a:solidFill>
                                        <a:schemeClr val="tx1"/>
                                      </a:solidFill>
                                      <a:latin typeface="Cambria Math" panose="02040503050406030204" pitchFamily="18" charset="0"/>
                                      <a:ea typeface="Cambria Math" panose="02040503050406030204" pitchFamily="18" charset="0"/>
                                    </a:rPr>
                                    <m:t>𝐷𝐸</m:t>
                                  </m:r>
                                  <m:r>
                                    <a:rPr lang="en-US" sz="1200" b="0" i="1" smtClean="0">
                                      <a:solidFill>
                                        <a:schemeClr val="tx1"/>
                                      </a:solidFill>
                                      <a:latin typeface="Cambria Math" panose="02040503050406030204" pitchFamily="18" charset="0"/>
                                      <a:ea typeface="Cambria Math" panose="02040503050406030204" pitchFamily="18" charset="0"/>
                                    </a:rPr>
                                    <m:t>)</m:t>
                                  </m:r>
                                </m:den>
                              </m:f>
                            </m:e>
                          </m:d>
                          <m:r>
                            <a:rPr lang="en-US" sz="120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𝐶𝑅</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0</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734981" y="3575093"/>
                <a:ext cx="5742498" cy="507318"/>
              </a:xfrm>
              <a:prstGeom prst="rect">
                <a:avLst/>
              </a:prstGeom>
              <a:blipFill rotWithShape="0">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28177" y="2684914"/>
                <a:ext cx="1388212" cy="3154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b="0" i="1" smtClean="0">
                                  <a:solidFill>
                                    <a:schemeClr val="tx1"/>
                                  </a:solidFill>
                                  <a:latin typeface="Cambria Math" panose="02040503050406030204" pitchFamily="18" charset="0"/>
                                  <a:ea typeface="Cambria Math" panose="02040503050406030204" pitchFamily="18" charset="0"/>
                                </a:rPr>
                                <m:t> </m:t>
                              </m:r>
                            </m:sub>
                          </m:sSub>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1028177" y="2684914"/>
                <a:ext cx="1388212" cy="315407"/>
              </a:xfrm>
              <a:prstGeom prst="rect">
                <a:avLst/>
              </a:prstGeom>
              <a:blipFill rotWithShape="0">
                <a:blip r:embed="rId6"/>
                <a:stretch>
                  <a:fillRect b="-1923"/>
                </a:stretch>
              </a:blipFill>
            </p:spPr>
            <p:txBody>
              <a:bodyPr/>
              <a:lstStyle/>
              <a:p>
                <a:r>
                  <a:rPr lang="en-US">
                    <a:noFill/>
                  </a:rPr>
                  <a:t> </a:t>
                </a:r>
              </a:p>
            </p:txBody>
          </p:sp>
        </mc:Fallback>
      </mc:AlternateContent>
      <p:graphicFrame>
        <p:nvGraphicFramePr>
          <p:cNvPr id="9" name="Google Shape;327;p24"/>
          <p:cNvGraphicFramePr/>
          <p:nvPr>
            <p:extLst/>
          </p:nvPr>
        </p:nvGraphicFramePr>
        <p:xfrm>
          <a:off x="6100979" y="1349836"/>
          <a:ext cx="2873828" cy="2986970"/>
        </p:xfrm>
        <a:graphic>
          <a:graphicData uri="http://schemas.openxmlformats.org/drawingml/2006/table">
            <a:tbl>
              <a:tblPr>
                <a:noFill/>
                <a:tableStyleId>{8920840A-3DD9-4F27-BA70-8E1CD972C3AE}</a:tableStyleId>
              </a:tblPr>
              <a:tblGrid>
                <a:gridCol w="619247"/>
                <a:gridCol w="2254581"/>
              </a:tblGrid>
              <a:tr h="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Description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SF</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Spreading Factor</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PL</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Payload Length</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CRC</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the Cyclic Redundancy Check (CRC,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IH</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explicit header or not (IH,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CR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Coding Rate</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DE</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Low Data Rate Optimization (DE, 1 when used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2" name="Rectangle 1"/>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1028177" y="2307771"/>
                <a:ext cx="3211286" cy="291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FFFFFF"/>
                              </a:solidFill>
                              <a:latin typeface="Cambria Math" panose="02040503050406030204" pitchFamily="18" charset="0"/>
                              <a:ea typeface="Cambria Math" panose="02040503050406030204" pitchFamily="18" charset="0"/>
                            </a:rPr>
                          </m:ctrlPr>
                        </m:sSubPr>
                        <m:e>
                          <m:r>
                            <a:rPr lang="en-US" sz="1200" i="1">
                              <a:solidFill>
                                <a:srgbClr val="FFFFFF"/>
                              </a:solidFill>
                              <a:latin typeface="Cambria Math" panose="02040503050406030204" pitchFamily="18" charset="0"/>
                              <a:ea typeface="Cambria Math" panose="02040503050406030204" pitchFamily="18" charset="0"/>
                            </a:rPr>
                            <m:t>𝑇</m:t>
                          </m:r>
                        </m:e>
                        <m:sub>
                          <m:r>
                            <a:rPr lang="en-US" sz="1200" i="1">
                              <a:solidFill>
                                <a:srgbClr val="FFFFFF"/>
                              </a:solidFill>
                              <a:latin typeface="Cambria Math" panose="02040503050406030204" pitchFamily="18" charset="0"/>
                              <a:ea typeface="Cambria Math" panose="02040503050406030204" pitchFamily="18" charset="0"/>
                            </a:rPr>
                            <m:t>𝑝𝑟𝑒𝑎𝑚𝑏𝑙𝑒</m:t>
                          </m:r>
                        </m:sub>
                      </m:sSub>
                      <m:r>
                        <a:rPr lang="en-US" sz="120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25</m:t>
                      </m:r>
                      <m:r>
                        <a:rPr lang="en-US" sz="1200" i="1">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𝑠𝑦𝑚𝑏𝑜𝑙</m:t>
                          </m:r>
                          <m:r>
                            <a:rPr lang="en-US" sz="1200" i="1">
                              <a:solidFill>
                                <a:schemeClr val="tx1"/>
                              </a:solidFill>
                              <a:latin typeface="Cambria Math" panose="02040503050406030204" pitchFamily="18" charset="0"/>
                              <a:ea typeface="Cambria Math" panose="02040503050406030204" pitchFamily="18" charset="0"/>
                            </a:rPr>
                            <m:t> </m:t>
                          </m:r>
                        </m:sub>
                      </m:sSub>
                    </m:oMath>
                  </m:oMathPara>
                </a14:m>
                <a:endParaRPr lang="en-US" sz="1200" dirty="0"/>
              </a:p>
            </p:txBody>
          </p:sp>
        </mc:Choice>
        <mc:Fallback xmlns="">
          <p:sp>
            <p:nvSpPr>
              <p:cNvPr id="11" name="Rectangle 10"/>
              <p:cNvSpPr>
                <a:spLocks noRot="1" noChangeAspect="1" noMove="1" noResize="1" noEditPoints="1" noAdjustHandles="1" noChangeArrowheads="1" noChangeShapeType="1" noTextEdit="1"/>
              </p:cNvSpPr>
              <p:nvPr/>
            </p:nvSpPr>
            <p:spPr>
              <a:xfrm>
                <a:off x="1028177" y="2307771"/>
                <a:ext cx="3211286" cy="291618"/>
              </a:xfrm>
              <a:prstGeom prst="rect">
                <a:avLst/>
              </a:prstGeom>
              <a:blipFill rotWithShape="0">
                <a:blip r:embed="rId7"/>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39706" y="3230314"/>
                <a:ext cx="2575641" cy="324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𝑇</m:t>
                          </m:r>
                        </m:e>
                        <m:sub>
                          <m:r>
                            <a:rPr lang="en-US" i="1">
                              <a:solidFill>
                                <a:srgbClr val="FFFFFF"/>
                              </a:solidFill>
                              <a:latin typeface="Cambria Math" panose="02040503050406030204" pitchFamily="18" charset="0"/>
                              <a:ea typeface="Cambria Math" panose="02040503050406030204" pitchFamily="18" charset="0"/>
                            </a:rPr>
                            <m:t>𝑝𝑎𝑦𝑙𝑜𝑎𝑑</m:t>
                          </m:r>
                        </m:sub>
                      </m:sSub>
                      <m:r>
                        <a:rPr lang="en-US" b="0" i="0" smtClean="0">
                          <a:solidFill>
                            <a:srgbClr val="FFFFFF"/>
                          </a:solidFill>
                          <a:latin typeface="Cambria Math" panose="02040503050406030204" pitchFamily="18" charset="0"/>
                          <a:ea typeface="Cambria Math" panose="02040503050406030204" pitchFamily="18" charset="0"/>
                        </a:rPr>
                        <m:t>=</m:t>
                      </m:r>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𝑁</m:t>
                          </m:r>
                        </m:e>
                        <m:sub>
                          <m:r>
                            <a:rPr lang="en-US" i="1">
                              <a:solidFill>
                                <a:srgbClr val="FFFFFF"/>
                              </a:solidFill>
                              <a:latin typeface="Cambria Math" panose="02040503050406030204" pitchFamily="18" charset="0"/>
                              <a:ea typeface="Cambria Math" panose="02040503050406030204" pitchFamily="18" charset="0"/>
                            </a:rPr>
                            <m:t>𝑝𝑎𝑦𝑙𝑜𝑎𝑑</m:t>
                          </m:r>
                        </m:sub>
                      </m:sSub>
                      <m:r>
                        <a:rPr lang="en-US" i="1" smtClean="0">
                          <a:solidFill>
                            <a:srgbClr val="FFFFFF"/>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𝑠𝑦𝑚𝑏𝑜𝑙</m:t>
                          </m:r>
                          <m:r>
                            <a:rPr lang="en-US" i="1">
                              <a:solidFill>
                                <a:schemeClr val="tx1"/>
                              </a:solidFill>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139706" y="3230314"/>
                <a:ext cx="2575641" cy="324769"/>
              </a:xfrm>
              <a:prstGeom prst="rect">
                <a:avLst/>
              </a:prstGeom>
              <a:blipFill rotWithShape="0">
                <a:blip r:embed="rId8"/>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25373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2" grpId="0"/>
      <p:bldP spid="13" grpId="0"/>
      <p:bldP spid="1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544286" y="1419258"/>
            <a:ext cx="8271539" cy="1114622"/>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The Internet of Things (IoT) is an extension of the Internet in which large numbers of “things”, including sensors, actuators and </a:t>
            </a:r>
            <a:r>
              <a:rPr lang="en-US" sz="1700" dirty="0" smtClean="0">
                <a:latin typeface="Inria Sans" panose="020B0604020202020204" charset="0"/>
                <a:cs typeface="Times New Roman" panose="02020603050405020304" pitchFamily="18" charset="0"/>
              </a:rPr>
              <a:t>processors</a:t>
            </a:r>
            <a:r>
              <a:rPr lang="en-US" sz="1700" dirty="0">
                <a:latin typeface="Inria Sans" panose="020B0604020202020204" charset="0"/>
                <a:cs typeface="Times New Roman" panose="02020603050405020304" pitchFamily="18" charset="0"/>
              </a:rPr>
              <a:t>, in addition to human users, are networked and able to provide high resolution data on their environment and exercise a degree of control over </a:t>
            </a:r>
            <a:r>
              <a:rPr lang="en-US" sz="1700" dirty="0" smtClean="0">
                <a:latin typeface="Inria Sans" panose="020B0604020202020204" charset="0"/>
                <a:cs typeface="Times New Roman" panose="02020603050405020304" pitchFamily="18" charset="0"/>
              </a:rPr>
              <a:t>it[1].</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5" name="Google Shape;242;p17"/>
          <p:cNvSpPr txBox="1">
            <a:spLocks/>
          </p:cNvSpPr>
          <p:nvPr/>
        </p:nvSpPr>
        <p:spPr>
          <a:xfrm>
            <a:off x="544285" y="2746332"/>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 principal advantage of IoT consists of its ability to enable communication between an </a:t>
            </a:r>
            <a:r>
              <a:rPr lang="en-US" sz="1700" dirty="0" smtClean="0">
                <a:latin typeface="Inria Sans" panose="020B0604020202020204" charset="0"/>
                <a:cs typeface="Times New Roman" panose="02020603050405020304" pitchFamily="18" charset="0"/>
              </a:rPr>
              <a:t>infinite amount </a:t>
            </a:r>
            <a:r>
              <a:rPr lang="en-US" sz="1700" dirty="0">
                <a:latin typeface="Inria Sans" panose="020B0604020202020204" charset="0"/>
                <a:cs typeface="Times New Roman" panose="02020603050405020304" pitchFamily="18" charset="0"/>
              </a:rPr>
              <a:t>of machines incorporated into a large-scale wireless </a:t>
            </a:r>
            <a:r>
              <a:rPr lang="en-US" sz="1700" dirty="0" smtClean="0">
                <a:latin typeface="Inria Sans" panose="020B0604020202020204" charset="0"/>
                <a:cs typeface="Times New Roman" panose="02020603050405020304" pitchFamily="18" charset="0"/>
              </a:rPr>
              <a:t>network[1].</a:t>
            </a:r>
          </a:p>
          <a:p>
            <a:pPr algn="just"/>
            <a:endParaRPr lang="en-US" sz="1700" dirty="0">
              <a:latin typeface="Inria Sans" panose="020B0604020202020204" charset="0"/>
              <a:cs typeface="Times New Roman" panose="02020603050405020304" pitchFamily="18" charset="0"/>
            </a:endParaRPr>
          </a:p>
        </p:txBody>
      </p:sp>
      <p:sp>
        <p:nvSpPr>
          <p:cNvPr id="6" name="Google Shape;242;p17"/>
          <p:cNvSpPr txBox="1">
            <a:spLocks/>
          </p:cNvSpPr>
          <p:nvPr/>
        </p:nvSpPr>
        <p:spPr>
          <a:xfrm>
            <a:off x="544284" y="3726258"/>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These automated devices and sensors together produce and transmit information in real-time, which is useless in the case of incorrect or insufficient filtering and data </a:t>
            </a:r>
            <a:r>
              <a:rPr lang="en-US" sz="1700" dirty="0" smtClean="0">
                <a:latin typeface="Inria Sans" panose="020B0604020202020204" charset="0"/>
                <a:cs typeface="Times New Roman" panose="02020603050405020304" pitchFamily="18" charset="0"/>
              </a:rPr>
              <a:t>processing[1]. </a:t>
            </a:r>
            <a:endParaRPr lang="en-US" sz="17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9783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randombar(horizontal)">
                                      <p:cBhvr>
                                        <p:cTn id="7" dur="5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build="p"/>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5" name="Google Shape;267;p19"/>
          <p:cNvSpPr txBox="1">
            <a:spLocks/>
          </p:cNvSpPr>
          <p:nvPr/>
        </p:nvSpPr>
        <p:spPr>
          <a:xfrm>
            <a:off x="1139706" y="1349836"/>
            <a:ext cx="7783626" cy="29946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The time that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Mote has to wait before send the next packet is called </a:t>
            </a:r>
            <a:r>
              <a:rPr lang="en-US" sz="1600" i="1" dirty="0" smtClean="0">
                <a:solidFill>
                  <a:srgbClr val="FFFFFF"/>
                </a:solidFill>
                <a:latin typeface="Inria Sans" panose="020B0604020202020204" charset="0"/>
                <a:cs typeface="Times New Roman" panose="02020603050405020304" pitchFamily="18" charset="0"/>
              </a:rPr>
              <a:t>T</a:t>
            </a:r>
            <a:r>
              <a:rPr lang="en-US" sz="1600" i="1" baseline="-25000" dirty="0" smtClean="0">
                <a:solidFill>
                  <a:srgbClr val="FFFFFF"/>
                </a:solidFill>
                <a:latin typeface="Inria Sans" panose="020B0604020202020204" charset="0"/>
                <a:cs typeface="Times New Roman" panose="02020603050405020304" pitchFamily="18" charset="0"/>
              </a:rPr>
              <a:t>off</a:t>
            </a:r>
            <a:endParaRPr lang="en-US" sz="12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p:cNvSpPr/>
              <p:nvPr/>
            </p:nvSpPr>
            <p:spPr>
              <a:xfrm>
                <a:off x="1328057" y="1770048"/>
                <a:ext cx="3617533" cy="5524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r>
                        <a:rPr lang="en-US" i="1">
                          <a:solidFill>
                            <a:schemeClr val="tx1"/>
                          </a:solidFill>
                          <a:latin typeface="Cambria Math" panose="02040503050406030204" pitchFamily="18" charset="0"/>
                          <a:ea typeface="Cambria Math" panose="02040503050406030204" pitchFamily="18" charset="0"/>
                        </a:rPr>
                        <m:t>= </m:t>
                      </m:r>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𝑜𝑛</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𝑎𝑖𝑟</m:t>
                              </m:r>
                            </m:sub>
                          </m:sSub>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 </m:t>
                          </m:r>
                        </m:sub>
                      </m:sSub>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 </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𝐷𝐶𝑦𝑐𝑙𝑒</m:t>
                          </m:r>
                        </m:den>
                      </m:f>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328057" y="1770048"/>
                <a:ext cx="3617533" cy="552459"/>
              </a:xfrm>
              <a:prstGeom prst="rect">
                <a:avLst/>
              </a:prstGeom>
              <a:blipFill rotWithShape="0">
                <a:blip r:embed="rId3"/>
                <a:stretch>
                  <a:fillRect b="-1099"/>
                </a:stretch>
              </a:blipFill>
            </p:spPr>
            <p:txBody>
              <a:bodyPr/>
              <a:lstStyle/>
              <a:p>
                <a:r>
                  <a:rPr lang="en-US">
                    <a:noFill/>
                  </a:rPr>
                  <a:t> </a:t>
                </a:r>
              </a:p>
            </p:txBody>
          </p:sp>
        </mc:Fallback>
      </mc:AlternateContent>
      <p:sp>
        <p:nvSpPr>
          <p:cNvPr id="11" name="Google Shape;267;p19"/>
          <p:cNvSpPr txBox="1">
            <a:spLocks/>
          </p:cNvSpPr>
          <p:nvPr/>
        </p:nvSpPr>
        <p:spPr>
          <a:xfrm>
            <a:off x="1139706" y="2526171"/>
            <a:ext cx="7783626" cy="4020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So we can calculate the maximum daily packets</a:t>
            </a:r>
            <a:endParaRPr lang="en-US" sz="1200"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1328057" y="2895600"/>
                <a:ext cx="2917372" cy="562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𝐷𝑎𝑖𝑙𝑦</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𝑝𝑎𝑐𝑘𝑒𝑡𝑠</m:t>
                      </m:r>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𝑆𝑒𝑐𝑜𝑛𝑑𝑠</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𝑑𝑎𝑦</m:t>
                          </m:r>
                        </m:num>
                        <m:den>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den>
                      </m:f>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328057" y="2895600"/>
                <a:ext cx="2917372" cy="562013"/>
              </a:xfrm>
              <a:prstGeom prst="rect">
                <a:avLst/>
              </a:prstGeom>
              <a:blipFill rotWithShape="0">
                <a:blip r:embed="rId4"/>
                <a:stretch>
                  <a:fillRect b="-1087"/>
                </a:stretch>
              </a:blipFill>
            </p:spPr>
            <p:txBody>
              <a:bodyPr/>
              <a:lstStyle/>
              <a:p>
                <a:r>
                  <a:rPr lang="en-US">
                    <a:noFill/>
                  </a:rPr>
                  <a:t> </a:t>
                </a:r>
              </a:p>
            </p:txBody>
          </p:sp>
        </mc:Fallback>
      </mc:AlternateContent>
      <p:sp>
        <p:nvSpPr>
          <p:cNvPr id="8" name="Rectangle 7"/>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409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graphicFrame>
        <p:nvGraphicFramePr>
          <p:cNvPr id="9" name="Google Shape;327;p24"/>
          <p:cNvGraphicFramePr/>
          <p:nvPr>
            <p:extLst>
              <p:ext uri="{D42A27DB-BD31-4B8C-83A1-F6EECF244321}">
                <p14:modId xmlns:p14="http://schemas.microsoft.com/office/powerpoint/2010/main" val="2892146546"/>
              </p:ext>
            </p:extLst>
          </p:nvPr>
        </p:nvGraphicFramePr>
        <p:xfrm>
          <a:off x="1485438" y="2326310"/>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60ms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110ms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161ms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213ms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276ms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graphicFrame>
        <p:nvGraphicFramePr>
          <p:cNvPr id="12" name="Google Shape;327;p24"/>
          <p:cNvGraphicFramePr/>
          <p:nvPr>
            <p:extLst>
              <p:ext uri="{D42A27DB-BD31-4B8C-83A1-F6EECF244321}">
                <p14:modId xmlns:p14="http://schemas.microsoft.com/office/powerpoint/2010/main" val="1334887052"/>
              </p:ext>
            </p:extLst>
          </p:nvPr>
        </p:nvGraphicFramePr>
        <p:xfrm>
          <a:off x="5242274" y="2318657"/>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13061</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9657</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7394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540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408</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83855"/>
            <a:ext cx="7786660" cy="93480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we </a:t>
            </a:r>
            <a:r>
              <a:rPr lang="en-US" dirty="0">
                <a:solidFill>
                  <a:srgbClr val="FFFFFF"/>
                </a:solidFill>
                <a:latin typeface="Inria Sans" panose="020B0604020202020204" charset="0"/>
                <a:cs typeface="Times New Roman" panose="02020603050405020304" pitchFamily="18" charset="0"/>
              </a:rPr>
              <a:t>can </a:t>
            </a:r>
            <a:r>
              <a:rPr lang="en-US" dirty="0" smtClean="0">
                <a:solidFill>
                  <a:srgbClr val="FFFFFF"/>
                </a:solidFill>
                <a:latin typeface="Inria Sans" panose="020B0604020202020204" charset="0"/>
                <a:cs typeface="Times New Roman" panose="02020603050405020304" pitchFamily="18" charset="0"/>
              </a:rPr>
              <a:t>calculate </a:t>
            </a:r>
            <a:r>
              <a:rPr lang="en-US" dirty="0">
                <a:solidFill>
                  <a:srgbClr val="FFFFFF"/>
                </a:solidFill>
                <a:latin typeface="Inria Sans" panose="020B0604020202020204" charset="0"/>
                <a:cs typeface="Times New Roman" panose="02020603050405020304" pitchFamily="18" charset="0"/>
              </a:rPr>
              <a:t>theoretical</a:t>
            </a:r>
            <a:r>
              <a:rPr lang="en-US" dirty="0" smtClean="0">
                <a:solidFill>
                  <a:srgbClr val="FFFFFF"/>
                </a:solidFill>
                <a:latin typeface="Inria Sans" panose="020B0604020202020204" charset="0"/>
                <a:cs typeface="Times New Roman" panose="02020603050405020304" pitchFamily="18" charset="0"/>
              </a:rPr>
              <a:t> </a:t>
            </a:r>
            <a:r>
              <a:rPr lang="en-US" i="1" dirty="0">
                <a:solidFill>
                  <a:srgbClr val="FFFFFF"/>
                </a:solidFill>
                <a:latin typeface="Inria Sans" panose="020B0604020202020204" charset="0"/>
                <a:cs typeface="Times New Roman" panose="02020603050405020304" pitchFamily="18" charset="0"/>
              </a:rPr>
              <a:t>T</a:t>
            </a:r>
            <a:r>
              <a:rPr lang="en-US" i="1" baseline="-25000" dirty="0">
                <a:solidFill>
                  <a:srgbClr val="FFFFFF"/>
                </a:solidFill>
                <a:latin typeface="Inria Sans" panose="020B0604020202020204" charset="0"/>
                <a:cs typeface="Times New Roman" panose="02020603050405020304" pitchFamily="18" charset="0"/>
              </a:rPr>
              <a:t>on-the-air </a:t>
            </a:r>
            <a:r>
              <a:rPr lang="en-US" i="1" dirty="0">
                <a:solidFill>
                  <a:srgbClr val="FFFFFF"/>
                </a:solidFill>
                <a:latin typeface="Inria Sans" panose="020B0604020202020204" charset="0"/>
                <a:cs typeface="Times New Roman" panose="02020603050405020304" pitchFamily="18" charset="0"/>
              </a:rPr>
              <a:t>and maximum number of daily packets </a:t>
            </a:r>
            <a:r>
              <a:rPr lang="en-US" dirty="0" smtClean="0">
                <a:solidFill>
                  <a:srgbClr val="FFFFFF"/>
                </a:solidFill>
                <a:latin typeface="Inria Sans" panose="020B0604020202020204" charset="0"/>
                <a:cs typeface="Times New Roman" panose="02020603050405020304" pitchFamily="18" charset="0"/>
              </a:rPr>
              <a:t>with </a:t>
            </a:r>
            <a:r>
              <a:rPr lang="en-US" dirty="0">
                <a:solidFill>
                  <a:srgbClr val="FFFFFF"/>
                </a:solidFill>
                <a:latin typeface="Inria Sans" panose="020B0604020202020204" charset="0"/>
                <a:cs typeface="Times New Roman" panose="02020603050405020304" pitchFamily="18" charset="0"/>
              </a:rPr>
              <a:t>variable payload, 8 symbols of </a:t>
            </a:r>
            <a:r>
              <a:rPr lang="en-US" dirty="0" smtClean="0">
                <a:solidFill>
                  <a:srgbClr val="FFFFFF"/>
                </a:solidFill>
                <a:latin typeface="Inria Sans" panose="020B0604020202020204" charset="0"/>
                <a:cs typeface="Times New Roman" panose="02020603050405020304" pitchFamily="18" charset="0"/>
              </a:rPr>
              <a:t>preamble, CRC </a:t>
            </a:r>
            <a:r>
              <a:rPr lang="en-US" dirty="0">
                <a:solidFill>
                  <a:srgbClr val="FFFFFF"/>
                </a:solidFill>
                <a:latin typeface="Inria Sans" panose="020B0604020202020204" charset="0"/>
                <a:cs typeface="Times New Roman" panose="02020603050405020304" pitchFamily="18" charset="0"/>
              </a:rPr>
              <a:t>activated with a value of 4/5, Implicit Header deactivated, bandwidth of 125 kHz and Low Data </a:t>
            </a:r>
            <a:r>
              <a:rPr lang="en-US" dirty="0" smtClean="0">
                <a:solidFill>
                  <a:srgbClr val="FFFFFF"/>
                </a:solidFill>
                <a:latin typeface="Inria Sans" panose="020B0604020202020204" charset="0"/>
                <a:cs typeface="Times New Roman" panose="02020603050405020304" pitchFamily="18" charset="0"/>
              </a:rPr>
              <a:t>Rate optimization </a:t>
            </a:r>
            <a:r>
              <a:rPr lang="en-US" dirty="0">
                <a:solidFill>
                  <a:srgbClr val="FFFFFF"/>
                </a:solidFill>
                <a:latin typeface="Inria Sans" panose="020B0604020202020204" charset="0"/>
                <a:cs typeface="Times New Roman" panose="02020603050405020304" pitchFamily="18" charset="0"/>
              </a:rPr>
              <a:t>activated for high spreading factors (SF11 and SF12).</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7" name="Google Shape;241;p17"/>
          <p:cNvSpPr txBox="1">
            <a:spLocks/>
          </p:cNvSpPr>
          <p:nvPr/>
        </p:nvSpPr>
        <p:spPr>
          <a:xfrm>
            <a:off x="1458686" y="47922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a:t>
            </a:r>
            <a:r>
              <a:rPr lang="en-US" sz="1200" dirty="0">
                <a:latin typeface="Inria Sans" panose="020B0604020202020204" charset="0"/>
                <a:cs typeface="Times New Roman" panose="02020603050405020304" pitchFamily="18" charset="0"/>
              </a:rPr>
              <a:t>2</a:t>
            </a:r>
            <a:r>
              <a:rPr lang="en-US" sz="1200" dirty="0" smtClean="0">
                <a:latin typeface="Inria Sans" panose="020B0604020202020204" charset="0"/>
                <a:cs typeface="Times New Roman" panose="02020603050405020304" pitchFamily="18" charset="0"/>
              </a:rPr>
              <a:t>: Theoretical Time on-the-air </a:t>
            </a:r>
            <a:r>
              <a:rPr lang="en-US" sz="1200" dirty="0">
                <a:latin typeface="Inria Sans" panose="020B0604020202020204" charset="0"/>
                <a:cs typeface="Times New Roman" panose="02020603050405020304" pitchFamily="18" charset="0"/>
              </a:rPr>
              <a:t>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5930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graphicFrame>
        <p:nvGraphicFramePr>
          <p:cNvPr id="4" name="Google Shape;327;p24"/>
          <p:cNvGraphicFramePr/>
          <p:nvPr>
            <p:extLst>
              <p:ext uri="{D42A27DB-BD31-4B8C-83A1-F6EECF244321}">
                <p14:modId xmlns:p14="http://schemas.microsoft.com/office/powerpoint/2010/main" val="3846529164"/>
              </p:ext>
            </p:extLst>
          </p:nvPr>
        </p:nvGraphicFramePr>
        <p:xfrm>
          <a:off x="1111029" y="1276076"/>
          <a:ext cx="6984000" cy="3292927"/>
        </p:xfrm>
        <a:graphic>
          <a:graphicData uri="http://schemas.openxmlformats.org/drawingml/2006/table">
            <a:tbl>
              <a:tblPr>
                <a:noFill/>
                <a:tableStyleId>{8920840A-3DD9-4F27-BA70-8E1CD972C3AE}</a:tableStyleId>
              </a:tblPr>
              <a:tblGrid>
                <a:gridCol w="582000"/>
                <a:gridCol w="582000"/>
                <a:gridCol w="582000"/>
                <a:gridCol w="582000"/>
                <a:gridCol w="582000"/>
                <a:gridCol w="582000"/>
                <a:gridCol w="582000"/>
                <a:gridCol w="582000"/>
                <a:gridCol w="582000"/>
                <a:gridCol w="582000"/>
                <a:gridCol w="582000"/>
                <a:gridCol w="582000"/>
              </a:tblGrid>
              <a:tr h="470500">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SF </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smtClean="0">
                          <a:solidFill>
                            <a:schemeClr val="accent4"/>
                          </a:solidFill>
                          <a:latin typeface="Inria Sans" panose="020B0604020202020204" charset="0"/>
                          <a:ea typeface="Inria Sans Light"/>
                          <a:cs typeface="Inria Sans Light"/>
                          <a:sym typeface="Inria Sans Light"/>
                        </a:rPr>
                        <a:t>125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250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500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pPr marL="0" lvl="0" indent="0" algn="ctr" rtl="0">
                        <a:spcBef>
                          <a:spcPts val="0"/>
                        </a:spcBef>
                        <a:spcAft>
                          <a:spcPts val="0"/>
                        </a:spcAft>
                        <a:buNone/>
                      </a:pPr>
                      <a:endParaRPr sz="1200" dirty="0">
                        <a:solidFill>
                          <a:schemeClr val="accent4"/>
                        </a:solidFill>
                        <a:latin typeface="Inria Sans Light"/>
                        <a:ea typeface="Inria Sans Light"/>
                        <a:cs typeface="Inria Sans Light"/>
                        <a:sym typeface="Inria Sans Light"/>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SNR (dBm)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Range (Km)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763977">
                <a:tc vMerge="1">
                  <a:txBody>
                    <a:bodyPr/>
                    <a:lstStyle/>
                    <a:p>
                      <a:endParaRPr lang="en-US"/>
                    </a:p>
                  </a:txBody>
                  <a:tcPr/>
                </a:tc>
                <a:tc>
                  <a:txBody>
                    <a:bodyPr/>
                    <a:lstStyle/>
                    <a:p>
                      <a:pPr marL="0" lvl="0" indent="0" algn="ctr" rtl="0">
                        <a:spcBef>
                          <a:spcPts val="0"/>
                        </a:spcBef>
                        <a:spcAft>
                          <a:spcPts val="0"/>
                        </a:spcAft>
                        <a:buNone/>
                      </a:pPr>
                      <a:endParaRPr lang="en-US" sz="1200" b="1" dirty="0" smtClean="0">
                        <a:solidFill>
                          <a:schemeClr val="accent4"/>
                        </a:solidFill>
                        <a:latin typeface="Inria Sans" panose="020B0604020202020204" charset="0"/>
                        <a:ea typeface="Inria Sans Light"/>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lang="en-US"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vMerge="1">
                  <a:txBody>
                    <a:bodyPr/>
                    <a:lstStyle/>
                    <a:p>
                      <a:endParaRPr lang="en-US"/>
                    </a:p>
                  </a:txBody>
                  <a:tcPr/>
                </a:tc>
                <a:tc vMerge="1">
                  <a:txBody>
                    <a:bodyPr/>
                    <a:lstStyle/>
                    <a:p>
                      <a:endParaRPr lang="en-US"/>
                    </a:p>
                  </a:txBody>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7</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5.4</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-123</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56</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-120</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21.9</a:t>
                      </a:r>
                      <a:endParaRPr sz="1200" b="1" dirty="0">
                        <a:solidFill>
                          <a:schemeClr val="dk1"/>
                        </a:solidFill>
                        <a:latin typeface="Inria Sans"/>
                        <a:ea typeface="Inria Sans"/>
                        <a:cs typeface="Inria Sans"/>
                        <a:sym typeface="Inria Sans"/>
                      </a:endParaRPr>
                    </a:p>
                  </a:txBody>
                  <a:tcPr anchor="ctr">
                    <a:lnL w="12700" cap="flat" cmpd="sng" algn="ctr">
                      <a:solidFill>
                        <a:schemeClr val="tx1">
                          <a:lumMod val="95000"/>
                        </a:schemeClr>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14</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-6.2</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8</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9</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10</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11</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12</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0.29</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1155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0.5</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577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1.17</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-132</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288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-21</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15</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r>
            </a:tbl>
          </a:graphicData>
        </a:graphic>
      </p:graphicFrame>
      <p:sp>
        <p:nvSpPr>
          <p:cNvPr id="7" name="Google Shape;267;p19"/>
          <p:cNvSpPr txBox="1">
            <a:spLocks/>
          </p:cNvSpPr>
          <p:nvPr/>
        </p:nvSpPr>
        <p:spPr>
          <a:xfrm>
            <a:off x="1111029" y="4591888"/>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Code rate: 4/5    		Payload:14 byte</a:t>
            </a:r>
            <a:endParaRPr lang="en-US" sz="1800" b="1"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4331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6440"/>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ADR</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mc:AlternateContent xmlns:mc="http://schemas.openxmlformats.org/markup-compatibility/2006" xmlns:a14="http://schemas.microsoft.com/office/drawing/2010/main">
        <mc:Choice Requires="a14">
          <p:sp>
            <p:nvSpPr>
              <p:cNvPr id="11" name="TextBox 10"/>
              <p:cNvSpPr txBox="1"/>
              <p:nvPr/>
            </p:nvSpPr>
            <p:spPr>
              <a:xfrm>
                <a:off x="580725" y="3082022"/>
                <a:ext cx="101014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𝑆𝐹</m:t>
                      </m:r>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12</m:t>
                      </m:r>
                      <m:r>
                        <a:rPr lang="en-US" sz="1000" i="1" smtClean="0">
                          <a:solidFill>
                            <a:schemeClr val="tx1"/>
                          </a:solidFill>
                          <a:latin typeface="Cambria Math" panose="02040503050406030204" pitchFamily="18" charset="0"/>
                        </a:rPr>
                        <m:t>, </m:t>
                      </m:r>
                      <m:r>
                        <a:rPr lang="en-US" sz="1000" i="1" smtClean="0">
                          <a:solidFill>
                            <a:schemeClr val="tx1"/>
                          </a:solidFill>
                          <a:latin typeface="Cambria Math" panose="02040503050406030204" pitchFamily="18" charset="0"/>
                        </a:rPr>
                        <m:t>𝑃𝑇</m:t>
                      </m:r>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14</m:t>
                      </m:r>
                    </m:oMath>
                  </m:oMathPara>
                </a14:m>
                <a:endParaRPr lang="en-US" sz="1000" dirty="0">
                  <a:solidFill>
                    <a:schemeClr val="tx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0725" y="3082022"/>
                <a:ext cx="1010148" cy="153888"/>
              </a:xfrm>
              <a:prstGeom prst="rect">
                <a:avLst/>
              </a:prstGeom>
              <a:blipFill rotWithShape="0">
                <a:blip r:embed="rId3"/>
                <a:stretch>
                  <a:fillRect l="-1807" r="-3012" b="-8000"/>
                </a:stretch>
              </a:blipFill>
            </p:spPr>
            <p:txBody>
              <a:bodyPr/>
              <a:lstStyle/>
              <a:p>
                <a:r>
                  <a:rPr lang="en-US">
                    <a:noFill/>
                  </a:rPr>
                  <a:t> </a:t>
                </a:r>
              </a:p>
            </p:txBody>
          </p:sp>
        </mc:Fallback>
      </mc:AlternateContent>
      <p:pic>
        <p:nvPicPr>
          <p:cNvPr id="13" name="Picture 12"/>
          <p:cNvPicPr>
            <a:picLocks noChangeAspect="1"/>
          </p:cNvPicPr>
          <p:nvPr/>
        </p:nvPicPr>
        <p:blipFill>
          <a:blip r:embed="rId4" cstate="print">
            <a:duotone>
              <a:prstClr val="black"/>
              <a:schemeClr val="accent6">
                <a:lumMod val="50000"/>
                <a:tint val="45000"/>
                <a:satMod val="400000"/>
              </a:schemeClr>
            </a:duotone>
            <a:extLst>
              <a:ext uri="{28A0092B-C50C-407E-A947-70E740481C1C}">
                <a14:useLocalDpi xmlns:a14="http://schemas.microsoft.com/office/drawing/2010/main" val="0"/>
              </a:ext>
            </a:extLst>
          </a:blip>
          <a:stretch>
            <a:fillRect/>
          </a:stretch>
        </p:blipFill>
        <p:spPr>
          <a:xfrm>
            <a:off x="3978683" y="2414957"/>
            <a:ext cx="704697" cy="704697"/>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4077788" y="2173098"/>
                <a:ext cx="50648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a:latin typeface="Cambria Math" panose="02040503050406030204" pitchFamily="18" charset="0"/>
                        </a:rPr>
                        <m:t>(</m:t>
                      </m:r>
                      <m:sSub>
                        <m:sSubPr>
                          <m:ctrlPr>
                            <a:rPr lang="en-US" sz="1050" b="1" i="1">
                              <a:latin typeface="Cambria Math" panose="02040503050406030204" pitchFamily="18" charset="0"/>
                            </a:rPr>
                          </m:ctrlPr>
                        </m:sSubPr>
                        <m:e>
                          <m:r>
                            <a:rPr lang="en-US" sz="1050" b="1" i="1">
                              <a:latin typeface="Cambria Math" panose="02040503050406030204" pitchFamily="18" charset="0"/>
                            </a:rPr>
                            <m:t>𝑿</m:t>
                          </m:r>
                        </m:e>
                        <m:sub>
                          <m:r>
                            <a:rPr lang="en-US" sz="1050" b="1" i="1">
                              <a:latin typeface="Cambria Math" panose="02040503050406030204" pitchFamily="18" charset="0"/>
                            </a:rPr>
                            <m:t>𝟐</m:t>
                          </m:r>
                        </m:sub>
                      </m:sSub>
                      <m:r>
                        <a:rPr lang="en-US" sz="1050" b="1" i="1">
                          <a:latin typeface="Cambria Math" panose="02040503050406030204" pitchFamily="18" charset="0"/>
                        </a:rPr>
                        <m:t>,</m:t>
                      </m:r>
                      <m:sSub>
                        <m:sSubPr>
                          <m:ctrlPr>
                            <a:rPr lang="en-US" sz="1050" b="1" i="1">
                              <a:latin typeface="Cambria Math" panose="02040503050406030204" pitchFamily="18" charset="0"/>
                            </a:rPr>
                          </m:ctrlPr>
                        </m:sSubPr>
                        <m:e>
                          <m:r>
                            <a:rPr lang="en-US" sz="1050" b="1" i="1">
                              <a:latin typeface="Cambria Math" panose="02040503050406030204" pitchFamily="18" charset="0"/>
                            </a:rPr>
                            <m:t>𝒀</m:t>
                          </m:r>
                        </m:e>
                        <m:sub>
                          <m:r>
                            <a:rPr lang="en-US" sz="1050" b="1" i="1">
                              <a:latin typeface="Cambria Math" panose="02040503050406030204" pitchFamily="18" charset="0"/>
                            </a:rPr>
                            <m:t>𝟐</m:t>
                          </m:r>
                        </m:sub>
                      </m:sSub>
                      <m:r>
                        <a:rPr lang="en-US" sz="1050" b="1" i="1">
                          <a:latin typeface="Cambria Math" panose="02040503050406030204" pitchFamily="18" charset="0"/>
                        </a:rPr>
                        <m:t>)</m:t>
                      </m:r>
                    </m:oMath>
                  </m:oMathPara>
                </a14:m>
                <a:endParaRPr lang="en-US" sz="105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4077788" y="2173098"/>
                <a:ext cx="506485" cy="161583"/>
              </a:xfrm>
              <a:prstGeom prst="rect">
                <a:avLst/>
              </a:prstGeom>
              <a:blipFill rotWithShape="0">
                <a:blip r:embed="rId5"/>
                <a:stretch>
                  <a:fillRect l="-9639" r="-9639" b="-37037"/>
                </a:stretch>
              </a:blipFill>
            </p:spPr>
            <p:txBody>
              <a:bodyPr/>
              <a:lstStyle/>
              <a:p>
                <a:r>
                  <a:rPr lang="en-US">
                    <a:noFill/>
                  </a:rPr>
                  <a:t> </a:t>
                </a:r>
              </a:p>
            </p:txBody>
          </p:sp>
        </mc:Fallback>
      </mc:AlternateContent>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143" y="2788632"/>
            <a:ext cx="275526" cy="265823"/>
          </a:xfrm>
          <a:prstGeom prst="rect">
            <a:avLst/>
          </a:prstGeom>
        </p:spPr>
      </p:pic>
      <p:cxnSp>
        <p:nvCxnSpPr>
          <p:cNvPr id="21" name="Straight Arrow Connector 20"/>
          <p:cNvCxnSpPr>
            <a:stCxn id="20" idx="3"/>
          </p:cNvCxnSpPr>
          <p:nvPr/>
        </p:nvCxnSpPr>
        <p:spPr>
          <a:xfrm flipV="1">
            <a:off x="1294669" y="2851017"/>
            <a:ext cx="2701674" cy="70527"/>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1111029" y="2559192"/>
                <a:ext cx="18364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111029" y="2559192"/>
                <a:ext cx="183640" cy="161583"/>
              </a:xfrm>
              <a:prstGeom prst="rect">
                <a:avLst/>
              </a:prstGeom>
              <a:blipFill rotWithShape="0">
                <a:blip r:embed="rId7"/>
                <a:stretch>
                  <a:fillRect l="-16667" r="-333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269788" y="2627787"/>
                <a:ext cx="17395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269788" y="2627787"/>
                <a:ext cx="173957" cy="161583"/>
              </a:xfrm>
              <a:prstGeom prst="rect">
                <a:avLst/>
              </a:prstGeom>
              <a:blipFill rotWithShape="0">
                <a:blip r:embed="rId8"/>
                <a:stretch>
                  <a:fillRect l="-17241" r="-3448" b="-14815"/>
                </a:stretch>
              </a:blipFill>
            </p:spPr>
            <p:txBody>
              <a:bodyPr/>
              <a:lstStyle/>
              <a:p>
                <a:r>
                  <a:rPr lang="en-US">
                    <a:noFill/>
                  </a:rPr>
                  <a:t> </a:t>
                </a:r>
              </a:p>
            </p:txBody>
          </p:sp>
        </mc:Fallback>
      </mc:AlternateContent>
      <p:cxnSp>
        <p:nvCxnSpPr>
          <p:cNvPr id="24" name="Straight Arrow Connector 23"/>
          <p:cNvCxnSpPr>
            <a:stCxn id="41" idx="1"/>
          </p:cNvCxnSpPr>
          <p:nvPr/>
        </p:nvCxnSpPr>
        <p:spPr>
          <a:xfrm flipH="1">
            <a:off x="4712967" y="2858538"/>
            <a:ext cx="847712" cy="21101"/>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5605051" y="2474807"/>
                <a:ext cx="18678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605051" y="2474807"/>
                <a:ext cx="186781" cy="161583"/>
              </a:xfrm>
              <a:prstGeom prst="rect">
                <a:avLst/>
              </a:prstGeom>
              <a:blipFill rotWithShape="0">
                <a:blip r:embed="rId9"/>
                <a:stretch>
                  <a:fillRect l="-16129" r="-322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097071" y="2627787"/>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097071" y="2627787"/>
                <a:ext cx="177100" cy="161583"/>
              </a:xfrm>
              <a:prstGeom prst="rect">
                <a:avLst/>
              </a:prstGeom>
              <a:blipFill rotWithShape="0">
                <a:blip r:embed="rId10"/>
                <a:stretch>
                  <a:fillRect l="-17241" r="-6897" b="-14815"/>
                </a:stretch>
              </a:blipFill>
            </p:spPr>
            <p:txBody>
              <a:bodyPr/>
              <a:lstStyle/>
              <a:p>
                <a:r>
                  <a:rPr lang="en-US">
                    <a:noFill/>
                  </a:rPr>
                  <a:t> </a:t>
                </a:r>
              </a:p>
            </p:txBody>
          </p:sp>
        </mc:Fallback>
      </mc:AlternateContent>
      <p:pic>
        <p:nvPicPr>
          <p:cNvPr id="41" name="Picture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60679" y="2720775"/>
            <a:ext cx="275526" cy="275526"/>
          </a:xfrm>
          <a:prstGeom prst="rect">
            <a:avLst/>
          </a:prstGeom>
        </p:spPr>
      </p:pic>
      <mc:AlternateContent xmlns:mc="http://schemas.openxmlformats.org/markup-compatibility/2006" xmlns:a14="http://schemas.microsoft.com/office/drawing/2010/main">
        <mc:Choice Requires="a14">
          <p:sp>
            <p:nvSpPr>
              <p:cNvPr id="43" name="TextBox 42"/>
              <p:cNvSpPr txBox="1"/>
              <p:nvPr/>
            </p:nvSpPr>
            <p:spPr>
              <a:xfrm>
                <a:off x="5185621" y="3035201"/>
                <a:ext cx="78451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7</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3</m:t>
                      </m:r>
                    </m:oMath>
                  </m:oMathPara>
                </a14:m>
                <a:endParaRPr lang="en-US" sz="900"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185621" y="3035201"/>
                <a:ext cx="784510" cy="138499"/>
              </a:xfrm>
              <a:prstGeom prst="rect">
                <a:avLst/>
              </a:prstGeom>
              <a:blipFill rotWithShape="0">
                <a:blip r:embed="rId12"/>
                <a:stretch>
                  <a:fillRect l="-3125" r="-3906" b="-8696"/>
                </a:stretch>
              </a:blipFill>
            </p:spPr>
            <p:txBody>
              <a:bodyPr/>
              <a:lstStyle/>
              <a:p>
                <a:r>
                  <a:rPr lang="en-US">
                    <a:noFill/>
                  </a:rPr>
                  <a:t> </a:t>
                </a:r>
              </a:p>
            </p:txBody>
          </p:sp>
        </mc:Fallback>
      </mc:AlternateContent>
      <p:cxnSp>
        <p:nvCxnSpPr>
          <p:cNvPr id="46" name="Straight Arrow Connector 45"/>
          <p:cNvCxnSpPr>
            <a:stCxn id="50" idx="3"/>
          </p:cNvCxnSpPr>
          <p:nvPr/>
        </p:nvCxnSpPr>
        <p:spPr>
          <a:xfrm flipV="1">
            <a:off x="1389327" y="3082023"/>
            <a:ext cx="2646577" cy="583530"/>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294320" y="3202797"/>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294320" y="3202797"/>
                <a:ext cx="177100" cy="161583"/>
              </a:xfrm>
              <a:prstGeom prst="rect">
                <a:avLst/>
              </a:prstGeom>
              <a:blipFill rotWithShape="0">
                <a:blip r:embed="rId13"/>
                <a:stretch>
                  <a:fillRect l="-17241" r="-6897"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55152" y="3826031"/>
                <a:ext cx="84863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11</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9</m:t>
                      </m:r>
                    </m:oMath>
                  </m:oMathPara>
                </a14:m>
                <a:endParaRPr lang="en-US" sz="900"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55152" y="3826031"/>
                <a:ext cx="848630" cy="138499"/>
              </a:xfrm>
              <a:prstGeom prst="rect">
                <a:avLst/>
              </a:prstGeom>
              <a:blipFill rotWithShape="0">
                <a:blip r:embed="rId14"/>
                <a:stretch>
                  <a:fillRect l="-2857" r="-2143" b="-13636"/>
                </a:stretch>
              </a:blipFill>
            </p:spPr>
            <p:txBody>
              <a:bodyPr/>
              <a:lstStyle/>
              <a:p>
                <a:r>
                  <a:rPr lang="en-US">
                    <a:noFill/>
                  </a:rPr>
                  <a:t> </a:t>
                </a:r>
              </a:p>
            </p:txBody>
          </p:sp>
        </mc:Fallback>
      </mc:AlternateContent>
      <p:pic>
        <p:nvPicPr>
          <p:cNvPr id="50" name="Picture 4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801" y="3532641"/>
            <a:ext cx="275526" cy="265823"/>
          </a:xfrm>
          <a:prstGeom prst="rect">
            <a:avLst/>
          </a:prstGeom>
        </p:spPr>
      </p:pic>
      <mc:AlternateContent xmlns:mc="http://schemas.openxmlformats.org/markup-compatibility/2006" xmlns:a14="http://schemas.microsoft.com/office/drawing/2010/main">
        <mc:Choice Requires="a14">
          <p:sp>
            <p:nvSpPr>
              <p:cNvPr id="51" name="TextBox 50"/>
              <p:cNvSpPr txBox="1"/>
              <p:nvPr/>
            </p:nvSpPr>
            <p:spPr>
              <a:xfrm>
                <a:off x="1185456" y="3303201"/>
                <a:ext cx="18678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185456" y="3303201"/>
                <a:ext cx="186781" cy="161583"/>
              </a:xfrm>
              <a:prstGeom prst="rect">
                <a:avLst/>
              </a:prstGeom>
              <a:blipFill rotWithShape="0">
                <a:blip r:embed="rId16"/>
                <a:stretch>
                  <a:fillRect l="-16129" r="-3226" b="-15385"/>
                </a:stretch>
              </a:blipFill>
            </p:spPr>
            <p:txBody>
              <a:bodyPr/>
              <a:lstStyle/>
              <a:p>
                <a:r>
                  <a:rPr lang="en-US">
                    <a:noFill/>
                  </a:rPr>
                  <a:t> </a:t>
                </a:r>
              </a:p>
            </p:txBody>
          </p:sp>
        </mc:Fallback>
      </mc:AlternateContent>
      <p:cxnSp>
        <p:nvCxnSpPr>
          <p:cNvPr id="53" name="Straight Arrow Connector 52"/>
          <p:cNvCxnSpPr/>
          <p:nvPr/>
        </p:nvCxnSpPr>
        <p:spPr>
          <a:xfrm flipH="1" flipV="1">
            <a:off x="4331031" y="3182249"/>
            <a:ext cx="1" cy="803295"/>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4118749" y="3503969"/>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𝑑</m:t>
                          </m:r>
                        </m:e>
                        <m:sub>
                          <m:r>
                            <a:rPr lang="en-US" sz="1050" b="0" i="1" smtClean="0">
                              <a:solidFill>
                                <a:srgbClr val="FFC000"/>
                              </a:solidFill>
                              <a:latin typeface="Cambria Math" panose="02040503050406030204" pitchFamily="18" charset="0"/>
                            </a:rPr>
                            <m:t>4</m:t>
                          </m:r>
                        </m:sub>
                      </m:sSub>
                    </m:oMath>
                  </m:oMathPara>
                </a14:m>
                <a:endParaRPr lang="en-US" sz="1050" dirty="0">
                  <a:solidFill>
                    <a:srgbClr val="FFC000"/>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118749" y="3503969"/>
                <a:ext cx="177100" cy="161583"/>
              </a:xfrm>
              <a:prstGeom prst="rect">
                <a:avLst/>
              </a:prstGeom>
              <a:blipFill rotWithShape="0">
                <a:blip r:embed="rId17"/>
                <a:stretch>
                  <a:fillRect l="-20690" r="-3448"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875254" y="4515805"/>
                <a:ext cx="707566"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rgbClr val="FFC000"/>
                          </a:solidFill>
                          <a:latin typeface="Cambria Math" panose="02040503050406030204" pitchFamily="18" charset="0"/>
                        </a:rPr>
                        <m:t>𝑆𝐹</m:t>
                      </m:r>
                      <m:r>
                        <a:rPr lang="en-US" sz="900" i="1" smtClean="0">
                          <a:solidFill>
                            <a:srgbClr val="FFC000"/>
                          </a:solidFill>
                          <a:latin typeface="Cambria Math" panose="02040503050406030204" pitchFamily="18" charset="0"/>
                        </a:rPr>
                        <m:t>=?, </m:t>
                      </m:r>
                      <m:r>
                        <a:rPr lang="en-US" sz="900" i="1" smtClean="0">
                          <a:solidFill>
                            <a:srgbClr val="FFC000"/>
                          </a:solidFill>
                          <a:latin typeface="Cambria Math" panose="02040503050406030204" pitchFamily="18" charset="0"/>
                        </a:rPr>
                        <m:t>𝑃𝑇</m:t>
                      </m:r>
                      <m:r>
                        <a:rPr lang="en-US" sz="900" i="1" smtClean="0">
                          <a:solidFill>
                            <a:srgbClr val="FFC000"/>
                          </a:solidFill>
                          <a:latin typeface="Cambria Math" panose="02040503050406030204" pitchFamily="18" charset="0"/>
                        </a:rPr>
                        <m:t>=?</m:t>
                      </m:r>
                    </m:oMath>
                  </m:oMathPara>
                </a14:m>
                <a:endParaRPr lang="en-US" sz="900" dirty="0">
                  <a:solidFill>
                    <a:srgbClr val="FFC00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3875254" y="4515805"/>
                <a:ext cx="707566" cy="138499"/>
              </a:xfrm>
              <a:prstGeom prst="rect">
                <a:avLst/>
              </a:prstGeom>
              <a:blipFill rotWithShape="0">
                <a:blip r:embed="rId18"/>
                <a:stretch>
                  <a:fillRect l="-3448" r="-3448" b="-8696"/>
                </a:stretch>
              </a:blipFill>
            </p:spPr>
            <p:txBody>
              <a:bodyPr/>
              <a:lstStyle/>
              <a:p>
                <a:r>
                  <a:rPr lang="en-US">
                    <a:noFill/>
                  </a:rPr>
                  <a:t> </a:t>
                </a:r>
              </a:p>
            </p:txBody>
          </p:sp>
        </mc:Fallback>
      </mc:AlternateContent>
      <p:pic>
        <p:nvPicPr>
          <p:cNvPr id="56" name="Picture 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207299" y="4218572"/>
            <a:ext cx="275526" cy="265823"/>
          </a:xfrm>
          <a:prstGeom prst="rect">
            <a:avLst/>
          </a:prstGeom>
        </p:spPr>
      </p:pic>
      <mc:AlternateContent xmlns:mc="http://schemas.openxmlformats.org/markup-compatibility/2006" xmlns:a14="http://schemas.microsoft.com/office/drawing/2010/main">
        <mc:Choice Requires="a14">
          <p:sp>
            <p:nvSpPr>
              <p:cNvPr id="57" name="TextBox 56"/>
              <p:cNvSpPr txBox="1"/>
              <p:nvPr/>
            </p:nvSpPr>
            <p:spPr>
              <a:xfrm>
                <a:off x="3978683" y="4020161"/>
                <a:ext cx="80066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𝑴</m:t>
                      </m:r>
                      <m:r>
                        <a:rPr lang="en-US" sz="1050" b="1" i="1">
                          <a:solidFill>
                            <a:srgbClr val="FFC000"/>
                          </a:solidFill>
                          <a:latin typeface="Cambria Math" panose="02040503050406030204" pitchFamily="18" charset="0"/>
                        </a:rPr>
                        <m:t>𝒐𝒃𝒊𝒍𝒊𝒕𝒚</m:t>
                      </m:r>
                      <m:r>
                        <a:rPr lang="en-US" sz="1050" b="1" i="1">
                          <a:solidFill>
                            <a:srgbClr val="FFC000"/>
                          </a:solidFill>
                          <a:latin typeface="Cambria Math" panose="02040503050406030204" pitchFamily="18" charset="0"/>
                        </a:rPr>
                        <m:t> </m:t>
                      </m:r>
                      <m:sSub>
                        <m:sSubPr>
                          <m:ctrlPr>
                            <a:rPr lang="en-US" sz="1050" b="1" i="1" smtClean="0">
                              <a:solidFill>
                                <a:srgbClr val="FFC000"/>
                              </a:solidFill>
                              <a:latin typeface="Cambria Math" panose="02040503050406030204" pitchFamily="18" charset="0"/>
                            </a:rPr>
                          </m:ctrlPr>
                        </m:sSubPr>
                        <m:e>
                          <m:r>
                            <a:rPr lang="en-US" sz="1050" b="1" i="1" smtClean="0">
                              <a:solidFill>
                                <a:srgbClr val="FFC000"/>
                              </a:solidFill>
                              <a:latin typeface="Cambria Math" panose="02040503050406030204" pitchFamily="18" charset="0"/>
                            </a:rPr>
                            <m:t>𝑵</m:t>
                          </m:r>
                        </m:e>
                        <m:sub>
                          <m:r>
                            <a:rPr lang="en-US" sz="1050" b="1" i="1" smtClean="0">
                              <a:solidFill>
                                <a:srgbClr val="FFC000"/>
                              </a:solidFill>
                              <a:latin typeface="Cambria Math" panose="02040503050406030204" pitchFamily="18" charset="0"/>
                            </a:rPr>
                            <m:t>𝟒</m:t>
                          </m:r>
                        </m:sub>
                      </m:sSub>
                    </m:oMath>
                  </m:oMathPara>
                </a14:m>
                <a:endParaRPr lang="en-US" sz="1050" b="1" dirty="0">
                  <a:solidFill>
                    <a:srgbClr val="FFC00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978683" y="4020161"/>
                <a:ext cx="800668" cy="161583"/>
              </a:xfrm>
              <a:prstGeom prst="rect">
                <a:avLst/>
              </a:prstGeom>
              <a:blipFill rotWithShape="0">
                <a:blip r:embed="rId20"/>
                <a:stretch>
                  <a:fillRect l="-3053" r="-1527"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819277" y="1858858"/>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accent6">
                              <a:lumMod val="50000"/>
                            </a:schemeClr>
                          </a:solidFill>
                          <a:latin typeface="Cambria Math" panose="02040503050406030204" pitchFamily="18" charset="0"/>
                        </a:rPr>
                        <m:t>𝑺𝑭</m:t>
                      </m:r>
                      <m:r>
                        <a:rPr lang="en-US" sz="900" b="1" i="1" smtClean="0">
                          <a:solidFill>
                            <a:schemeClr val="accent6">
                              <a:lumMod val="50000"/>
                            </a:schemeClr>
                          </a:solidFill>
                          <a:latin typeface="Cambria Math" panose="02040503050406030204" pitchFamily="18" charset="0"/>
                        </a:rPr>
                        <m:t>=?, </m:t>
                      </m:r>
                      <m:r>
                        <a:rPr lang="en-US" sz="900" b="1" i="1" smtClean="0">
                          <a:solidFill>
                            <a:schemeClr val="accent6">
                              <a:lumMod val="50000"/>
                            </a:schemeClr>
                          </a:solidFill>
                          <a:latin typeface="Cambria Math" panose="02040503050406030204" pitchFamily="18" charset="0"/>
                        </a:rPr>
                        <m:t>𝑷𝑻</m:t>
                      </m:r>
                      <m:r>
                        <a:rPr lang="en-US" sz="900" b="1" i="1" smtClean="0">
                          <a:solidFill>
                            <a:schemeClr val="accent6">
                              <a:lumMod val="50000"/>
                            </a:schemeClr>
                          </a:solidFill>
                          <a:latin typeface="Cambria Math" panose="02040503050406030204" pitchFamily="18" charset="0"/>
                        </a:rPr>
                        <m:t>=?</m:t>
                      </m:r>
                    </m:oMath>
                  </m:oMathPara>
                </a14:m>
                <a:endParaRPr lang="en-US" sz="900" b="1" dirty="0">
                  <a:solidFill>
                    <a:schemeClr val="accent6">
                      <a:lumMod val="50000"/>
                    </a:schemeClr>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1819277" y="1858858"/>
                <a:ext cx="718145" cy="138499"/>
              </a:xfrm>
              <a:prstGeom prst="rect">
                <a:avLst/>
              </a:prstGeom>
              <a:blipFill rotWithShape="0">
                <a:blip r:embed="rId21"/>
                <a:stretch>
                  <a:fillRect l="-3390" r="-3390" b="-8696"/>
                </a:stretch>
              </a:blipFill>
            </p:spPr>
            <p:txBody>
              <a:bodyPr/>
              <a:lstStyle/>
              <a:p>
                <a:r>
                  <a:rPr lang="en-US">
                    <a:noFill/>
                  </a:rPr>
                  <a:t> </a:t>
                </a:r>
              </a:p>
            </p:txBody>
          </p:sp>
        </mc:Fallback>
      </mc:AlternateContent>
      <p:pic>
        <p:nvPicPr>
          <p:cNvPr id="62" name="Picture 6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173060" y="1541511"/>
            <a:ext cx="275526" cy="265823"/>
          </a:xfrm>
          <a:prstGeom prst="rect">
            <a:avLst/>
          </a:prstGeom>
        </p:spPr>
      </p:pic>
      <p:cxnSp>
        <p:nvCxnSpPr>
          <p:cNvPr id="63" name="Straight Arrow Connector 62"/>
          <p:cNvCxnSpPr/>
          <p:nvPr/>
        </p:nvCxnSpPr>
        <p:spPr>
          <a:xfrm>
            <a:off x="2481694" y="1769445"/>
            <a:ext cx="1507263" cy="722291"/>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1980239" y="1313810"/>
                <a:ext cx="70769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6">
                              <a:lumMod val="50000"/>
                            </a:schemeClr>
                          </a:solidFill>
                          <a:latin typeface="Cambria Math" panose="02040503050406030204" pitchFamily="18" charset="0"/>
                        </a:rPr>
                        <m:t>𝑺𝒑𝒆𝒄𝒊𝒂𝒍</m:t>
                      </m:r>
                      <m:r>
                        <a:rPr lang="en-US" sz="1050" b="1" i="0" smtClean="0">
                          <a:solidFill>
                            <a:schemeClr val="accent6">
                              <a:lumMod val="50000"/>
                            </a:schemeClr>
                          </a:solidFill>
                          <a:latin typeface="Cambria Math" panose="02040503050406030204" pitchFamily="18" charset="0"/>
                        </a:rPr>
                        <m:t> </m:t>
                      </m:r>
                      <m:sSub>
                        <m:sSubPr>
                          <m:ctrlPr>
                            <a:rPr lang="en-US" sz="1050" b="1" i="1" smtClean="0">
                              <a:solidFill>
                                <a:schemeClr val="accent6">
                                  <a:lumMod val="50000"/>
                                </a:schemeClr>
                              </a:solidFill>
                              <a:latin typeface="Cambria Math" panose="02040503050406030204" pitchFamily="18" charset="0"/>
                            </a:rPr>
                          </m:ctrlPr>
                        </m:sSubPr>
                        <m:e>
                          <m:r>
                            <a:rPr lang="en-US" sz="1050" b="1" i="0" smtClean="0">
                              <a:solidFill>
                                <a:schemeClr val="accent6">
                                  <a:lumMod val="50000"/>
                                </a:schemeClr>
                              </a:solidFill>
                              <a:latin typeface="Cambria Math" panose="02040503050406030204" pitchFamily="18" charset="0"/>
                            </a:rPr>
                            <m:t>𝐍</m:t>
                          </m:r>
                        </m:e>
                        <m:sub>
                          <m:r>
                            <a:rPr lang="en-US" sz="1050" b="1" i="1" smtClean="0">
                              <a:solidFill>
                                <a:schemeClr val="accent6">
                                  <a:lumMod val="50000"/>
                                </a:schemeClr>
                              </a:solidFill>
                              <a:latin typeface="Cambria Math" panose="02040503050406030204" pitchFamily="18" charset="0"/>
                            </a:rPr>
                            <m:t>𝟓</m:t>
                          </m:r>
                        </m:sub>
                      </m:sSub>
                    </m:oMath>
                  </m:oMathPara>
                </a14:m>
                <a:endParaRPr lang="en-US" sz="1050" b="1" dirty="0">
                  <a:solidFill>
                    <a:schemeClr val="accent6">
                      <a:lumMod val="50000"/>
                    </a:schemeClr>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980239" y="1313810"/>
                <a:ext cx="707694" cy="161583"/>
              </a:xfrm>
              <a:prstGeom prst="rect">
                <a:avLst/>
              </a:prstGeom>
              <a:blipFill rotWithShape="0">
                <a:blip r:embed="rId22"/>
                <a:stretch>
                  <a:fillRect l="-6897" t="-3846" r="-1724"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035880" y="1804437"/>
                <a:ext cx="18832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𝒅</m:t>
                          </m:r>
                        </m:e>
                        <m:sub>
                          <m:r>
                            <a:rPr lang="en-US" sz="1050" b="1" i="1" smtClean="0">
                              <a:solidFill>
                                <a:schemeClr val="accent6">
                                  <a:lumMod val="50000"/>
                                </a:schemeClr>
                              </a:solidFill>
                              <a:latin typeface="Cambria Math" panose="02040503050406030204" pitchFamily="18" charset="0"/>
                            </a:rPr>
                            <m:t>𝟓</m:t>
                          </m:r>
                        </m:sub>
                      </m:sSub>
                    </m:oMath>
                  </m:oMathPara>
                </a14:m>
                <a:endParaRPr lang="en-US" sz="1050" b="1" dirty="0">
                  <a:solidFill>
                    <a:schemeClr val="accent6">
                      <a:lumMod val="50000"/>
                    </a:schemeClr>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3035880" y="1804437"/>
                <a:ext cx="188321" cy="161583"/>
              </a:xfrm>
              <a:prstGeom prst="rect">
                <a:avLst/>
              </a:prstGeom>
              <a:blipFill rotWithShape="0">
                <a:blip r:embed="rId23"/>
                <a:stretch>
                  <a:fillRect l="-16129" r="-64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352157" y="1156764"/>
                <a:ext cx="79848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1" i="1" smtClean="0">
                          <a:solidFill>
                            <a:srgbClr val="FB7A65"/>
                          </a:solidFill>
                          <a:latin typeface="Cambria Math" panose="02040503050406030204" pitchFamily="18" charset="0"/>
                        </a:rPr>
                        <m:t>𝑺𝑭</m:t>
                      </m:r>
                      <m:r>
                        <a:rPr lang="en-US" sz="1000" b="1" i="1" smtClean="0">
                          <a:solidFill>
                            <a:srgbClr val="FB7A65"/>
                          </a:solidFill>
                          <a:latin typeface="Cambria Math" panose="02040503050406030204" pitchFamily="18" charset="0"/>
                        </a:rPr>
                        <m:t>=?, </m:t>
                      </m:r>
                      <m:r>
                        <a:rPr lang="en-US" sz="1000" b="1" i="1" smtClean="0">
                          <a:solidFill>
                            <a:srgbClr val="FB7A65"/>
                          </a:solidFill>
                          <a:latin typeface="Cambria Math" panose="02040503050406030204" pitchFamily="18" charset="0"/>
                        </a:rPr>
                        <m:t>𝑷𝑻</m:t>
                      </m:r>
                      <m:r>
                        <a:rPr lang="en-US" sz="1000" b="1" i="1" smtClean="0">
                          <a:solidFill>
                            <a:srgbClr val="FB7A65"/>
                          </a:solidFill>
                          <a:latin typeface="Cambria Math" panose="02040503050406030204" pitchFamily="18" charset="0"/>
                        </a:rPr>
                        <m:t>=?</m:t>
                      </m:r>
                    </m:oMath>
                  </m:oMathPara>
                </a14:m>
                <a:endParaRPr lang="en-US" sz="1000" b="1" dirty="0">
                  <a:solidFill>
                    <a:srgbClr val="FB7A65"/>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6352157" y="1156764"/>
                <a:ext cx="798488" cy="153888"/>
              </a:xfrm>
              <a:prstGeom prst="rect">
                <a:avLst/>
              </a:prstGeom>
              <a:blipFill rotWithShape="0">
                <a:blip r:embed="rId24"/>
                <a:stretch>
                  <a:fillRect l="-3053" r="-3817" b="-8000"/>
                </a:stretch>
              </a:blipFill>
            </p:spPr>
            <p:txBody>
              <a:bodyPr/>
              <a:lstStyle/>
              <a:p>
                <a:r>
                  <a:rPr lang="en-US">
                    <a:noFill/>
                  </a:rPr>
                  <a:t> </a:t>
                </a:r>
              </a:p>
            </p:txBody>
          </p:sp>
        </mc:Fallback>
      </mc:AlternateContent>
      <p:pic>
        <p:nvPicPr>
          <p:cNvPr id="69" name="Picture 6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75875" y="847041"/>
            <a:ext cx="275526" cy="265823"/>
          </a:xfrm>
          <a:prstGeom prst="rect">
            <a:avLst/>
          </a:prstGeom>
        </p:spPr>
      </p:pic>
      <p:cxnSp>
        <p:nvCxnSpPr>
          <p:cNvPr id="70" name="Straight Arrow Connector 69"/>
          <p:cNvCxnSpPr>
            <a:stCxn id="69" idx="1"/>
          </p:cNvCxnSpPr>
          <p:nvPr/>
        </p:nvCxnSpPr>
        <p:spPr>
          <a:xfrm flipH="1">
            <a:off x="4683381" y="979953"/>
            <a:ext cx="1792494" cy="1494854"/>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6254887" y="605731"/>
                <a:ext cx="927562"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100" b="1" i="1" smtClean="0">
                          <a:solidFill>
                            <a:srgbClr val="FB7A65"/>
                          </a:solidFill>
                          <a:latin typeface="Cambria Math" panose="02040503050406030204" pitchFamily="18" charset="0"/>
                        </a:rPr>
                        <m:t>R</m:t>
                      </m:r>
                      <m:r>
                        <a:rPr lang="en-US" sz="1100" b="1" i="1" smtClean="0">
                          <a:solidFill>
                            <a:srgbClr val="FB7A65"/>
                          </a:solidFill>
                          <a:latin typeface="Cambria Math" panose="02040503050406030204" pitchFamily="18" charset="0"/>
                        </a:rPr>
                        <m:t>𝒐𝒂𝒎𝒊𝒏𝒈</m:t>
                      </m:r>
                      <m:sSub>
                        <m:sSubPr>
                          <m:ctrlPr>
                            <a:rPr lang="en-US" sz="1100" b="1" i="1" smtClean="0">
                              <a:solidFill>
                                <a:srgbClr val="FB7A65"/>
                              </a:solidFill>
                              <a:latin typeface="Cambria Math" panose="02040503050406030204" pitchFamily="18" charset="0"/>
                            </a:rPr>
                          </m:ctrlPr>
                        </m:sSubPr>
                        <m:e>
                          <m:r>
                            <a:rPr lang="en-US" sz="1100" b="1" i="0" smtClean="0">
                              <a:solidFill>
                                <a:srgbClr val="FB7A65"/>
                              </a:solidFill>
                              <a:latin typeface="Cambria Math" panose="02040503050406030204" pitchFamily="18" charset="0"/>
                            </a:rPr>
                            <m:t>  </m:t>
                          </m:r>
                          <m:r>
                            <a:rPr lang="en-US" sz="1100" b="1" i="0" smtClean="0">
                              <a:solidFill>
                                <a:srgbClr val="FB7A65"/>
                              </a:solidFill>
                              <a:latin typeface="Cambria Math" panose="02040503050406030204" pitchFamily="18" charset="0"/>
                            </a:rPr>
                            <m:t>𝐍</m:t>
                          </m:r>
                        </m:e>
                        <m:sub>
                          <m:r>
                            <a:rPr lang="en-US" sz="1100" b="1" i="1" smtClean="0">
                              <a:solidFill>
                                <a:srgbClr val="FB7A65"/>
                              </a:solidFill>
                              <a:latin typeface="Cambria Math" panose="02040503050406030204" pitchFamily="18" charset="0"/>
                            </a:rPr>
                            <m:t>𝟔</m:t>
                          </m:r>
                        </m:sub>
                      </m:sSub>
                    </m:oMath>
                  </m:oMathPara>
                </a14:m>
                <a:endParaRPr lang="en-US" sz="1100" b="1" dirty="0">
                  <a:solidFill>
                    <a:srgbClr val="FB7A65"/>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254887" y="605731"/>
                <a:ext cx="927562" cy="169277"/>
              </a:xfrm>
              <a:prstGeom prst="rect">
                <a:avLst/>
              </a:prstGeom>
              <a:blipFill rotWithShape="0">
                <a:blip r:embed="rId25"/>
                <a:stretch>
                  <a:fillRect l="-2632" b="-35714"/>
                </a:stretch>
              </a:blipFill>
            </p:spPr>
            <p:txBody>
              <a:bodyPr/>
              <a:lstStyle/>
              <a:p>
                <a:r>
                  <a:rPr lang="en-US">
                    <a:noFill/>
                  </a:rPr>
                  <a:t> </a:t>
                </a:r>
              </a:p>
            </p:txBody>
          </p:sp>
        </mc:Fallback>
      </mc:AlternateContent>
      <p:cxnSp>
        <p:nvCxnSpPr>
          <p:cNvPr id="76" name="Straight Arrow Connector 75"/>
          <p:cNvCxnSpPr/>
          <p:nvPr/>
        </p:nvCxnSpPr>
        <p:spPr>
          <a:xfrm flipH="1">
            <a:off x="4779352" y="2042875"/>
            <a:ext cx="1475535" cy="564844"/>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6188451" y="2190182"/>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rgbClr val="FB7A65"/>
                          </a:solidFill>
                          <a:latin typeface="Cambria Math" panose="02040503050406030204" pitchFamily="18" charset="0"/>
                        </a:rPr>
                        <m:t>𝑺𝑭</m:t>
                      </m:r>
                      <m:r>
                        <a:rPr lang="en-US" sz="900" b="1" i="1" smtClean="0">
                          <a:solidFill>
                            <a:srgbClr val="FB7A65"/>
                          </a:solidFill>
                          <a:latin typeface="Cambria Math" panose="02040503050406030204" pitchFamily="18" charset="0"/>
                        </a:rPr>
                        <m:t>=?, </m:t>
                      </m:r>
                      <m:r>
                        <a:rPr lang="en-US" sz="900" b="1" i="1" smtClean="0">
                          <a:solidFill>
                            <a:srgbClr val="FB7A65"/>
                          </a:solidFill>
                          <a:latin typeface="Cambria Math" panose="02040503050406030204" pitchFamily="18" charset="0"/>
                        </a:rPr>
                        <m:t>𝑷𝑻</m:t>
                      </m:r>
                      <m:r>
                        <a:rPr lang="en-US" sz="900" b="1" i="1" smtClean="0">
                          <a:solidFill>
                            <a:srgbClr val="FB7A65"/>
                          </a:solidFill>
                          <a:latin typeface="Cambria Math" panose="02040503050406030204" pitchFamily="18" charset="0"/>
                        </a:rPr>
                        <m:t>=?</m:t>
                      </m:r>
                    </m:oMath>
                  </m:oMathPara>
                </a14:m>
                <a:endParaRPr lang="en-US" sz="900" b="1" dirty="0">
                  <a:solidFill>
                    <a:srgbClr val="FB7A65"/>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188451" y="2190182"/>
                <a:ext cx="718145" cy="138499"/>
              </a:xfrm>
              <a:prstGeom prst="rect">
                <a:avLst/>
              </a:prstGeom>
              <a:blipFill rotWithShape="0">
                <a:blip r:embed="rId26"/>
                <a:stretch>
                  <a:fillRect l="-3390" r="-3390" b="-8696"/>
                </a:stretch>
              </a:blipFill>
            </p:spPr>
            <p:txBody>
              <a:bodyPr/>
              <a:lstStyle/>
              <a:p>
                <a:r>
                  <a:rPr lang="en-US">
                    <a:noFill/>
                  </a:rPr>
                  <a:t> </a:t>
                </a:r>
              </a:p>
            </p:txBody>
          </p:sp>
        </mc:Fallback>
      </mc:AlternateContent>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2169" y="1880459"/>
            <a:ext cx="275526" cy="265823"/>
          </a:xfrm>
          <a:prstGeom prst="rect">
            <a:avLst/>
          </a:prstGeom>
        </p:spPr>
      </p:pic>
      <mc:AlternateContent xmlns:mc="http://schemas.openxmlformats.org/markup-compatibility/2006" xmlns:a14="http://schemas.microsoft.com/office/drawing/2010/main">
        <mc:Choice Requires="a14">
          <p:sp>
            <p:nvSpPr>
              <p:cNvPr id="82" name="TextBox 81"/>
              <p:cNvSpPr txBox="1"/>
              <p:nvPr/>
            </p:nvSpPr>
            <p:spPr>
              <a:xfrm>
                <a:off x="6091181" y="1639149"/>
                <a:ext cx="87921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050" b="1" i="1" smtClean="0">
                          <a:solidFill>
                            <a:srgbClr val="FB7A65"/>
                          </a:solidFill>
                          <a:latin typeface="Cambria Math" panose="02040503050406030204" pitchFamily="18" charset="0"/>
                        </a:rPr>
                        <m:t>R</m:t>
                      </m:r>
                      <m:r>
                        <a:rPr lang="en-US" sz="1050" b="1" i="1" smtClean="0">
                          <a:solidFill>
                            <a:srgbClr val="FB7A65"/>
                          </a:solidFill>
                          <a:latin typeface="Cambria Math" panose="02040503050406030204" pitchFamily="18" charset="0"/>
                        </a:rPr>
                        <m:t>𝒐𝒂𝒎𝒊𝒏𝒈</m:t>
                      </m:r>
                      <m:sSub>
                        <m:sSubPr>
                          <m:ctrlPr>
                            <a:rPr lang="en-US" sz="1050" b="1" i="1" smtClean="0">
                              <a:solidFill>
                                <a:srgbClr val="FB7A65"/>
                              </a:solidFill>
                              <a:latin typeface="Cambria Math" panose="02040503050406030204" pitchFamily="18" charset="0"/>
                            </a:rPr>
                          </m:ctrlPr>
                        </m:sSubPr>
                        <m:e>
                          <m:r>
                            <a:rPr lang="en-US" sz="1050" b="1" i="0" smtClean="0">
                              <a:solidFill>
                                <a:srgbClr val="FB7A65"/>
                              </a:solidFill>
                              <a:latin typeface="Cambria Math" panose="02040503050406030204" pitchFamily="18" charset="0"/>
                            </a:rPr>
                            <m:t>  </m:t>
                          </m:r>
                          <m:r>
                            <a:rPr lang="en-US" sz="1050" b="1" i="0" smtClean="0">
                              <a:solidFill>
                                <a:srgbClr val="FB7A65"/>
                              </a:solidFill>
                              <a:latin typeface="Cambria Math" panose="02040503050406030204" pitchFamily="18" charset="0"/>
                            </a:rPr>
                            <m:t>𝐍</m:t>
                          </m:r>
                        </m:e>
                        <m:sub>
                          <m:r>
                            <a:rPr lang="en-US" sz="1050" b="1" i="1" smtClean="0">
                              <a:solidFill>
                                <a:srgbClr val="FB7A65"/>
                              </a:solidFill>
                              <a:latin typeface="Cambria Math" panose="02040503050406030204" pitchFamily="18" charset="0"/>
                            </a:rPr>
                            <m:t>𝟕</m:t>
                          </m:r>
                        </m:sub>
                      </m:sSub>
                    </m:oMath>
                  </m:oMathPara>
                </a14:m>
                <a:endParaRPr lang="en-US" sz="1050" b="1" dirty="0">
                  <a:solidFill>
                    <a:srgbClr val="FB7A65"/>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6091181" y="1639149"/>
                <a:ext cx="879215" cy="161583"/>
              </a:xfrm>
              <a:prstGeom prst="rect">
                <a:avLst/>
              </a:prstGeom>
              <a:blipFill rotWithShape="0">
                <a:blip r:embed="rId27"/>
                <a:stretch>
                  <a:fillRect l="-2778"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337430" y="1075555"/>
                <a:ext cx="976678" cy="316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𝑆𝑁𝑅</m:t>
                      </m:r>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𝑝𝑜𝑤𝑒𝑟</m:t>
                          </m:r>
                        </m:num>
                        <m:den>
                          <m:r>
                            <a:rPr lang="en-US" sz="1200" b="0" i="1" smtClean="0">
                              <a:solidFill>
                                <a:schemeClr val="tx1"/>
                              </a:solidFill>
                              <a:latin typeface="Cambria Math" panose="02040503050406030204" pitchFamily="18" charset="0"/>
                            </a:rPr>
                            <m:t>𝑛𝑜𝑖𝑠𝑒</m:t>
                          </m:r>
                        </m:den>
                      </m:f>
                    </m:oMath>
                  </m:oMathPara>
                </a14:m>
                <a:endParaRPr lang="en-US" sz="1200" dirty="0">
                  <a:solidFill>
                    <a:schemeClr val="tx1"/>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3337430" y="1075555"/>
                <a:ext cx="976678" cy="316305"/>
              </a:xfrm>
              <a:prstGeom prst="rect">
                <a:avLst/>
              </a:prstGeom>
              <a:blipFill rotWithShape="0">
                <a:blip r:embed="rId28"/>
                <a:stretch>
                  <a:fillRect l="-3106" t="-1923" r="-1242" b="-15385"/>
                </a:stretch>
              </a:blipFill>
            </p:spPr>
            <p:txBody>
              <a:bodyPr/>
              <a:lstStyle/>
              <a:p>
                <a:r>
                  <a:rPr lang="en-US">
                    <a:noFill/>
                  </a:rPr>
                  <a:t> </a:t>
                </a:r>
              </a:p>
            </p:txBody>
          </p:sp>
        </mc:Fallback>
      </mc:AlternateContent>
      <p:cxnSp>
        <p:nvCxnSpPr>
          <p:cNvPr id="85" name="Straight Arrow Connector 84"/>
          <p:cNvCxnSpPr/>
          <p:nvPr/>
        </p:nvCxnSpPr>
        <p:spPr>
          <a:xfrm>
            <a:off x="4601733" y="1000657"/>
            <a:ext cx="75" cy="446616"/>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4922615" y="972777"/>
            <a:ext cx="113" cy="468637"/>
          </a:xfrm>
          <a:prstGeom prst="straightConnector1">
            <a:avLst/>
          </a:prstGeom>
          <a:ln w="57150">
            <a:solidFill>
              <a:schemeClr val="accent6">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4601733" y="3109357"/>
            <a:ext cx="1863862" cy="1092833"/>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6399158" y="4349497"/>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rgbClr val="FB7A65"/>
                          </a:solidFill>
                          <a:latin typeface="Cambria Math" panose="02040503050406030204" pitchFamily="18" charset="0"/>
                        </a:rPr>
                        <m:t>𝑺𝑭</m:t>
                      </m:r>
                      <m:r>
                        <a:rPr lang="en-US" sz="900" b="1" i="1" smtClean="0">
                          <a:solidFill>
                            <a:srgbClr val="FB7A65"/>
                          </a:solidFill>
                          <a:latin typeface="Cambria Math" panose="02040503050406030204" pitchFamily="18" charset="0"/>
                        </a:rPr>
                        <m:t>=?, </m:t>
                      </m:r>
                      <m:r>
                        <a:rPr lang="en-US" sz="900" b="1" i="1" smtClean="0">
                          <a:solidFill>
                            <a:srgbClr val="FB7A65"/>
                          </a:solidFill>
                          <a:latin typeface="Cambria Math" panose="02040503050406030204" pitchFamily="18" charset="0"/>
                        </a:rPr>
                        <m:t>𝑷𝑻</m:t>
                      </m:r>
                      <m:r>
                        <a:rPr lang="en-US" sz="900" b="1" i="1" smtClean="0">
                          <a:solidFill>
                            <a:srgbClr val="FB7A65"/>
                          </a:solidFill>
                          <a:latin typeface="Cambria Math" panose="02040503050406030204" pitchFamily="18" charset="0"/>
                        </a:rPr>
                        <m:t>=?</m:t>
                      </m:r>
                    </m:oMath>
                  </m:oMathPara>
                </a14:m>
                <a:endParaRPr lang="en-US" sz="900" b="1" dirty="0">
                  <a:solidFill>
                    <a:srgbClr val="FB7A65"/>
                  </a:solidFill>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6399158" y="4349497"/>
                <a:ext cx="718145" cy="138499"/>
              </a:xfrm>
              <a:prstGeom prst="rect">
                <a:avLst/>
              </a:prstGeom>
              <a:blipFill rotWithShape="0">
                <a:blip r:embed="rId29"/>
                <a:stretch>
                  <a:fillRect l="-3390" r="-3390" b="-9091"/>
                </a:stretch>
              </a:blipFill>
            </p:spPr>
            <p:txBody>
              <a:bodyPr/>
              <a:lstStyle/>
              <a:p>
                <a:r>
                  <a:rPr lang="en-US">
                    <a:noFill/>
                  </a:rPr>
                  <a:t> </a:t>
                </a:r>
              </a:p>
            </p:txBody>
          </p:sp>
        </mc:Fallback>
      </mc:AlternateContent>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876" y="4039774"/>
            <a:ext cx="275526" cy="265823"/>
          </a:xfrm>
          <a:prstGeom prst="rect">
            <a:avLst/>
          </a:prstGeom>
        </p:spPr>
      </p:pic>
      <mc:AlternateContent xmlns:mc="http://schemas.openxmlformats.org/markup-compatibility/2006" xmlns:a14="http://schemas.microsoft.com/office/drawing/2010/main">
        <mc:Choice Requires="a14">
          <p:sp>
            <p:nvSpPr>
              <p:cNvPr id="95" name="TextBox 94"/>
              <p:cNvSpPr txBox="1"/>
              <p:nvPr/>
            </p:nvSpPr>
            <p:spPr>
              <a:xfrm>
                <a:off x="6301888" y="3798464"/>
                <a:ext cx="87921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050" b="1" i="1" smtClean="0">
                          <a:solidFill>
                            <a:srgbClr val="FB7A65"/>
                          </a:solidFill>
                          <a:latin typeface="Cambria Math" panose="02040503050406030204" pitchFamily="18" charset="0"/>
                        </a:rPr>
                        <m:t>R</m:t>
                      </m:r>
                      <m:r>
                        <a:rPr lang="en-US" sz="1050" b="1" i="1" smtClean="0">
                          <a:solidFill>
                            <a:srgbClr val="FB7A65"/>
                          </a:solidFill>
                          <a:latin typeface="Cambria Math" panose="02040503050406030204" pitchFamily="18" charset="0"/>
                        </a:rPr>
                        <m:t>𝒐𝒂𝒎𝒊𝒏𝒈</m:t>
                      </m:r>
                      <m:sSub>
                        <m:sSubPr>
                          <m:ctrlPr>
                            <a:rPr lang="en-US" sz="1050" b="1" i="1" smtClean="0">
                              <a:solidFill>
                                <a:srgbClr val="FB7A65"/>
                              </a:solidFill>
                              <a:latin typeface="Cambria Math" panose="02040503050406030204" pitchFamily="18" charset="0"/>
                            </a:rPr>
                          </m:ctrlPr>
                        </m:sSubPr>
                        <m:e>
                          <m:r>
                            <a:rPr lang="en-US" sz="1050" b="1" i="0" smtClean="0">
                              <a:solidFill>
                                <a:srgbClr val="FB7A65"/>
                              </a:solidFill>
                              <a:latin typeface="Cambria Math" panose="02040503050406030204" pitchFamily="18" charset="0"/>
                            </a:rPr>
                            <m:t>  </m:t>
                          </m:r>
                          <m:r>
                            <a:rPr lang="en-US" sz="1050" b="1" i="0" smtClean="0">
                              <a:solidFill>
                                <a:srgbClr val="FB7A65"/>
                              </a:solidFill>
                              <a:latin typeface="Cambria Math" panose="02040503050406030204" pitchFamily="18" charset="0"/>
                            </a:rPr>
                            <m:t>𝐍</m:t>
                          </m:r>
                        </m:e>
                        <m:sub>
                          <m:r>
                            <a:rPr lang="en-US" sz="1050" b="1" i="1" smtClean="0">
                              <a:solidFill>
                                <a:srgbClr val="FB7A65"/>
                              </a:solidFill>
                              <a:latin typeface="Cambria Math" panose="02040503050406030204" pitchFamily="18" charset="0"/>
                            </a:rPr>
                            <m:t>𝟗</m:t>
                          </m:r>
                        </m:sub>
                      </m:sSub>
                    </m:oMath>
                  </m:oMathPara>
                </a14:m>
                <a:endParaRPr lang="en-US" sz="1050" b="1" dirty="0">
                  <a:solidFill>
                    <a:srgbClr val="FB7A65"/>
                  </a:solidFill>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6301888" y="3798464"/>
                <a:ext cx="879215" cy="161583"/>
              </a:xfrm>
              <a:prstGeom prst="rect">
                <a:avLst/>
              </a:prstGeom>
              <a:blipFill rotWithShape="0">
                <a:blip r:embed="rId30"/>
                <a:stretch>
                  <a:fillRect l="-3472" b="-37037"/>
                </a:stretch>
              </a:blipFill>
            </p:spPr>
            <p:txBody>
              <a:bodyPr/>
              <a:lstStyle/>
              <a:p>
                <a:r>
                  <a:rPr lang="en-US">
                    <a:noFill/>
                  </a:rPr>
                  <a:t> </a:t>
                </a:r>
              </a:p>
            </p:txBody>
          </p:sp>
        </mc:Fallback>
      </mc:AlternateContent>
      <p:cxnSp>
        <p:nvCxnSpPr>
          <p:cNvPr id="97" name="Straight Arrow Connector 96"/>
          <p:cNvCxnSpPr/>
          <p:nvPr/>
        </p:nvCxnSpPr>
        <p:spPr>
          <a:xfrm>
            <a:off x="891429" y="2073216"/>
            <a:ext cx="3074539" cy="534503"/>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1392948" y="1911632"/>
                <a:ext cx="177100"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𝑑</m:t>
                          </m:r>
                        </m:e>
                        <m:sub>
                          <m:r>
                            <a:rPr lang="en-US" sz="1050" b="0" i="1" smtClean="0">
                              <a:solidFill>
                                <a:srgbClr val="FFC000"/>
                              </a:solidFill>
                              <a:latin typeface="Cambria Math" panose="02040503050406030204" pitchFamily="18" charset="0"/>
                            </a:rPr>
                            <m:t>4</m:t>
                          </m:r>
                        </m:sub>
                      </m:sSub>
                    </m:oMath>
                  </m:oMathPara>
                </a14:m>
                <a:endParaRPr lang="en-US" sz="1050" dirty="0">
                  <a:solidFill>
                    <a:srgbClr val="FFC000"/>
                  </a:solidFill>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1392948" y="1911632"/>
                <a:ext cx="177100" cy="161583"/>
              </a:xfrm>
              <a:prstGeom prst="rect">
                <a:avLst/>
              </a:prstGeom>
              <a:blipFill rotWithShape="0">
                <a:blip r:embed="rId17"/>
                <a:stretch>
                  <a:fillRect l="-20690" r="-3448"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95032" y="2159078"/>
                <a:ext cx="707566" cy="13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rgbClr val="FFC000"/>
                          </a:solidFill>
                          <a:latin typeface="Cambria Math" panose="02040503050406030204" pitchFamily="18" charset="0"/>
                        </a:rPr>
                        <m:t>𝑆𝐹</m:t>
                      </m:r>
                      <m:r>
                        <a:rPr lang="en-US" sz="900" i="1" smtClean="0">
                          <a:solidFill>
                            <a:srgbClr val="FFC000"/>
                          </a:solidFill>
                          <a:latin typeface="Cambria Math" panose="02040503050406030204" pitchFamily="18" charset="0"/>
                        </a:rPr>
                        <m:t>=?, </m:t>
                      </m:r>
                      <m:r>
                        <a:rPr lang="en-US" sz="900" i="1" smtClean="0">
                          <a:solidFill>
                            <a:srgbClr val="FFC000"/>
                          </a:solidFill>
                          <a:latin typeface="Cambria Math" panose="02040503050406030204" pitchFamily="18" charset="0"/>
                        </a:rPr>
                        <m:t>𝑃𝑇</m:t>
                      </m:r>
                      <m:r>
                        <a:rPr lang="en-US" sz="900" i="1" smtClean="0">
                          <a:solidFill>
                            <a:srgbClr val="FFC000"/>
                          </a:solidFill>
                          <a:latin typeface="Cambria Math" panose="02040503050406030204" pitchFamily="18" charset="0"/>
                        </a:rPr>
                        <m:t>=?</m:t>
                      </m:r>
                    </m:oMath>
                  </m:oMathPara>
                </a14:m>
                <a:endParaRPr lang="en-US" sz="900" dirty="0">
                  <a:solidFill>
                    <a:srgbClr val="FFC000"/>
                  </a:solidFill>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95032" y="2159078"/>
                <a:ext cx="707566" cy="138499"/>
              </a:xfrm>
              <a:prstGeom prst="rect">
                <a:avLst/>
              </a:prstGeom>
              <a:blipFill rotWithShape="0">
                <a:blip r:embed="rId18"/>
                <a:stretch>
                  <a:fillRect l="-3448" r="-3448" b="-8696"/>
                </a:stretch>
              </a:blipFill>
            </p:spPr>
            <p:txBody>
              <a:bodyPr/>
              <a:lstStyle/>
              <a:p>
                <a:r>
                  <a:rPr lang="en-US">
                    <a:noFill/>
                  </a:rPr>
                  <a:t> </a:t>
                </a:r>
              </a:p>
            </p:txBody>
          </p:sp>
        </mc:Fallback>
      </mc:AlternateContent>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077" y="1861845"/>
            <a:ext cx="275526" cy="265823"/>
          </a:xfrm>
          <a:prstGeom prst="rect">
            <a:avLst/>
          </a:prstGeom>
        </p:spPr>
      </p:pic>
      <mc:AlternateContent xmlns:mc="http://schemas.openxmlformats.org/markup-compatibility/2006" xmlns:a14="http://schemas.microsoft.com/office/drawing/2010/main">
        <mc:Choice Requires="a14">
          <p:sp>
            <p:nvSpPr>
              <p:cNvPr id="101" name="TextBox 100"/>
              <p:cNvSpPr txBox="1"/>
              <p:nvPr/>
            </p:nvSpPr>
            <p:spPr>
              <a:xfrm>
                <a:off x="198461" y="1663434"/>
                <a:ext cx="800668"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𝑴</m:t>
                      </m:r>
                      <m:r>
                        <a:rPr lang="en-US" sz="1050" b="1" i="1">
                          <a:solidFill>
                            <a:srgbClr val="FFC000"/>
                          </a:solidFill>
                          <a:latin typeface="Cambria Math" panose="02040503050406030204" pitchFamily="18" charset="0"/>
                        </a:rPr>
                        <m:t>𝒐𝒃𝒊𝒍𝒊𝒕𝒚</m:t>
                      </m:r>
                      <m:r>
                        <a:rPr lang="en-US" sz="1050" b="1" i="1">
                          <a:solidFill>
                            <a:srgbClr val="FFC000"/>
                          </a:solidFill>
                          <a:latin typeface="Cambria Math" panose="02040503050406030204" pitchFamily="18" charset="0"/>
                        </a:rPr>
                        <m:t> </m:t>
                      </m:r>
                      <m:sSub>
                        <m:sSubPr>
                          <m:ctrlPr>
                            <a:rPr lang="en-US" sz="1050" b="1" i="1" smtClean="0">
                              <a:solidFill>
                                <a:srgbClr val="FFC000"/>
                              </a:solidFill>
                              <a:latin typeface="Cambria Math" panose="02040503050406030204" pitchFamily="18" charset="0"/>
                            </a:rPr>
                          </m:ctrlPr>
                        </m:sSubPr>
                        <m:e>
                          <m:r>
                            <a:rPr lang="en-US" sz="1050" b="1" i="1" smtClean="0">
                              <a:solidFill>
                                <a:srgbClr val="FFC000"/>
                              </a:solidFill>
                              <a:latin typeface="Cambria Math" panose="02040503050406030204" pitchFamily="18" charset="0"/>
                            </a:rPr>
                            <m:t>𝑵</m:t>
                          </m:r>
                        </m:e>
                        <m:sub>
                          <m:r>
                            <a:rPr lang="en-US" sz="1050" b="1" i="1" smtClean="0">
                              <a:solidFill>
                                <a:srgbClr val="FFC000"/>
                              </a:solidFill>
                              <a:latin typeface="Cambria Math" panose="02040503050406030204" pitchFamily="18" charset="0"/>
                            </a:rPr>
                            <m:t>𝟏𝟏</m:t>
                          </m:r>
                        </m:sub>
                      </m:sSub>
                    </m:oMath>
                  </m:oMathPara>
                </a14:m>
                <a:endParaRPr lang="en-US" sz="1050" b="1" dirty="0">
                  <a:solidFill>
                    <a:srgbClr val="FFC00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198461" y="1663434"/>
                <a:ext cx="800668" cy="161583"/>
              </a:xfrm>
              <a:prstGeom prst="rect">
                <a:avLst/>
              </a:prstGeom>
              <a:blipFill rotWithShape="0">
                <a:blip r:embed="rId31"/>
                <a:stretch>
                  <a:fillRect l="-6107" t="-3846" r="-6107" b="-42308"/>
                </a:stretch>
              </a:blipFill>
            </p:spPr>
            <p:txBody>
              <a:bodyPr/>
              <a:lstStyle/>
              <a:p>
                <a:r>
                  <a:rPr lang="en-US">
                    <a:noFill/>
                  </a:rPr>
                  <a:t> </a:t>
                </a:r>
              </a:p>
            </p:txBody>
          </p:sp>
        </mc:Fallback>
      </mc:AlternateContent>
      <p:cxnSp>
        <p:nvCxnSpPr>
          <p:cNvPr id="103" name="Straight Arrow Connector 102"/>
          <p:cNvCxnSpPr>
            <a:stCxn id="105" idx="3"/>
          </p:cNvCxnSpPr>
          <p:nvPr/>
        </p:nvCxnSpPr>
        <p:spPr>
          <a:xfrm flipV="1">
            <a:off x="2983316" y="3204040"/>
            <a:ext cx="1135433" cy="751092"/>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p:cNvSpPr txBox="1"/>
              <p:nvPr/>
            </p:nvSpPr>
            <p:spPr>
              <a:xfrm>
                <a:off x="2249141" y="4115610"/>
                <a:ext cx="848630" cy="13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11</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9</m:t>
                      </m:r>
                    </m:oMath>
                  </m:oMathPara>
                </a14:m>
                <a:endParaRPr lang="en-US" sz="900" dirty="0">
                  <a:solidFill>
                    <a:schemeClr val="tx1"/>
                  </a:solidFill>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2249141" y="4115610"/>
                <a:ext cx="848630" cy="138499"/>
              </a:xfrm>
              <a:prstGeom prst="rect">
                <a:avLst/>
              </a:prstGeom>
              <a:blipFill rotWithShape="0">
                <a:blip r:embed="rId32"/>
                <a:stretch>
                  <a:fillRect l="-2878" r="-2878" b="-8696"/>
                </a:stretch>
              </a:blipFill>
            </p:spPr>
            <p:txBody>
              <a:bodyPr/>
              <a:lstStyle/>
              <a:p>
                <a:r>
                  <a:rPr lang="en-US">
                    <a:noFill/>
                  </a:rPr>
                  <a:t> </a:t>
                </a:r>
              </a:p>
            </p:txBody>
          </p:sp>
        </mc:Fallback>
      </mc:AlternateContent>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7790" y="3822220"/>
            <a:ext cx="275526" cy="265823"/>
          </a:xfrm>
          <a:prstGeom prst="rect">
            <a:avLst/>
          </a:prstGeom>
        </p:spPr>
      </p:pic>
      <mc:AlternateContent xmlns:mc="http://schemas.openxmlformats.org/markup-compatibility/2006" xmlns:a14="http://schemas.microsoft.com/office/drawing/2010/main">
        <mc:Choice Requires="a14">
          <p:sp>
            <p:nvSpPr>
              <p:cNvPr id="106" name="TextBox 105"/>
              <p:cNvSpPr txBox="1"/>
              <p:nvPr/>
            </p:nvSpPr>
            <p:spPr>
              <a:xfrm>
                <a:off x="2779445" y="3592780"/>
                <a:ext cx="186781"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10</m:t>
                          </m:r>
                        </m:sub>
                      </m:sSub>
                    </m:oMath>
                  </m:oMathPara>
                </a14:m>
                <a:endParaRPr lang="en-US" sz="1050" dirty="0">
                  <a:solidFill>
                    <a:schemeClr val="tx1"/>
                  </a:solidFill>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2779445" y="3592780"/>
                <a:ext cx="186781" cy="161583"/>
              </a:xfrm>
              <a:prstGeom prst="rect">
                <a:avLst/>
              </a:prstGeom>
              <a:blipFill rotWithShape="0">
                <a:blip r:embed="rId33"/>
                <a:stretch>
                  <a:fillRect l="-25806" r="-16129"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85280" y="3158308"/>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accent6">
                              <a:lumMod val="50000"/>
                            </a:schemeClr>
                          </a:solidFill>
                          <a:latin typeface="Cambria Math" panose="02040503050406030204" pitchFamily="18" charset="0"/>
                        </a:rPr>
                        <m:t>𝑺𝑭</m:t>
                      </m:r>
                      <m:r>
                        <a:rPr lang="en-US" sz="900" b="1" i="1" smtClean="0">
                          <a:solidFill>
                            <a:schemeClr val="accent6">
                              <a:lumMod val="50000"/>
                            </a:schemeClr>
                          </a:solidFill>
                          <a:latin typeface="Cambria Math" panose="02040503050406030204" pitchFamily="18" charset="0"/>
                        </a:rPr>
                        <m:t>=?, </m:t>
                      </m:r>
                      <m:r>
                        <a:rPr lang="en-US" sz="900" b="1" i="1" smtClean="0">
                          <a:solidFill>
                            <a:schemeClr val="accent6">
                              <a:lumMod val="50000"/>
                            </a:schemeClr>
                          </a:solidFill>
                          <a:latin typeface="Cambria Math" panose="02040503050406030204" pitchFamily="18" charset="0"/>
                        </a:rPr>
                        <m:t>𝑷𝑻</m:t>
                      </m:r>
                      <m:r>
                        <a:rPr lang="en-US" sz="900" b="1" i="1" smtClean="0">
                          <a:solidFill>
                            <a:schemeClr val="accent6">
                              <a:lumMod val="50000"/>
                            </a:schemeClr>
                          </a:solidFill>
                          <a:latin typeface="Cambria Math" panose="02040503050406030204" pitchFamily="18" charset="0"/>
                        </a:rPr>
                        <m:t>=?</m:t>
                      </m:r>
                    </m:oMath>
                  </m:oMathPara>
                </a14:m>
                <a:endParaRPr lang="en-US" sz="900" b="1" dirty="0">
                  <a:solidFill>
                    <a:schemeClr val="accent6">
                      <a:lumMod val="50000"/>
                    </a:schemeClr>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6885280" y="3158308"/>
                <a:ext cx="718145" cy="138499"/>
              </a:xfrm>
              <a:prstGeom prst="rect">
                <a:avLst/>
              </a:prstGeom>
              <a:blipFill rotWithShape="0">
                <a:blip r:embed="rId34"/>
                <a:stretch>
                  <a:fillRect l="-3390" r="-3390" b="-8696"/>
                </a:stretch>
              </a:blipFill>
            </p:spPr>
            <p:txBody>
              <a:bodyPr/>
              <a:lstStyle/>
              <a:p>
                <a:r>
                  <a:rPr lang="en-US">
                    <a:noFill/>
                  </a:rPr>
                  <a:t> </a:t>
                </a:r>
              </a:p>
            </p:txBody>
          </p:sp>
        </mc:Fallback>
      </mc:AlternateContent>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9063" y="2840961"/>
            <a:ext cx="275526" cy="265823"/>
          </a:xfrm>
          <a:prstGeom prst="rect">
            <a:avLst/>
          </a:prstGeom>
        </p:spPr>
      </p:pic>
      <p:cxnSp>
        <p:nvCxnSpPr>
          <p:cNvPr id="110" name="Straight Arrow Connector 109"/>
          <p:cNvCxnSpPr/>
          <p:nvPr/>
        </p:nvCxnSpPr>
        <p:spPr>
          <a:xfrm flipH="1">
            <a:off x="4739351" y="3068895"/>
            <a:ext cx="2808346" cy="0"/>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7046242" y="2613260"/>
                <a:ext cx="70769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6">
                              <a:lumMod val="50000"/>
                            </a:schemeClr>
                          </a:solidFill>
                          <a:latin typeface="Cambria Math" panose="02040503050406030204" pitchFamily="18" charset="0"/>
                        </a:rPr>
                        <m:t>𝑺𝒑𝒆𝒄𝒊𝒂𝒍</m:t>
                      </m:r>
                      <m:r>
                        <a:rPr lang="en-US" sz="1050" b="1" i="0" smtClean="0">
                          <a:solidFill>
                            <a:schemeClr val="accent6">
                              <a:lumMod val="50000"/>
                            </a:schemeClr>
                          </a:solidFill>
                          <a:latin typeface="Cambria Math" panose="02040503050406030204" pitchFamily="18" charset="0"/>
                        </a:rPr>
                        <m:t> </m:t>
                      </m:r>
                      <m:sSub>
                        <m:sSubPr>
                          <m:ctrlPr>
                            <a:rPr lang="en-US" sz="1050" b="1" i="1" smtClean="0">
                              <a:solidFill>
                                <a:schemeClr val="accent6">
                                  <a:lumMod val="50000"/>
                                </a:schemeClr>
                              </a:solidFill>
                              <a:latin typeface="Cambria Math" panose="02040503050406030204" pitchFamily="18" charset="0"/>
                            </a:rPr>
                          </m:ctrlPr>
                        </m:sSubPr>
                        <m:e>
                          <m:r>
                            <a:rPr lang="en-US" sz="1050" b="1" i="0" smtClean="0">
                              <a:solidFill>
                                <a:schemeClr val="accent6">
                                  <a:lumMod val="50000"/>
                                </a:schemeClr>
                              </a:solidFill>
                              <a:latin typeface="Cambria Math" panose="02040503050406030204" pitchFamily="18" charset="0"/>
                            </a:rPr>
                            <m:t>𝐍</m:t>
                          </m:r>
                        </m:e>
                        <m:sub>
                          <m:r>
                            <a:rPr lang="en-US" sz="1050" b="1" i="1" smtClean="0">
                              <a:solidFill>
                                <a:schemeClr val="accent6">
                                  <a:lumMod val="50000"/>
                                </a:schemeClr>
                              </a:solidFill>
                              <a:latin typeface="Cambria Math" panose="02040503050406030204" pitchFamily="18" charset="0"/>
                            </a:rPr>
                            <m:t>𝟖</m:t>
                          </m:r>
                        </m:sub>
                      </m:sSub>
                    </m:oMath>
                  </m:oMathPara>
                </a14:m>
                <a:endParaRPr lang="en-US" sz="1050" b="1" dirty="0">
                  <a:solidFill>
                    <a:schemeClr val="accent6">
                      <a:lumMod val="50000"/>
                    </a:schemeClr>
                  </a:solidFill>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7046242" y="2613260"/>
                <a:ext cx="707693" cy="161583"/>
              </a:xfrm>
              <a:prstGeom prst="rect">
                <a:avLst/>
              </a:prstGeom>
              <a:blipFill rotWithShape="0">
                <a:blip r:embed="rId35"/>
                <a:stretch>
                  <a:fillRect l="-6897" t="-3846" r="-862" b="-42308"/>
                </a:stretch>
              </a:blipFill>
            </p:spPr>
            <p:txBody>
              <a:bodyPr/>
              <a:lstStyle/>
              <a:p>
                <a:r>
                  <a:rPr lang="en-US">
                    <a:noFill/>
                  </a:rPr>
                  <a:t> </a:t>
                </a:r>
              </a:p>
            </p:txBody>
          </p:sp>
        </mc:Fallback>
      </mc:AlternateContent>
    </p:spTree>
    <p:extLst>
      <p:ext uri="{BB962C8B-B14F-4D97-AF65-F5344CB8AC3E}">
        <p14:creationId xmlns:p14="http://schemas.microsoft.com/office/powerpoint/2010/main" val="197477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1000" fill="hold"/>
                                        <p:tgtEl>
                                          <p:spTgt spid="85"/>
                                        </p:tgtEl>
                                        <p:attrNameLst>
                                          <p:attrName>ppt_w</p:attrName>
                                        </p:attrNameLst>
                                      </p:cBhvr>
                                      <p:tavLst>
                                        <p:tav tm="0">
                                          <p:val>
                                            <p:fltVal val="0"/>
                                          </p:val>
                                        </p:tav>
                                        <p:tav tm="100000">
                                          <p:val>
                                            <p:strVal val="#ppt_w"/>
                                          </p:val>
                                        </p:tav>
                                      </p:tavLst>
                                    </p:anim>
                                    <p:anim calcmode="lin" valueType="num">
                                      <p:cBhvr>
                                        <p:cTn id="13" dur="1000" fill="hold"/>
                                        <p:tgtEl>
                                          <p:spTgt spid="85"/>
                                        </p:tgtEl>
                                        <p:attrNameLst>
                                          <p:attrName>ppt_h</p:attrName>
                                        </p:attrNameLst>
                                      </p:cBhvr>
                                      <p:tavLst>
                                        <p:tav tm="0">
                                          <p:val>
                                            <p:fltVal val="0"/>
                                          </p:val>
                                        </p:tav>
                                        <p:tav tm="100000">
                                          <p:val>
                                            <p:strVal val="#ppt_h"/>
                                          </p:val>
                                        </p:tav>
                                      </p:tavLst>
                                    </p:anim>
                                    <p:anim calcmode="lin" valueType="num">
                                      <p:cBhvr>
                                        <p:cTn id="14" dur="1000" fill="hold"/>
                                        <p:tgtEl>
                                          <p:spTgt spid="85"/>
                                        </p:tgtEl>
                                        <p:attrNameLst>
                                          <p:attrName>style.rotation</p:attrName>
                                        </p:attrNameLst>
                                      </p:cBhvr>
                                      <p:tavLst>
                                        <p:tav tm="0">
                                          <p:val>
                                            <p:fltVal val="90"/>
                                          </p:val>
                                        </p:tav>
                                        <p:tav tm="100000">
                                          <p:val>
                                            <p:fltVal val="0"/>
                                          </p:val>
                                        </p:tav>
                                      </p:tavLst>
                                    </p:anim>
                                    <p:animEffect transition="in" filter="fade">
                                      <p:cBhvr>
                                        <p:cTn id="15" dur="10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randombar(horizontal)">
                                      <p:cBhvr>
                                        <p:cTn id="26" dur="500"/>
                                        <p:tgtEl>
                                          <p:spTgt spid="24"/>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500"/>
                                        <p:tgtEl>
                                          <p:spTgt spid="2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randombar(horizontal)">
                                      <p:cBhvr>
                                        <p:cTn id="32" dur="500"/>
                                        <p:tgtEl>
                                          <p:spTgt spid="25"/>
                                        </p:tgtEl>
                                      </p:cBhvr>
                                    </p:animEffect>
                                  </p:childTnLst>
                                </p:cTn>
                              </p:par>
                              <p:par>
                                <p:cTn id="33" presetID="14" presetClass="entr" presetSubtype="1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randombar(horizontal)">
                                      <p:cBhvr>
                                        <p:cTn id="35" dur="500"/>
                                        <p:tgtEl>
                                          <p:spTgt spid="41"/>
                                        </p:tgtEl>
                                      </p:cBhvr>
                                    </p:animEffect>
                                  </p:childTnLst>
                                </p:cTn>
                              </p:par>
                              <p:par>
                                <p:cTn id="36" presetID="20" presetClass="exit" presetSubtype="0" fill="hold" nodeType="withEffect">
                                  <p:stCondLst>
                                    <p:cond delay="0"/>
                                  </p:stCondLst>
                                  <p:childTnLst>
                                    <p:animEffect transition="out" filter="wedge">
                                      <p:cBhvr>
                                        <p:cTn id="37" dur="800"/>
                                        <p:tgtEl>
                                          <p:spTgt spid="85"/>
                                        </p:tgtEl>
                                      </p:cBhvr>
                                    </p:animEffect>
                                    <p:set>
                                      <p:cBhvr>
                                        <p:cTn id="38" dur="1" fill="hold">
                                          <p:stCondLst>
                                            <p:cond delay="799"/>
                                          </p:stCondLst>
                                        </p:cTn>
                                        <p:tgtEl>
                                          <p:spTgt spid="8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1" nodeType="click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500" fill="hold"/>
                                        <p:tgtEl>
                                          <p:spTgt spid="83"/>
                                        </p:tgtEl>
                                        <p:attrNameLst>
                                          <p:attrName>ppt_w</p:attrName>
                                        </p:attrNameLst>
                                      </p:cBhvr>
                                      <p:tavLst>
                                        <p:tav tm="0">
                                          <p:val>
                                            <p:fltVal val="0"/>
                                          </p:val>
                                        </p:tav>
                                        <p:tav tm="100000">
                                          <p:val>
                                            <p:strVal val="#ppt_w"/>
                                          </p:val>
                                        </p:tav>
                                      </p:tavLst>
                                    </p:anim>
                                    <p:anim calcmode="lin" valueType="num">
                                      <p:cBhvr>
                                        <p:cTn id="44" dur="500" fill="hold"/>
                                        <p:tgtEl>
                                          <p:spTgt spid="83"/>
                                        </p:tgtEl>
                                        <p:attrNameLst>
                                          <p:attrName>ppt_h</p:attrName>
                                        </p:attrNameLst>
                                      </p:cBhvr>
                                      <p:tavLst>
                                        <p:tav tm="0">
                                          <p:val>
                                            <p:fltVal val="0"/>
                                          </p:val>
                                        </p:tav>
                                        <p:tav tm="100000">
                                          <p:val>
                                            <p:strVal val="#ppt_h"/>
                                          </p:val>
                                        </p:tav>
                                      </p:tavLst>
                                    </p:anim>
                                    <p:animEffect transition="in" filter="fade">
                                      <p:cBhvr>
                                        <p:cTn id="45" dur="500"/>
                                        <p:tgtEl>
                                          <p:spTgt spid="83"/>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randombar(horizontal)">
                                      <p:cBhvr>
                                        <p:cTn id="50" dur="500"/>
                                        <p:tgtEl>
                                          <p:spTgt spid="9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randombar(horizontal)">
                                      <p:cBhvr>
                                        <p:cTn id="61" dur="500"/>
                                        <p:tgtEl>
                                          <p:spTgt spid="4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horizontal)">
                                      <p:cBhvr>
                                        <p:cTn id="64" dur="500"/>
                                        <p:tgtEl>
                                          <p:spTgt spid="48"/>
                                        </p:tgtEl>
                                      </p:cBhvr>
                                    </p:animEffect>
                                  </p:childTnLst>
                                </p:cTn>
                              </p:par>
                              <p:par>
                                <p:cTn id="65" presetID="14" presetClass="entr" presetSubtype="1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randombar(horizontal)">
                                      <p:cBhvr>
                                        <p:cTn id="67" dur="500"/>
                                        <p:tgtEl>
                                          <p:spTgt spid="50"/>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randombar(horizontal)">
                                      <p:cBhvr>
                                        <p:cTn id="70" dur="500"/>
                                        <p:tgtEl>
                                          <p:spTgt spid="51"/>
                                        </p:tgtEl>
                                      </p:cBhvr>
                                    </p:animEffect>
                                  </p:childTnLst>
                                </p:cTn>
                              </p:par>
                              <p:par>
                                <p:cTn id="71" presetID="22" presetClass="exit" presetSubtype="4" fill="hold" nodeType="withEffect">
                                  <p:stCondLst>
                                    <p:cond delay="0"/>
                                  </p:stCondLst>
                                  <p:childTnLst>
                                    <p:animEffect transition="out" filter="wipe(down)">
                                      <p:cBhvr>
                                        <p:cTn id="72" dur="500"/>
                                        <p:tgtEl>
                                          <p:spTgt spid="90"/>
                                        </p:tgtEl>
                                      </p:cBhvr>
                                    </p:animEffect>
                                    <p:set>
                                      <p:cBhvr>
                                        <p:cTn id="73" dur="1" fill="hold">
                                          <p:stCondLst>
                                            <p:cond delay="499"/>
                                          </p:stCondLst>
                                        </p:cTn>
                                        <p:tgtEl>
                                          <p:spTgt spid="9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2" nodeType="clickEffect">
                                  <p:stCondLst>
                                    <p:cond delay="0"/>
                                  </p:stCondLst>
                                  <p:childTnLst>
                                    <p:set>
                                      <p:cBhvr>
                                        <p:cTn id="77" dur="1" fill="hold">
                                          <p:stCondLst>
                                            <p:cond delay="0"/>
                                          </p:stCondLst>
                                        </p:cTn>
                                        <p:tgtEl>
                                          <p:spTgt spid="83"/>
                                        </p:tgtEl>
                                        <p:attrNameLst>
                                          <p:attrName>style.visibility</p:attrName>
                                        </p:attrNameLst>
                                      </p:cBhvr>
                                      <p:to>
                                        <p:strVal val="visible"/>
                                      </p:to>
                                    </p:set>
                                    <p:anim calcmode="lin" valueType="num">
                                      <p:cBhvr>
                                        <p:cTn id="78" dur="500" fill="hold"/>
                                        <p:tgtEl>
                                          <p:spTgt spid="83"/>
                                        </p:tgtEl>
                                        <p:attrNameLst>
                                          <p:attrName>ppt_w</p:attrName>
                                        </p:attrNameLst>
                                      </p:cBhvr>
                                      <p:tavLst>
                                        <p:tav tm="0">
                                          <p:val>
                                            <p:fltVal val="0"/>
                                          </p:val>
                                        </p:tav>
                                        <p:tav tm="100000">
                                          <p:val>
                                            <p:strVal val="#ppt_w"/>
                                          </p:val>
                                        </p:tav>
                                      </p:tavLst>
                                    </p:anim>
                                    <p:anim calcmode="lin" valueType="num">
                                      <p:cBhvr>
                                        <p:cTn id="79" dur="500" fill="hold"/>
                                        <p:tgtEl>
                                          <p:spTgt spid="83"/>
                                        </p:tgtEl>
                                        <p:attrNameLst>
                                          <p:attrName>ppt_h</p:attrName>
                                        </p:attrNameLst>
                                      </p:cBhvr>
                                      <p:tavLst>
                                        <p:tav tm="0">
                                          <p:val>
                                            <p:fltVal val="0"/>
                                          </p:val>
                                        </p:tav>
                                        <p:tav tm="100000">
                                          <p:val>
                                            <p:strVal val="#ppt_h"/>
                                          </p:val>
                                        </p:tav>
                                      </p:tavLst>
                                    </p:anim>
                                    <p:animEffect transition="in" filter="fade">
                                      <p:cBhvr>
                                        <p:cTn id="80" dur="500"/>
                                        <p:tgtEl>
                                          <p:spTgt spid="83"/>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randombar(horizontal)">
                                      <p:cBhvr>
                                        <p:cTn id="85" dur="500"/>
                                        <p:tgtEl>
                                          <p:spTgt spid="8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randombar(horizontal)">
                                      <p:cBhvr>
                                        <p:cTn id="96" dur="500"/>
                                        <p:tgtEl>
                                          <p:spTgt spid="56"/>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randombar(horizontal)">
                                      <p:cBhvr>
                                        <p:cTn id="99" dur="500"/>
                                        <p:tgtEl>
                                          <p:spTgt spid="57"/>
                                        </p:tgtEl>
                                      </p:cBhvr>
                                    </p:animEffect>
                                  </p:childTnLst>
                                </p:cTn>
                              </p:par>
                              <p:par>
                                <p:cTn id="100" presetID="14" presetClass="entr" presetSubtype="1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randombar(horizontal)">
                                      <p:cBhvr>
                                        <p:cTn id="102" dur="500"/>
                                        <p:tgtEl>
                                          <p:spTgt spid="53"/>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randombar(horizontal)">
                                      <p:cBhvr>
                                        <p:cTn id="105" dur="500"/>
                                        <p:tgtEl>
                                          <p:spTgt spid="54"/>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randombar(horizontal)">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randombar(horizontal)">
                                      <p:cBhvr>
                                        <p:cTn id="113" dur="500"/>
                                        <p:tgtEl>
                                          <p:spTgt spid="61"/>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randombar(horizontal)">
                                      <p:cBhvr>
                                        <p:cTn id="116" dur="500"/>
                                        <p:tgtEl>
                                          <p:spTgt spid="64"/>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randombar(horizontal)">
                                      <p:cBhvr>
                                        <p:cTn id="119" dur="500"/>
                                        <p:tgtEl>
                                          <p:spTgt spid="65"/>
                                        </p:tgtEl>
                                      </p:cBhvr>
                                    </p:animEffect>
                                  </p:childTnLst>
                                </p:cTn>
                              </p:par>
                              <p:par>
                                <p:cTn id="120" presetID="14" presetClass="entr" presetSubtype="10" fill="hold" nodeType="with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randombar(horizontal)">
                                      <p:cBhvr>
                                        <p:cTn id="122" dur="500"/>
                                        <p:tgtEl>
                                          <p:spTgt spid="62"/>
                                        </p:tgtEl>
                                      </p:cBhvr>
                                    </p:animEffect>
                                  </p:childTnLst>
                                </p:cTn>
                              </p:par>
                              <p:par>
                                <p:cTn id="123" presetID="14" presetClass="entr" presetSubtype="10" fill="hold"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randombar(horizontal)">
                                      <p:cBhvr>
                                        <p:cTn id="125" dur="500"/>
                                        <p:tgtEl>
                                          <p:spTgt spid="63"/>
                                        </p:tgtEl>
                                      </p:cBhvr>
                                    </p:animEffect>
                                  </p:childTnLst>
                                </p:cTn>
                              </p:par>
                            </p:childTnLst>
                          </p:cTn>
                        </p:par>
                      </p:childTnLst>
                    </p:cTn>
                  </p:par>
                  <p:par>
                    <p:cTn id="126" fill="hold">
                      <p:stCondLst>
                        <p:cond delay="indefinite"/>
                      </p:stCondLst>
                      <p:childTnLst>
                        <p:par>
                          <p:cTn id="127" fill="hold">
                            <p:stCondLst>
                              <p:cond delay="0"/>
                            </p:stCondLst>
                            <p:childTnLst>
                              <p:par>
                                <p:cTn id="128" presetID="14" presetClass="entr" presetSubtype="10" fill="hold" nodeType="click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randombar(horizontal)">
                                      <p:cBhvr>
                                        <p:cTn id="130" dur="500"/>
                                        <p:tgtEl>
                                          <p:spTgt spid="70"/>
                                        </p:tgtEl>
                                      </p:cBhvr>
                                    </p:animEffect>
                                  </p:childTnLst>
                                </p:cTn>
                              </p:par>
                              <p:par>
                                <p:cTn id="131" presetID="14" presetClass="entr" presetSubtype="1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randombar(horizontal)">
                                      <p:cBhvr>
                                        <p:cTn id="133" dur="500"/>
                                        <p:tgtEl>
                                          <p:spTgt spid="69"/>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randombar(horizontal)">
                                      <p:cBhvr>
                                        <p:cTn id="136" dur="500"/>
                                        <p:tgtEl>
                                          <p:spTgt spid="68"/>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71"/>
                                        </p:tgtEl>
                                        <p:attrNameLst>
                                          <p:attrName>style.visibility</p:attrName>
                                        </p:attrNameLst>
                                      </p:cBhvr>
                                      <p:to>
                                        <p:strVal val="visible"/>
                                      </p:to>
                                    </p:set>
                                    <p:animEffect transition="in" filter="randombar(horizontal)">
                                      <p:cBhvr>
                                        <p:cTn id="139" dur="500"/>
                                        <p:tgtEl>
                                          <p:spTgt spid="71"/>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00"/>
                                        </p:tgtEl>
                                        <p:attrNameLst>
                                          <p:attrName>style.visibility</p:attrName>
                                        </p:attrNameLst>
                                      </p:cBhvr>
                                      <p:to>
                                        <p:strVal val="visible"/>
                                      </p:to>
                                    </p:set>
                                    <p:anim calcmode="lin" valueType="num">
                                      <p:cBhvr additive="base">
                                        <p:cTn id="144" dur="500" fill="hold"/>
                                        <p:tgtEl>
                                          <p:spTgt spid="100"/>
                                        </p:tgtEl>
                                        <p:attrNameLst>
                                          <p:attrName>ppt_x</p:attrName>
                                        </p:attrNameLst>
                                      </p:cBhvr>
                                      <p:tavLst>
                                        <p:tav tm="0">
                                          <p:val>
                                            <p:strVal val="#ppt_x"/>
                                          </p:val>
                                        </p:tav>
                                        <p:tav tm="100000">
                                          <p:val>
                                            <p:strVal val="#ppt_x"/>
                                          </p:val>
                                        </p:tav>
                                      </p:tavLst>
                                    </p:anim>
                                    <p:anim calcmode="lin" valueType="num">
                                      <p:cBhvr additive="base">
                                        <p:cTn id="145" dur="500" fill="hold"/>
                                        <p:tgtEl>
                                          <p:spTgt spid="100"/>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01"/>
                                        </p:tgtEl>
                                        <p:attrNameLst>
                                          <p:attrName>style.visibility</p:attrName>
                                        </p:attrNameLst>
                                      </p:cBhvr>
                                      <p:to>
                                        <p:strVal val="visible"/>
                                      </p:to>
                                    </p:set>
                                    <p:anim calcmode="lin" valueType="num">
                                      <p:cBhvr additive="base">
                                        <p:cTn id="148" dur="500" fill="hold"/>
                                        <p:tgtEl>
                                          <p:spTgt spid="101"/>
                                        </p:tgtEl>
                                        <p:attrNameLst>
                                          <p:attrName>ppt_x</p:attrName>
                                        </p:attrNameLst>
                                      </p:cBhvr>
                                      <p:tavLst>
                                        <p:tav tm="0">
                                          <p:val>
                                            <p:strVal val="#ppt_x"/>
                                          </p:val>
                                        </p:tav>
                                        <p:tav tm="100000">
                                          <p:val>
                                            <p:strVal val="#ppt_x"/>
                                          </p:val>
                                        </p:tav>
                                      </p:tavLst>
                                    </p:anim>
                                    <p:anim calcmode="lin" valueType="num">
                                      <p:cBhvr additive="base">
                                        <p:cTn id="149" dur="500" fill="hold"/>
                                        <p:tgtEl>
                                          <p:spTgt spid="101"/>
                                        </p:tgtEl>
                                        <p:attrNameLst>
                                          <p:attrName>ppt_y</p:attrName>
                                        </p:attrNameLst>
                                      </p:cBhvr>
                                      <p:tavLst>
                                        <p:tav tm="0">
                                          <p:val>
                                            <p:strVal val="1+#ppt_h/2"/>
                                          </p:val>
                                        </p:tav>
                                        <p:tav tm="100000">
                                          <p:val>
                                            <p:strVal val="#ppt_y"/>
                                          </p:val>
                                        </p:tav>
                                      </p:tavLst>
                                    </p:anim>
                                  </p:childTnLst>
                                </p:cTn>
                              </p:par>
                              <p:par>
                                <p:cTn id="150" presetID="2" presetClass="entr" presetSubtype="4" fill="hold" nodeType="withEffect">
                                  <p:stCondLst>
                                    <p:cond delay="0"/>
                                  </p:stCondLst>
                                  <p:childTnLst>
                                    <p:set>
                                      <p:cBhvr>
                                        <p:cTn id="151" dur="1" fill="hold">
                                          <p:stCondLst>
                                            <p:cond delay="0"/>
                                          </p:stCondLst>
                                        </p:cTn>
                                        <p:tgtEl>
                                          <p:spTgt spid="97"/>
                                        </p:tgtEl>
                                        <p:attrNameLst>
                                          <p:attrName>style.visibility</p:attrName>
                                        </p:attrNameLst>
                                      </p:cBhvr>
                                      <p:to>
                                        <p:strVal val="visible"/>
                                      </p:to>
                                    </p:set>
                                    <p:anim calcmode="lin" valueType="num">
                                      <p:cBhvr additive="base">
                                        <p:cTn id="152" dur="500" fill="hold"/>
                                        <p:tgtEl>
                                          <p:spTgt spid="97"/>
                                        </p:tgtEl>
                                        <p:attrNameLst>
                                          <p:attrName>ppt_x</p:attrName>
                                        </p:attrNameLst>
                                      </p:cBhvr>
                                      <p:tavLst>
                                        <p:tav tm="0">
                                          <p:val>
                                            <p:strVal val="#ppt_x"/>
                                          </p:val>
                                        </p:tav>
                                        <p:tav tm="100000">
                                          <p:val>
                                            <p:strVal val="#ppt_x"/>
                                          </p:val>
                                        </p:tav>
                                      </p:tavLst>
                                    </p:anim>
                                    <p:anim calcmode="lin" valueType="num">
                                      <p:cBhvr additive="base">
                                        <p:cTn id="153" dur="500" fill="hold"/>
                                        <p:tgtEl>
                                          <p:spTgt spid="97"/>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98"/>
                                        </p:tgtEl>
                                        <p:attrNameLst>
                                          <p:attrName>style.visibility</p:attrName>
                                        </p:attrNameLst>
                                      </p:cBhvr>
                                      <p:to>
                                        <p:strVal val="visible"/>
                                      </p:to>
                                    </p:set>
                                    <p:anim calcmode="lin" valueType="num">
                                      <p:cBhvr additive="base">
                                        <p:cTn id="156" dur="500" fill="hold"/>
                                        <p:tgtEl>
                                          <p:spTgt spid="98"/>
                                        </p:tgtEl>
                                        <p:attrNameLst>
                                          <p:attrName>ppt_x</p:attrName>
                                        </p:attrNameLst>
                                      </p:cBhvr>
                                      <p:tavLst>
                                        <p:tav tm="0">
                                          <p:val>
                                            <p:strVal val="#ppt_x"/>
                                          </p:val>
                                        </p:tav>
                                        <p:tav tm="100000">
                                          <p:val>
                                            <p:strVal val="#ppt_x"/>
                                          </p:val>
                                        </p:tav>
                                      </p:tavLst>
                                    </p:anim>
                                    <p:anim calcmode="lin" valueType="num">
                                      <p:cBhvr additive="base">
                                        <p:cTn id="157" dur="500" fill="hold"/>
                                        <p:tgtEl>
                                          <p:spTgt spid="98"/>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99"/>
                                        </p:tgtEl>
                                        <p:attrNameLst>
                                          <p:attrName>style.visibility</p:attrName>
                                        </p:attrNameLst>
                                      </p:cBhvr>
                                      <p:to>
                                        <p:strVal val="visible"/>
                                      </p:to>
                                    </p:set>
                                    <p:anim calcmode="lin" valueType="num">
                                      <p:cBhvr additive="base">
                                        <p:cTn id="160" dur="500" fill="hold"/>
                                        <p:tgtEl>
                                          <p:spTgt spid="99"/>
                                        </p:tgtEl>
                                        <p:attrNameLst>
                                          <p:attrName>ppt_x</p:attrName>
                                        </p:attrNameLst>
                                      </p:cBhvr>
                                      <p:tavLst>
                                        <p:tav tm="0">
                                          <p:val>
                                            <p:strVal val="#ppt_x"/>
                                          </p:val>
                                        </p:tav>
                                        <p:tav tm="100000">
                                          <p:val>
                                            <p:strVal val="#ppt_x"/>
                                          </p:val>
                                        </p:tav>
                                      </p:tavLst>
                                    </p:anim>
                                    <p:anim calcmode="lin" valueType="num">
                                      <p:cBhvr additive="base">
                                        <p:cTn id="161" dur="500" fill="hold"/>
                                        <p:tgtEl>
                                          <p:spTgt spid="99"/>
                                        </p:tgtEl>
                                        <p:attrNameLst>
                                          <p:attrName>ppt_y</p:attrName>
                                        </p:attrNameLst>
                                      </p:cBhvr>
                                      <p:tavLst>
                                        <p:tav tm="0">
                                          <p:val>
                                            <p:strVal val="1+#ppt_h/2"/>
                                          </p:val>
                                        </p:tav>
                                        <p:tav tm="100000">
                                          <p:val>
                                            <p:strVal val="#ppt_y"/>
                                          </p:val>
                                        </p:tav>
                                      </p:tavLst>
                                    </p:anim>
                                  </p:childTnLst>
                                </p:cTn>
                              </p:par>
                              <p:par>
                                <p:cTn id="162" presetID="2" presetClass="entr" presetSubtype="4" fill="hold" nodeType="withEffect">
                                  <p:stCondLst>
                                    <p:cond delay="0"/>
                                  </p:stCondLst>
                                  <p:childTnLst>
                                    <p:set>
                                      <p:cBhvr>
                                        <p:cTn id="163" dur="1" fill="hold">
                                          <p:stCondLst>
                                            <p:cond delay="0"/>
                                          </p:stCondLst>
                                        </p:cTn>
                                        <p:tgtEl>
                                          <p:spTgt spid="103"/>
                                        </p:tgtEl>
                                        <p:attrNameLst>
                                          <p:attrName>style.visibility</p:attrName>
                                        </p:attrNameLst>
                                      </p:cBhvr>
                                      <p:to>
                                        <p:strVal val="visible"/>
                                      </p:to>
                                    </p:set>
                                    <p:anim calcmode="lin" valueType="num">
                                      <p:cBhvr additive="base">
                                        <p:cTn id="164" dur="500" fill="hold"/>
                                        <p:tgtEl>
                                          <p:spTgt spid="103"/>
                                        </p:tgtEl>
                                        <p:attrNameLst>
                                          <p:attrName>ppt_x</p:attrName>
                                        </p:attrNameLst>
                                      </p:cBhvr>
                                      <p:tavLst>
                                        <p:tav tm="0">
                                          <p:val>
                                            <p:strVal val="#ppt_x"/>
                                          </p:val>
                                        </p:tav>
                                        <p:tav tm="100000">
                                          <p:val>
                                            <p:strVal val="#ppt_x"/>
                                          </p:val>
                                        </p:tav>
                                      </p:tavLst>
                                    </p:anim>
                                    <p:anim calcmode="lin" valueType="num">
                                      <p:cBhvr additive="base">
                                        <p:cTn id="165" dur="500" fill="hold"/>
                                        <p:tgtEl>
                                          <p:spTgt spid="103"/>
                                        </p:tgtEl>
                                        <p:attrNameLst>
                                          <p:attrName>ppt_y</p:attrName>
                                        </p:attrNameLst>
                                      </p:cBhvr>
                                      <p:tavLst>
                                        <p:tav tm="0">
                                          <p:val>
                                            <p:strVal val="1+#ppt_h/2"/>
                                          </p:val>
                                        </p:tav>
                                        <p:tav tm="100000">
                                          <p:val>
                                            <p:strVal val="#ppt_y"/>
                                          </p:val>
                                        </p:tav>
                                      </p:tavLst>
                                    </p:anim>
                                  </p:childTnLst>
                                </p:cTn>
                              </p:par>
                              <p:par>
                                <p:cTn id="166" presetID="2" presetClass="entr" presetSubtype="4" fill="hold" nodeType="withEffect">
                                  <p:stCondLst>
                                    <p:cond delay="0"/>
                                  </p:stCondLst>
                                  <p:childTnLst>
                                    <p:set>
                                      <p:cBhvr>
                                        <p:cTn id="167" dur="1" fill="hold">
                                          <p:stCondLst>
                                            <p:cond delay="0"/>
                                          </p:stCondLst>
                                        </p:cTn>
                                        <p:tgtEl>
                                          <p:spTgt spid="105"/>
                                        </p:tgtEl>
                                        <p:attrNameLst>
                                          <p:attrName>style.visibility</p:attrName>
                                        </p:attrNameLst>
                                      </p:cBhvr>
                                      <p:to>
                                        <p:strVal val="visible"/>
                                      </p:to>
                                    </p:set>
                                    <p:anim calcmode="lin" valueType="num">
                                      <p:cBhvr additive="base">
                                        <p:cTn id="168" dur="500" fill="hold"/>
                                        <p:tgtEl>
                                          <p:spTgt spid="105"/>
                                        </p:tgtEl>
                                        <p:attrNameLst>
                                          <p:attrName>ppt_x</p:attrName>
                                        </p:attrNameLst>
                                      </p:cBhvr>
                                      <p:tavLst>
                                        <p:tav tm="0">
                                          <p:val>
                                            <p:strVal val="#ppt_x"/>
                                          </p:val>
                                        </p:tav>
                                        <p:tav tm="100000">
                                          <p:val>
                                            <p:strVal val="#ppt_x"/>
                                          </p:val>
                                        </p:tav>
                                      </p:tavLst>
                                    </p:anim>
                                    <p:anim calcmode="lin" valueType="num">
                                      <p:cBhvr additive="base">
                                        <p:cTn id="169" dur="500" fill="hold"/>
                                        <p:tgtEl>
                                          <p:spTgt spid="105"/>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106"/>
                                        </p:tgtEl>
                                        <p:attrNameLst>
                                          <p:attrName>style.visibility</p:attrName>
                                        </p:attrNameLst>
                                      </p:cBhvr>
                                      <p:to>
                                        <p:strVal val="visible"/>
                                      </p:to>
                                    </p:set>
                                    <p:anim calcmode="lin" valueType="num">
                                      <p:cBhvr additive="base">
                                        <p:cTn id="172" dur="500" fill="hold"/>
                                        <p:tgtEl>
                                          <p:spTgt spid="106"/>
                                        </p:tgtEl>
                                        <p:attrNameLst>
                                          <p:attrName>ppt_x</p:attrName>
                                        </p:attrNameLst>
                                      </p:cBhvr>
                                      <p:tavLst>
                                        <p:tav tm="0">
                                          <p:val>
                                            <p:strVal val="#ppt_x"/>
                                          </p:val>
                                        </p:tav>
                                        <p:tav tm="100000">
                                          <p:val>
                                            <p:strVal val="#ppt_x"/>
                                          </p:val>
                                        </p:tav>
                                      </p:tavLst>
                                    </p:anim>
                                    <p:anim calcmode="lin" valueType="num">
                                      <p:cBhvr additive="base">
                                        <p:cTn id="173" dur="500" fill="hold"/>
                                        <p:tgtEl>
                                          <p:spTgt spid="106"/>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104"/>
                                        </p:tgtEl>
                                        <p:attrNameLst>
                                          <p:attrName>style.visibility</p:attrName>
                                        </p:attrNameLst>
                                      </p:cBhvr>
                                      <p:to>
                                        <p:strVal val="visible"/>
                                      </p:to>
                                    </p:set>
                                    <p:anim calcmode="lin" valueType="num">
                                      <p:cBhvr additive="base">
                                        <p:cTn id="176" dur="500" fill="hold"/>
                                        <p:tgtEl>
                                          <p:spTgt spid="104"/>
                                        </p:tgtEl>
                                        <p:attrNameLst>
                                          <p:attrName>ppt_x</p:attrName>
                                        </p:attrNameLst>
                                      </p:cBhvr>
                                      <p:tavLst>
                                        <p:tav tm="0">
                                          <p:val>
                                            <p:strVal val="#ppt_x"/>
                                          </p:val>
                                        </p:tav>
                                        <p:tav tm="100000">
                                          <p:val>
                                            <p:strVal val="#ppt_x"/>
                                          </p:val>
                                        </p:tav>
                                      </p:tavLst>
                                    </p:anim>
                                    <p:anim calcmode="lin" valueType="num">
                                      <p:cBhvr additive="base">
                                        <p:cTn id="177" dur="500" fill="hold"/>
                                        <p:tgtEl>
                                          <p:spTgt spid="104"/>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108"/>
                                        </p:tgtEl>
                                        <p:attrNameLst>
                                          <p:attrName>style.visibility</p:attrName>
                                        </p:attrNameLst>
                                      </p:cBhvr>
                                      <p:to>
                                        <p:strVal val="visible"/>
                                      </p:to>
                                    </p:set>
                                    <p:anim calcmode="lin" valueType="num">
                                      <p:cBhvr additive="base">
                                        <p:cTn id="180" dur="500" fill="hold"/>
                                        <p:tgtEl>
                                          <p:spTgt spid="108"/>
                                        </p:tgtEl>
                                        <p:attrNameLst>
                                          <p:attrName>ppt_x</p:attrName>
                                        </p:attrNameLst>
                                      </p:cBhvr>
                                      <p:tavLst>
                                        <p:tav tm="0">
                                          <p:val>
                                            <p:strVal val="#ppt_x"/>
                                          </p:val>
                                        </p:tav>
                                        <p:tav tm="100000">
                                          <p:val>
                                            <p:strVal val="#ppt_x"/>
                                          </p:val>
                                        </p:tav>
                                      </p:tavLst>
                                    </p:anim>
                                    <p:anim calcmode="lin" valueType="num">
                                      <p:cBhvr additive="base">
                                        <p:cTn id="181" dur="500" fill="hold"/>
                                        <p:tgtEl>
                                          <p:spTgt spid="108"/>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111"/>
                                        </p:tgtEl>
                                        <p:attrNameLst>
                                          <p:attrName>style.visibility</p:attrName>
                                        </p:attrNameLst>
                                      </p:cBhvr>
                                      <p:to>
                                        <p:strVal val="visible"/>
                                      </p:to>
                                    </p:set>
                                    <p:anim calcmode="lin" valueType="num">
                                      <p:cBhvr additive="base">
                                        <p:cTn id="184" dur="500" fill="hold"/>
                                        <p:tgtEl>
                                          <p:spTgt spid="111"/>
                                        </p:tgtEl>
                                        <p:attrNameLst>
                                          <p:attrName>ppt_x</p:attrName>
                                        </p:attrNameLst>
                                      </p:cBhvr>
                                      <p:tavLst>
                                        <p:tav tm="0">
                                          <p:val>
                                            <p:strVal val="#ppt_x"/>
                                          </p:val>
                                        </p:tav>
                                        <p:tav tm="100000">
                                          <p:val>
                                            <p:strVal val="#ppt_x"/>
                                          </p:val>
                                        </p:tav>
                                      </p:tavLst>
                                    </p:anim>
                                    <p:anim calcmode="lin" valueType="num">
                                      <p:cBhvr additive="base">
                                        <p:cTn id="185" dur="500" fill="hold"/>
                                        <p:tgtEl>
                                          <p:spTgt spid="111"/>
                                        </p:tgtEl>
                                        <p:attrNameLst>
                                          <p:attrName>ppt_y</p:attrName>
                                        </p:attrNameLst>
                                      </p:cBhvr>
                                      <p:tavLst>
                                        <p:tav tm="0">
                                          <p:val>
                                            <p:strVal val="1+#ppt_h/2"/>
                                          </p:val>
                                        </p:tav>
                                        <p:tav tm="100000">
                                          <p:val>
                                            <p:strVal val="#ppt_y"/>
                                          </p:val>
                                        </p:tav>
                                      </p:tavLst>
                                    </p:anim>
                                  </p:childTnLst>
                                </p:cTn>
                              </p:par>
                              <p:par>
                                <p:cTn id="186" presetID="2" presetClass="entr" presetSubtype="4" fill="hold" nodeType="withEffect">
                                  <p:stCondLst>
                                    <p:cond delay="0"/>
                                  </p:stCondLst>
                                  <p:childTnLst>
                                    <p:set>
                                      <p:cBhvr>
                                        <p:cTn id="187" dur="1" fill="hold">
                                          <p:stCondLst>
                                            <p:cond delay="0"/>
                                          </p:stCondLst>
                                        </p:cTn>
                                        <p:tgtEl>
                                          <p:spTgt spid="109"/>
                                        </p:tgtEl>
                                        <p:attrNameLst>
                                          <p:attrName>style.visibility</p:attrName>
                                        </p:attrNameLst>
                                      </p:cBhvr>
                                      <p:to>
                                        <p:strVal val="visible"/>
                                      </p:to>
                                    </p:set>
                                    <p:anim calcmode="lin" valueType="num">
                                      <p:cBhvr additive="base">
                                        <p:cTn id="188" dur="500" fill="hold"/>
                                        <p:tgtEl>
                                          <p:spTgt spid="109"/>
                                        </p:tgtEl>
                                        <p:attrNameLst>
                                          <p:attrName>ppt_x</p:attrName>
                                        </p:attrNameLst>
                                      </p:cBhvr>
                                      <p:tavLst>
                                        <p:tav tm="0">
                                          <p:val>
                                            <p:strVal val="#ppt_x"/>
                                          </p:val>
                                        </p:tav>
                                        <p:tav tm="100000">
                                          <p:val>
                                            <p:strVal val="#ppt_x"/>
                                          </p:val>
                                        </p:tav>
                                      </p:tavLst>
                                    </p:anim>
                                    <p:anim calcmode="lin" valueType="num">
                                      <p:cBhvr additive="base">
                                        <p:cTn id="189" dur="500" fill="hold"/>
                                        <p:tgtEl>
                                          <p:spTgt spid="109"/>
                                        </p:tgtEl>
                                        <p:attrNameLst>
                                          <p:attrName>ppt_y</p:attrName>
                                        </p:attrNameLst>
                                      </p:cBhvr>
                                      <p:tavLst>
                                        <p:tav tm="0">
                                          <p:val>
                                            <p:strVal val="1+#ppt_h/2"/>
                                          </p:val>
                                        </p:tav>
                                        <p:tav tm="100000">
                                          <p:val>
                                            <p:strVal val="#ppt_y"/>
                                          </p:val>
                                        </p:tav>
                                      </p:tavLst>
                                    </p:anim>
                                  </p:childTnLst>
                                </p:cTn>
                              </p:par>
                              <p:par>
                                <p:cTn id="190" presetID="2" presetClass="entr" presetSubtype="4" fill="hold" nodeType="withEffect">
                                  <p:stCondLst>
                                    <p:cond delay="0"/>
                                  </p:stCondLst>
                                  <p:childTnLst>
                                    <p:set>
                                      <p:cBhvr>
                                        <p:cTn id="191" dur="1" fill="hold">
                                          <p:stCondLst>
                                            <p:cond delay="0"/>
                                          </p:stCondLst>
                                        </p:cTn>
                                        <p:tgtEl>
                                          <p:spTgt spid="110"/>
                                        </p:tgtEl>
                                        <p:attrNameLst>
                                          <p:attrName>style.visibility</p:attrName>
                                        </p:attrNameLst>
                                      </p:cBhvr>
                                      <p:to>
                                        <p:strVal val="visible"/>
                                      </p:to>
                                    </p:set>
                                    <p:anim calcmode="lin" valueType="num">
                                      <p:cBhvr additive="base">
                                        <p:cTn id="192" dur="500" fill="hold"/>
                                        <p:tgtEl>
                                          <p:spTgt spid="110"/>
                                        </p:tgtEl>
                                        <p:attrNameLst>
                                          <p:attrName>ppt_x</p:attrName>
                                        </p:attrNameLst>
                                      </p:cBhvr>
                                      <p:tavLst>
                                        <p:tav tm="0">
                                          <p:val>
                                            <p:strVal val="#ppt_x"/>
                                          </p:val>
                                        </p:tav>
                                        <p:tav tm="100000">
                                          <p:val>
                                            <p:strVal val="#ppt_x"/>
                                          </p:val>
                                        </p:tav>
                                      </p:tavLst>
                                    </p:anim>
                                    <p:anim calcmode="lin" valueType="num">
                                      <p:cBhvr additive="base">
                                        <p:cTn id="193" dur="500" fill="hold"/>
                                        <p:tgtEl>
                                          <p:spTgt spid="110"/>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82"/>
                                        </p:tgtEl>
                                        <p:attrNameLst>
                                          <p:attrName>style.visibility</p:attrName>
                                        </p:attrNameLst>
                                      </p:cBhvr>
                                      <p:to>
                                        <p:strVal val="visible"/>
                                      </p:to>
                                    </p:set>
                                    <p:anim calcmode="lin" valueType="num">
                                      <p:cBhvr additive="base">
                                        <p:cTn id="196" dur="500" fill="hold"/>
                                        <p:tgtEl>
                                          <p:spTgt spid="82"/>
                                        </p:tgtEl>
                                        <p:attrNameLst>
                                          <p:attrName>ppt_x</p:attrName>
                                        </p:attrNameLst>
                                      </p:cBhvr>
                                      <p:tavLst>
                                        <p:tav tm="0">
                                          <p:val>
                                            <p:strVal val="#ppt_x"/>
                                          </p:val>
                                        </p:tav>
                                        <p:tav tm="100000">
                                          <p:val>
                                            <p:strVal val="#ppt_x"/>
                                          </p:val>
                                        </p:tav>
                                      </p:tavLst>
                                    </p:anim>
                                    <p:anim calcmode="lin" valueType="num">
                                      <p:cBhvr additive="base">
                                        <p:cTn id="197" dur="500" fill="hold"/>
                                        <p:tgtEl>
                                          <p:spTgt spid="82"/>
                                        </p:tgtEl>
                                        <p:attrNameLst>
                                          <p:attrName>ppt_y</p:attrName>
                                        </p:attrNameLst>
                                      </p:cBhvr>
                                      <p:tavLst>
                                        <p:tav tm="0">
                                          <p:val>
                                            <p:strVal val="1+#ppt_h/2"/>
                                          </p:val>
                                        </p:tav>
                                        <p:tav tm="100000">
                                          <p:val>
                                            <p:strVal val="#ppt_y"/>
                                          </p:val>
                                        </p:tav>
                                      </p:tavLst>
                                    </p:anim>
                                  </p:childTnLst>
                                </p:cTn>
                              </p:par>
                              <p:par>
                                <p:cTn id="198" presetID="2" presetClass="entr" presetSubtype="4" fill="hold" nodeType="withEffect">
                                  <p:stCondLst>
                                    <p:cond delay="0"/>
                                  </p:stCondLst>
                                  <p:childTnLst>
                                    <p:set>
                                      <p:cBhvr>
                                        <p:cTn id="199" dur="1" fill="hold">
                                          <p:stCondLst>
                                            <p:cond delay="0"/>
                                          </p:stCondLst>
                                        </p:cTn>
                                        <p:tgtEl>
                                          <p:spTgt spid="81"/>
                                        </p:tgtEl>
                                        <p:attrNameLst>
                                          <p:attrName>style.visibility</p:attrName>
                                        </p:attrNameLst>
                                      </p:cBhvr>
                                      <p:to>
                                        <p:strVal val="visible"/>
                                      </p:to>
                                    </p:set>
                                    <p:anim calcmode="lin" valueType="num">
                                      <p:cBhvr additive="base">
                                        <p:cTn id="200" dur="500" fill="hold"/>
                                        <p:tgtEl>
                                          <p:spTgt spid="81"/>
                                        </p:tgtEl>
                                        <p:attrNameLst>
                                          <p:attrName>ppt_x</p:attrName>
                                        </p:attrNameLst>
                                      </p:cBhvr>
                                      <p:tavLst>
                                        <p:tav tm="0">
                                          <p:val>
                                            <p:strVal val="#ppt_x"/>
                                          </p:val>
                                        </p:tav>
                                        <p:tav tm="100000">
                                          <p:val>
                                            <p:strVal val="#ppt_x"/>
                                          </p:val>
                                        </p:tav>
                                      </p:tavLst>
                                    </p:anim>
                                    <p:anim calcmode="lin" valueType="num">
                                      <p:cBhvr additive="base">
                                        <p:cTn id="201" dur="500" fill="hold"/>
                                        <p:tgtEl>
                                          <p:spTgt spid="81"/>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80"/>
                                        </p:tgtEl>
                                        <p:attrNameLst>
                                          <p:attrName>style.visibility</p:attrName>
                                        </p:attrNameLst>
                                      </p:cBhvr>
                                      <p:to>
                                        <p:strVal val="visible"/>
                                      </p:to>
                                    </p:set>
                                    <p:anim calcmode="lin" valueType="num">
                                      <p:cBhvr additive="base">
                                        <p:cTn id="204" dur="500" fill="hold"/>
                                        <p:tgtEl>
                                          <p:spTgt spid="80"/>
                                        </p:tgtEl>
                                        <p:attrNameLst>
                                          <p:attrName>ppt_x</p:attrName>
                                        </p:attrNameLst>
                                      </p:cBhvr>
                                      <p:tavLst>
                                        <p:tav tm="0">
                                          <p:val>
                                            <p:strVal val="#ppt_x"/>
                                          </p:val>
                                        </p:tav>
                                        <p:tav tm="100000">
                                          <p:val>
                                            <p:strVal val="#ppt_x"/>
                                          </p:val>
                                        </p:tav>
                                      </p:tavLst>
                                    </p:anim>
                                    <p:anim calcmode="lin" valueType="num">
                                      <p:cBhvr additive="base">
                                        <p:cTn id="205" dur="500" fill="hold"/>
                                        <p:tgtEl>
                                          <p:spTgt spid="80"/>
                                        </p:tgtEl>
                                        <p:attrNameLst>
                                          <p:attrName>ppt_y</p:attrName>
                                        </p:attrNameLst>
                                      </p:cBhvr>
                                      <p:tavLst>
                                        <p:tav tm="0">
                                          <p:val>
                                            <p:strVal val="1+#ppt_h/2"/>
                                          </p:val>
                                        </p:tav>
                                        <p:tav tm="100000">
                                          <p:val>
                                            <p:strVal val="#ppt_y"/>
                                          </p:val>
                                        </p:tav>
                                      </p:tavLst>
                                    </p:anim>
                                  </p:childTnLst>
                                </p:cTn>
                              </p:par>
                              <p:par>
                                <p:cTn id="206" presetID="2" presetClass="entr" presetSubtype="4" fill="hold" nodeType="withEffect">
                                  <p:stCondLst>
                                    <p:cond delay="0"/>
                                  </p:stCondLst>
                                  <p:childTnLst>
                                    <p:set>
                                      <p:cBhvr>
                                        <p:cTn id="207" dur="1" fill="hold">
                                          <p:stCondLst>
                                            <p:cond delay="0"/>
                                          </p:stCondLst>
                                        </p:cTn>
                                        <p:tgtEl>
                                          <p:spTgt spid="76"/>
                                        </p:tgtEl>
                                        <p:attrNameLst>
                                          <p:attrName>style.visibility</p:attrName>
                                        </p:attrNameLst>
                                      </p:cBhvr>
                                      <p:to>
                                        <p:strVal val="visible"/>
                                      </p:to>
                                    </p:set>
                                    <p:anim calcmode="lin" valueType="num">
                                      <p:cBhvr additive="base">
                                        <p:cTn id="208" dur="500" fill="hold"/>
                                        <p:tgtEl>
                                          <p:spTgt spid="76"/>
                                        </p:tgtEl>
                                        <p:attrNameLst>
                                          <p:attrName>ppt_x</p:attrName>
                                        </p:attrNameLst>
                                      </p:cBhvr>
                                      <p:tavLst>
                                        <p:tav tm="0">
                                          <p:val>
                                            <p:strVal val="#ppt_x"/>
                                          </p:val>
                                        </p:tav>
                                        <p:tav tm="100000">
                                          <p:val>
                                            <p:strVal val="#ppt_x"/>
                                          </p:val>
                                        </p:tav>
                                      </p:tavLst>
                                    </p:anim>
                                    <p:anim calcmode="lin" valueType="num">
                                      <p:cBhvr additive="base">
                                        <p:cTn id="209" dur="500" fill="hold"/>
                                        <p:tgtEl>
                                          <p:spTgt spid="76"/>
                                        </p:tgtEl>
                                        <p:attrNameLst>
                                          <p:attrName>ppt_y</p:attrName>
                                        </p:attrNameLst>
                                      </p:cBhvr>
                                      <p:tavLst>
                                        <p:tav tm="0">
                                          <p:val>
                                            <p:strVal val="1+#ppt_h/2"/>
                                          </p:val>
                                        </p:tav>
                                        <p:tav tm="100000">
                                          <p:val>
                                            <p:strVal val="#ppt_y"/>
                                          </p:val>
                                        </p:tav>
                                      </p:tavLst>
                                    </p:anim>
                                  </p:childTnLst>
                                </p:cTn>
                              </p:par>
                              <p:par>
                                <p:cTn id="210" presetID="2" presetClass="entr" presetSubtype="4" fill="hold" grpId="0" nodeType="withEffect">
                                  <p:stCondLst>
                                    <p:cond delay="0"/>
                                  </p:stCondLst>
                                  <p:childTnLst>
                                    <p:set>
                                      <p:cBhvr>
                                        <p:cTn id="211" dur="1" fill="hold">
                                          <p:stCondLst>
                                            <p:cond delay="0"/>
                                          </p:stCondLst>
                                        </p:cTn>
                                        <p:tgtEl>
                                          <p:spTgt spid="95"/>
                                        </p:tgtEl>
                                        <p:attrNameLst>
                                          <p:attrName>style.visibility</p:attrName>
                                        </p:attrNameLst>
                                      </p:cBhvr>
                                      <p:to>
                                        <p:strVal val="visible"/>
                                      </p:to>
                                    </p:set>
                                    <p:anim calcmode="lin" valueType="num">
                                      <p:cBhvr additive="base">
                                        <p:cTn id="212" dur="500" fill="hold"/>
                                        <p:tgtEl>
                                          <p:spTgt spid="95"/>
                                        </p:tgtEl>
                                        <p:attrNameLst>
                                          <p:attrName>ppt_x</p:attrName>
                                        </p:attrNameLst>
                                      </p:cBhvr>
                                      <p:tavLst>
                                        <p:tav tm="0">
                                          <p:val>
                                            <p:strVal val="#ppt_x"/>
                                          </p:val>
                                        </p:tav>
                                        <p:tav tm="100000">
                                          <p:val>
                                            <p:strVal val="#ppt_x"/>
                                          </p:val>
                                        </p:tav>
                                      </p:tavLst>
                                    </p:anim>
                                    <p:anim calcmode="lin" valueType="num">
                                      <p:cBhvr additive="base">
                                        <p:cTn id="213" dur="500" fill="hold"/>
                                        <p:tgtEl>
                                          <p:spTgt spid="95"/>
                                        </p:tgtEl>
                                        <p:attrNameLst>
                                          <p:attrName>ppt_y</p:attrName>
                                        </p:attrNameLst>
                                      </p:cBhvr>
                                      <p:tavLst>
                                        <p:tav tm="0">
                                          <p:val>
                                            <p:strVal val="1+#ppt_h/2"/>
                                          </p:val>
                                        </p:tav>
                                        <p:tav tm="100000">
                                          <p:val>
                                            <p:strVal val="#ppt_y"/>
                                          </p:val>
                                        </p:tav>
                                      </p:tavLst>
                                    </p:anim>
                                  </p:childTnLst>
                                </p:cTn>
                              </p:par>
                              <p:par>
                                <p:cTn id="214" presetID="2" presetClass="entr" presetSubtype="4" fill="hold" nodeType="withEffect">
                                  <p:stCondLst>
                                    <p:cond delay="0"/>
                                  </p:stCondLst>
                                  <p:childTnLst>
                                    <p:set>
                                      <p:cBhvr>
                                        <p:cTn id="215" dur="1" fill="hold">
                                          <p:stCondLst>
                                            <p:cond delay="0"/>
                                          </p:stCondLst>
                                        </p:cTn>
                                        <p:tgtEl>
                                          <p:spTgt spid="92"/>
                                        </p:tgtEl>
                                        <p:attrNameLst>
                                          <p:attrName>style.visibility</p:attrName>
                                        </p:attrNameLst>
                                      </p:cBhvr>
                                      <p:to>
                                        <p:strVal val="visible"/>
                                      </p:to>
                                    </p:set>
                                    <p:anim calcmode="lin" valueType="num">
                                      <p:cBhvr additive="base">
                                        <p:cTn id="216" dur="500" fill="hold"/>
                                        <p:tgtEl>
                                          <p:spTgt spid="92"/>
                                        </p:tgtEl>
                                        <p:attrNameLst>
                                          <p:attrName>ppt_x</p:attrName>
                                        </p:attrNameLst>
                                      </p:cBhvr>
                                      <p:tavLst>
                                        <p:tav tm="0">
                                          <p:val>
                                            <p:strVal val="#ppt_x"/>
                                          </p:val>
                                        </p:tav>
                                        <p:tav tm="100000">
                                          <p:val>
                                            <p:strVal val="#ppt_x"/>
                                          </p:val>
                                        </p:tav>
                                      </p:tavLst>
                                    </p:anim>
                                    <p:anim calcmode="lin" valueType="num">
                                      <p:cBhvr additive="base">
                                        <p:cTn id="217" dur="500" fill="hold"/>
                                        <p:tgtEl>
                                          <p:spTgt spid="92"/>
                                        </p:tgtEl>
                                        <p:attrNameLst>
                                          <p:attrName>ppt_y</p:attrName>
                                        </p:attrNameLst>
                                      </p:cBhvr>
                                      <p:tavLst>
                                        <p:tav tm="0">
                                          <p:val>
                                            <p:strVal val="1+#ppt_h/2"/>
                                          </p:val>
                                        </p:tav>
                                        <p:tav tm="100000">
                                          <p:val>
                                            <p:strVal val="#ppt_y"/>
                                          </p:val>
                                        </p:tav>
                                      </p:tavLst>
                                    </p:anim>
                                  </p:childTnLst>
                                </p:cTn>
                              </p:par>
                              <p:par>
                                <p:cTn id="218" presetID="2" presetClass="entr" presetSubtype="4" fill="hold" nodeType="withEffect">
                                  <p:stCondLst>
                                    <p:cond delay="0"/>
                                  </p:stCondLst>
                                  <p:childTnLst>
                                    <p:set>
                                      <p:cBhvr>
                                        <p:cTn id="219" dur="1" fill="hold">
                                          <p:stCondLst>
                                            <p:cond delay="0"/>
                                          </p:stCondLst>
                                        </p:cTn>
                                        <p:tgtEl>
                                          <p:spTgt spid="94"/>
                                        </p:tgtEl>
                                        <p:attrNameLst>
                                          <p:attrName>style.visibility</p:attrName>
                                        </p:attrNameLst>
                                      </p:cBhvr>
                                      <p:to>
                                        <p:strVal val="visible"/>
                                      </p:to>
                                    </p:set>
                                    <p:anim calcmode="lin" valueType="num">
                                      <p:cBhvr additive="base">
                                        <p:cTn id="220" dur="500" fill="hold"/>
                                        <p:tgtEl>
                                          <p:spTgt spid="94"/>
                                        </p:tgtEl>
                                        <p:attrNameLst>
                                          <p:attrName>ppt_x</p:attrName>
                                        </p:attrNameLst>
                                      </p:cBhvr>
                                      <p:tavLst>
                                        <p:tav tm="0">
                                          <p:val>
                                            <p:strVal val="#ppt_x"/>
                                          </p:val>
                                        </p:tav>
                                        <p:tav tm="100000">
                                          <p:val>
                                            <p:strVal val="#ppt_x"/>
                                          </p:val>
                                        </p:tav>
                                      </p:tavLst>
                                    </p:anim>
                                    <p:anim calcmode="lin" valueType="num">
                                      <p:cBhvr additive="base">
                                        <p:cTn id="221" dur="500" fill="hold"/>
                                        <p:tgtEl>
                                          <p:spTgt spid="94"/>
                                        </p:tgtEl>
                                        <p:attrNameLst>
                                          <p:attrName>ppt_y</p:attrName>
                                        </p:attrNameLst>
                                      </p:cBhvr>
                                      <p:tavLst>
                                        <p:tav tm="0">
                                          <p:val>
                                            <p:strVal val="1+#ppt_h/2"/>
                                          </p:val>
                                        </p:tav>
                                        <p:tav tm="100000">
                                          <p:val>
                                            <p:strVal val="#ppt_y"/>
                                          </p:val>
                                        </p:tav>
                                      </p:tavLst>
                                    </p:anim>
                                  </p:childTnLst>
                                </p:cTn>
                              </p:par>
                              <p:par>
                                <p:cTn id="222" presetID="2" presetClass="entr" presetSubtype="4" fill="hold" grpId="0" nodeType="withEffect">
                                  <p:stCondLst>
                                    <p:cond delay="0"/>
                                  </p:stCondLst>
                                  <p:childTnLst>
                                    <p:set>
                                      <p:cBhvr>
                                        <p:cTn id="223" dur="1" fill="hold">
                                          <p:stCondLst>
                                            <p:cond delay="0"/>
                                          </p:stCondLst>
                                        </p:cTn>
                                        <p:tgtEl>
                                          <p:spTgt spid="93"/>
                                        </p:tgtEl>
                                        <p:attrNameLst>
                                          <p:attrName>style.visibility</p:attrName>
                                        </p:attrNameLst>
                                      </p:cBhvr>
                                      <p:to>
                                        <p:strVal val="visible"/>
                                      </p:to>
                                    </p:set>
                                    <p:anim calcmode="lin" valueType="num">
                                      <p:cBhvr additive="base">
                                        <p:cTn id="224" dur="500" fill="hold"/>
                                        <p:tgtEl>
                                          <p:spTgt spid="93"/>
                                        </p:tgtEl>
                                        <p:attrNameLst>
                                          <p:attrName>ppt_x</p:attrName>
                                        </p:attrNameLst>
                                      </p:cBhvr>
                                      <p:tavLst>
                                        <p:tav tm="0">
                                          <p:val>
                                            <p:strVal val="#ppt_x"/>
                                          </p:val>
                                        </p:tav>
                                        <p:tav tm="100000">
                                          <p:val>
                                            <p:strVal val="#ppt_x"/>
                                          </p:val>
                                        </p:tav>
                                      </p:tavLst>
                                    </p:anim>
                                    <p:anim calcmode="lin" valueType="num">
                                      <p:cBhvr additive="base">
                                        <p:cTn id="22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53" presetClass="exit" presetSubtype="32" fill="hold" nodeType="clickEffect">
                                  <p:stCondLst>
                                    <p:cond delay="0"/>
                                  </p:stCondLst>
                                  <p:childTnLst>
                                    <p:anim calcmode="lin" valueType="num">
                                      <p:cBhvr>
                                        <p:cTn id="229" dur="500"/>
                                        <p:tgtEl>
                                          <p:spTgt spid="85"/>
                                        </p:tgtEl>
                                        <p:attrNameLst>
                                          <p:attrName>ppt_w</p:attrName>
                                        </p:attrNameLst>
                                      </p:cBhvr>
                                      <p:tavLst>
                                        <p:tav tm="0">
                                          <p:val>
                                            <p:strVal val="ppt_w"/>
                                          </p:val>
                                        </p:tav>
                                        <p:tav tm="100000">
                                          <p:val>
                                            <p:fltVal val="0"/>
                                          </p:val>
                                        </p:tav>
                                      </p:tavLst>
                                    </p:anim>
                                    <p:anim calcmode="lin" valueType="num">
                                      <p:cBhvr>
                                        <p:cTn id="230" dur="500"/>
                                        <p:tgtEl>
                                          <p:spTgt spid="85"/>
                                        </p:tgtEl>
                                        <p:attrNameLst>
                                          <p:attrName>ppt_h</p:attrName>
                                        </p:attrNameLst>
                                      </p:cBhvr>
                                      <p:tavLst>
                                        <p:tav tm="0">
                                          <p:val>
                                            <p:strVal val="ppt_h"/>
                                          </p:val>
                                        </p:tav>
                                        <p:tav tm="100000">
                                          <p:val>
                                            <p:fltVal val="0"/>
                                          </p:val>
                                        </p:tav>
                                      </p:tavLst>
                                    </p:anim>
                                    <p:animEffect transition="out" filter="fade">
                                      <p:cBhvr>
                                        <p:cTn id="231" dur="500"/>
                                        <p:tgtEl>
                                          <p:spTgt spid="85"/>
                                        </p:tgtEl>
                                      </p:cBhvr>
                                    </p:animEffect>
                                    <p:set>
                                      <p:cBhvr>
                                        <p:cTn id="232" dur="1" fill="hold">
                                          <p:stCondLst>
                                            <p:cond delay="499"/>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43" grpId="0"/>
      <p:bldP spid="48" grpId="0"/>
      <p:bldP spid="49" grpId="0"/>
      <p:bldP spid="51" grpId="0"/>
      <p:bldP spid="54" grpId="0"/>
      <p:bldP spid="55" grpId="0"/>
      <p:bldP spid="57" grpId="0"/>
      <p:bldP spid="61" grpId="0"/>
      <p:bldP spid="64" grpId="0"/>
      <p:bldP spid="65" grpId="0"/>
      <p:bldP spid="68" grpId="0"/>
      <p:bldP spid="71" grpId="0"/>
      <p:bldP spid="80" grpId="0"/>
      <p:bldP spid="82" grpId="0"/>
      <p:bldP spid="83" grpId="0"/>
      <p:bldP spid="83" grpId="1"/>
      <p:bldP spid="83" grpId="2"/>
      <p:bldP spid="93" grpId="0"/>
      <p:bldP spid="95" grpId="0"/>
      <p:bldP spid="98" grpId="0"/>
      <p:bldP spid="99" grpId="0"/>
      <p:bldP spid="101" grpId="0"/>
      <p:bldP spid="104" grpId="0"/>
      <p:bldP spid="106" grpId="0"/>
      <p:bldP spid="108" grpId="0"/>
      <p:bldP spid="1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ADR</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52" y="2650844"/>
            <a:ext cx="563619" cy="563619"/>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0186" y="1404058"/>
            <a:ext cx="510221" cy="510221"/>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421" y="2531660"/>
            <a:ext cx="463794" cy="463794"/>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421" y="3612835"/>
            <a:ext cx="536012" cy="536012"/>
          </a:xfrm>
          <a:prstGeom prst="rect">
            <a:avLst/>
          </a:prstGeom>
        </p:spPr>
      </p:pic>
      <mc:AlternateContent xmlns:mc="http://schemas.openxmlformats.org/markup-compatibility/2006" xmlns:a14="http://schemas.microsoft.com/office/drawing/2010/main">
        <mc:Choice Requires="a14">
          <p:sp>
            <p:nvSpPr>
              <p:cNvPr id="50" name="TextBox 49"/>
              <p:cNvSpPr txBox="1"/>
              <p:nvPr/>
            </p:nvSpPr>
            <p:spPr>
              <a:xfrm>
                <a:off x="2702376" y="1925854"/>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702376" y="1925854"/>
                <a:ext cx="425839" cy="246221"/>
              </a:xfrm>
              <a:prstGeom prst="rect">
                <a:avLst/>
              </a:prstGeom>
              <a:blipFill rotWithShape="0">
                <a:blip r:embed="rId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2695151" y="3014292"/>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2</m:t>
                      </m:r>
                    </m:oMath>
                  </m:oMathPara>
                </a14:m>
                <a:endParaRPr lang="en-US" sz="16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2695151" y="3014292"/>
                <a:ext cx="425839" cy="246221"/>
              </a:xfrm>
              <a:prstGeom prst="rect">
                <a:avLst/>
              </a:prstGeom>
              <a:blipFill rotWithShape="0">
                <a:blip r:embed="rId6"/>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719507" y="4148847"/>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3</m:t>
                      </m:r>
                    </m:oMath>
                  </m:oMathPara>
                </a14:m>
                <a:endParaRPr lang="en-US" sz="1600"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2719507" y="4148847"/>
                <a:ext cx="425839" cy="246221"/>
              </a:xfrm>
              <a:prstGeom prst="rect">
                <a:avLst/>
              </a:prstGeom>
              <a:blipFill rotWithShape="0">
                <a:blip r:embed="rId7"/>
                <a:stretch>
                  <a:fillRect b="-7500"/>
                </a:stretch>
              </a:blipFill>
            </p:spPr>
            <p:txBody>
              <a:bodyPr/>
              <a:lstStyle/>
              <a:p>
                <a:r>
                  <a:rPr lang="en-US">
                    <a:noFill/>
                  </a:rPr>
                  <a:t> </a:t>
                </a:r>
              </a:p>
            </p:txBody>
          </p:sp>
        </mc:Fallback>
      </mc:AlternateContent>
      <p:cxnSp>
        <p:nvCxnSpPr>
          <p:cNvPr id="53" name="Straight Arrow Connector 52"/>
          <p:cNvCxnSpPr/>
          <p:nvPr/>
        </p:nvCxnSpPr>
        <p:spPr>
          <a:xfrm flipV="1">
            <a:off x="919971" y="1817225"/>
            <a:ext cx="1740215" cy="797411"/>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3"/>
            <a:endCxn id="48" idx="1"/>
          </p:cNvCxnSpPr>
          <p:nvPr/>
        </p:nvCxnSpPr>
        <p:spPr>
          <a:xfrm flipV="1">
            <a:off x="919971" y="2763557"/>
            <a:ext cx="1744450" cy="169097"/>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1"/>
          </p:cNvCxnSpPr>
          <p:nvPr/>
        </p:nvCxnSpPr>
        <p:spPr>
          <a:xfrm>
            <a:off x="919971" y="3257985"/>
            <a:ext cx="1744450" cy="622856"/>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8624" y="2334136"/>
            <a:ext cx="197084" cy="163980"/>
          </a:xfrm>
          <a:prstGeom prst="rect">
            <a:avLst/>
          </a:prstGeom>
        </p:spPr>
      </p:pic>
      <p:pic>
        <p:nvPicPr>
          <p:cNvPr id="59" name="Picture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822" y="2701046"/>
            <a:ext cx="197084" cy="163980"/>
          </a:xfrm>
          <a:prstGeom prst="rect">
            <a:avLst/>
          </a:prstGeom>
        </p:spPr>
      </p:pic>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358" y="3057517"/>
            <a:ext cx="197084" cy="163980"/>
          </a:xfrm>
          <a:prstGeom prst="rect">
            <a:avLst/>
          </a:prstGeom>
        </p:spPr>
      </p:pic>
      <p:pic>
        <p:nvPicPr>
          <p:cNvPr id="62" name="Picture 6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6217" y="2214627"/>
            <a:ext cx="1142586" cy="1313282"/>
          </a:xfrm>
          <a:prstGeom prst="rect">
            <a:avLst/>
          </a:prstGeom>
        </p:spPr>
      </p:pic>
      <p:sp>
        <p:nvSpPr>
          <p:cNvPr id="63" name="Google Shape;267;p19"/>
          <p:cNvSpPr txBox="1">
            <a:spLocks/>
          </p:cNvSpPr>
          <p:nvPr/>
        </p:nvSpPr>
        <p:spPr>
          <a:xfrm>
            <a:off x="4896170" y="1918824"/>
            <a:ext cx="1385286" cy="26434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Network Server</a:t>
            </a:r>
            <a:endParaRPr lang="en-US" dirty="0">
              <a:solidFill>
                <a:srgbClr val="FFFFFF"/>
              </a:solidFill>
              <a:latin typeface="Inria Sans" panose="020B0604020202020204" charset="0"/>
              <a:cs typeface="Times New Roman" panose="02020603050405020304" pitchFamily="18" charset="0"/>
            </a:endParaRPr>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1644403"/>
            <a:ext cx="590431" cy="590431"/>
          </a:xfrm>
          <a:prstGeom prst="rect">
            <a:avLst/>
          </a:prstGeom>
        </p:spPr>
      </p:pic>
      <p:pic>
        <p:nvPicPr>
          <p:cNvPr id="65" name="Picture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2275494"/>
            <a:ext cx="590431" cy="590431"/>
          </a:xfrm>
          <a:prstGeom prst="rect">
            <a:avLst/>
          </a:prstGeom>
        </p:spPr>
      </p:pic>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4213" y="2906585"/>
            <a:ext cx="590431" cy="590431"/>
          </a:xfrm>
          <a:prstGeom prst="rect">
            <a:avLst/>
          </a:prstGeom>
        </p:spPr>
      </p:pic>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3575490"/>
            <a:ext cx="590431" cy="590431"/>
          </a:xfrm>
          <a:prstGeom prst="rect">
            <a:avLst/>
          </a:prstGeom>
        </p:spPr>
      </p:pic>
      <p:cxnSp>
        <p:nvCxnSpPr>
          <p:cNvPr id="68" name="Straight Arrow Connector 67"/>
          <p:cNvCxnSpPr/>
          <p:nvPr/>
        </p:nvCxnSpPr>
        <p:spPr>
          <a:xfrm flipV="1">
            <a:off x="6047021" y="2020026"/>
            <a:ext cx="1227856" cy="480947"/>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047021" y="2540888"/>
            <a:ext cx="1227856" cy="218684"/>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228803" y="3072968"/>
            <a:ext cx="974917" cy="45867"/>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047021" y="3451310"/>
            <a:ext cx="1177561" cy="297953"/>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216540" y="1687674"/>
            <a:ext cx="1694082" cy="587820"/>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173286" y="2748990"/>
            <a:ext cx="1737336" cy="40302"/>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229176" y="3256938"/>
            <a:ext cx="1666994" cy="613767"/>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rot="1145187">
            <a:off x="3118297" y="1571137"/>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0" name="Rectangle 79"/>
          <p:cNvSpPr/>
          <p:nvPr/>
        </p:nvSpPr>
        <p:spPr>
          <a:xfrm>
            <a:off x="3048020" y="2466538"/>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1" name="Rectangle 80"/>
          <p:cNvSpPr/>
          <p:nvPr/>
        </p:nvSpPr>
        <p:spPr>
          <a:xfrm rot="20434800">
            <a:off x="3041022" y="3400015"/>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2" name="Rectangle 81"/>
          <p:cNvSpPr/>
          <p:nvPr/>
        </p:nvSpPr>
        <p:spPr>
          <a:xfrm>
            <a:off x="5000486" y="3696578"/>
            <a:ext cx="1114204"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smtClean="0">
                <a:solidFill>
                  <a:schemeClr val="tx1"/>
                </a:solidFill>
                <a:latin typeface="Cambria" panose="02040503050406030204" pitchFamily="18" charset="0"/>
              </a:rPr>
              <a:t>Max(SNR)</a:t>
            </a:r>
            <a:endParaRPr lang="en-US" sz="1600" dirty="0">
              <a:solidFill>
                <a:schemeClr val="tx1"/>
              </a:solidFill>
              <a:latin typeface="Cambria" panose="02040503050406030204" pitchFamily="18" charset="0"/>
            </a:endParaRPr>
          </a:p>
        </p:txBody>
      </p:sp>
      <p:graphicFrame>
        <p:nvGraphicFramePr>
          <p:cNvPr id="83" name="Google Shape;327;p24"/>
          <p:cNvGraphicFramePr/>
          <p:nvPr>
            <p:extLst>
              <p:ext uri="{D42A27DB-BD31-4B8C-83A1-F6EECF244321}">
                <p14:modId xmlns:p14="http://schemas.microsoft.com/office/powerpoint/2010/main" val="1562474639"/>
              </p:ext>
            </p:extLst>
          </p:nvPr>
        </p:nvGraphicFramePr>
        <p:xfrm>
          <a:off x="4009287" y="361812"/>
          <a:ext cx="3265590" cy="1249630"/>
        </p:xfrm>
        <a:graphic>
          <a:graphicData uri="http://schemas.openxmlformats.org/drawingml/2006/table">
            <a:tbl>
              <a:tblPr>
                <a:noFill/>
                <a:tableStyleId>{8920840A-3DD9-4F27-BA70-8E1CD972C3AE}</a:tableStyleId>
              </a:tblPr>
              <a:tblGrid>
                <a:gridCol w="1006144"/>
                <a:gridCol w="1108407"/>
                <a:gridCol w="1151039"/>
              </a:tblGrid>
              <a:tr h="0">
                <a:tc>
                  <a:txBody>
                    <a:bodyPr/>
                    <a:lstStyle/>
                    <a:p>
                      <a:pPr marL="0" lvl="0" indent="0" algn="ctr" rtl="0">
                        <a:spcBef>
                          <a:spcPts val="0"/>
                        </a:spcBef>
                        <a:spcAft>
                          <a:spcPts val="0"/>
                        </a:spcAft>
                        <a:buNone/>
                      </a:pPr>
                      <a:r>
                        <a:rPr lang="en" sz="900" b="1" dirty="0" smtClean="0">
                          <a:solidFill>
                            <a:schemeClr val="accent4"/>
                          </a:solidFill>
                          <a:latin typeface="Cambria" panose="02040503050406030204" pitchFamily="18" charset="0"/>
                          <a:ea typeface="Inria Sans Light"/>
                          <a:cs typeface="Inria Sans Light"/>
                          <a:sym typeface="Inria Sans Light"/>
                        </a:rPr>
                        <a:t>FrmCun</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900" b="1" dirty="0" smtClean="0">
                          <a:solidFill>
                            <a:schemeClr val="accent4"/>
                          </a:solidFill>
                          <a:latin typeface="Cambria" panose="02040503050406030204" pitchFamily="18" charset="0"/>
                          <a:ea typeface="Inria Sans Light"/>
                          <a:cs typeface="Inria Sans Light"/>
                          <a:sym typeface="Inria Sans Light"/>
                        </a:rPr>
                        <a:t>SNR</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900" b="1" dirty="0" smtClean="0">
                          <a:solidFill>
                            <a:schemeClr val="accent4"/>
                          </a:solidFill>
                          <a:latin typeface="Cambria" panose="02040503050406030204" pitchFamily="18" charset="0"/>
                          <a:ea typeface="Inria Sans Light"/>
                          <a:cs typeface="Inria Sans Light"/>
                          <a:sym typeface="Inria Sans Light"/>
                        </a:rPr>
                        <a:t>NumGat</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39915">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7.5</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208674">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2</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-13.5</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120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20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bl>
          </a:graphicData>
        </a:graphic>
      </p:graphicFrame>
      <p:sp>
        <p:nvSpPr>
          <p:cNvPr id="84" name="Rectangle 83"/>
          <p:cNvSpPr/>
          <p:nvPr/>
        </p:nvSpPr>
        <p:spPr>
          <a:xfrm>
            <a:off x="5031711" y="88504"/>
            <a:ext cx="1114204" cy="220274"/>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1200" dirty="0" smtClean="0">
                <a:solidFill>
                  <a:schemeClr val="tx1"/>
                </a:solidFill>
                <a:latin typeface="Cambria" panose="02040503050406030204" pitchFamily="18" charset="0"/>
              </a:rPr>
              <a:t>ADR-List</a:t>
            </a:r>
            <a:endParaRPr lang="en-US" sz="1200" dirty="0">
              <a:solidFill>
                <a:schemeClr val="tx1"/>
              </a:solidFill>
              <a:latin typeface="Cambria" panose="02040503050406030204" pitchFamily="18" charset="0"/>
            </a:endParaRPr>
          </a:p>
        </p:txBody>
      </p:sp>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981" y="4272983"/>
            <a:ext cx="463729" cy="385837"/>
          </a:xfrm>
          <a:prstGeom prst="rect">
            <a:avLst/>
          </a:prstGeom>
        </p:spPr>
      </p:pic>
      <mc:AlternateContent xmlns:mc="http://schemas.openxmlformats.org/markup-compatibility/2006" xmlns:a14="http://schemas.microsoft.com/office/drawing/2010/main">
        <mc:Choice Requires="a14">
          <p:sp>
            <p:nvSpPr>
              <p:cNvPr id="37" name="Rectangle 36"/>
              <p:cNvSpPr/>
              <p:nvPr/>
            </p:nvSpPr>
            <p:spPr>
              <a:xfrm>
                <a:off x="5768250" y="4143544"/>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𝟕</m:t>
                      </m:r>
                    </m:oMath>
                  </m:oMathPara>
                </a14:m>
                <a:endParaRPr lang="en-US" sz="1600" b="1" dirty="0">
                  <a:solidFill>
                    <a:schemeClr val="bg1"/>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5768250" y="4143544"/>
                <a:ext cx="882165"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5757831" y="4426373"/>
                <a:ext cx="9030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5757831" y="4426373"/>
                <a:ext cx="903004" cy="338554"/>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905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4.44444E-6 -3.08642E-6 L 0.2257 -0.22469 " pathEditMode="relative" rAng="0" ptsTypes="AA">
                                      <p:cBhvr>
                                        <p:cTn id="6" dur="2000" fill="hold"/>
                                        <p:tgtEl>
                                          <p:spTgt spid="58"/>
                                        </p:tgtEl>
                                        <p:attrNameLst>
                                          <p:attrName>ppt_x</p:attrName>
                                          <p:attrName>ppt_y</p:attrName>
                                        </p:attrNameLst>
                                      </p:cBhvr>
                                      <p:rCtr x="11285" y="-11235"/>
                                    </p:animMotion>
                                  </p:childTnLst>
                                </p:cTn>
                              </p:par>
                              <p:par>
                                <p:cTn id="7" presetID="56" presetClass="path" presetSubtype="0" accel="50000" decel="50000" fill="hold" nodeType="withEffect">
                                  <p:stCondLst>
                                    <p:cond delay="0"/>
                                  </p:stCondLst>
                                  <p:childTnLst>
                                    <p:animMotion origin="layout" path="M 3.61111E-6 6.17284E-7 L 0.20312 -0.08426 " pathEditMode="relative" rAng="0" ptsTypes="AA">
                                      <p:cBhvr>
                                        <p:cTn id="8" dur="2000" fill="hold"/>
                                        <p:tgtEl>
                                          <p:spTgt spid="59"/>
                                        </p:tgtEl>
                                        <p:attrNameLst>
                                          <p:attrName>ppt_x</p:attrName>
                                          <p:attrName>ppt_y</p:attrName>
                                        </p:attrNameLst>
                                      </p:cBhvr>
                                      <p:rCtr x="10156" y="-4228"/>
                                    </p:animMotion>
                                  </p:childTnLst>
                                </p:cTn>
                              </p:par>
                              <p:par>
                                <p:cTn id="9" presetID="56" presetClass="path" presetSubtype="0" accel="50000" decel="50000" fill="hold" nodeType="withEffect">
                                  <p:stCondLst>
                                    <p:cond delay="0"/>
                                  </p:stCondLst>
                                  <p:childTnLst>
                                    <p:animMotion origin="layout" path="M 3.61111E-6 4.81481E-6 L 0.20486 0.0608 " pathEditMode="relative" rAng="0" ptsTypes="AA">
                                      <p:cBhvr>
                                        <p:cTn id="10" dur="2000" fill="hold"/>
                                        <p:tgtEl>
                                          <p:spTgt spid="61"/>
                                        </p:tgtEl>
                                        <p:attrNameLst>
                                          <p:attrName>ppt_x</p:attrName>
                                          <p:attrName>ppt_y</p:attrName>
                                        </p:attrNameLst>
                                      </p:cBhvr>
                                      <p:rCtr x="10243" y="3025"/>
                                    </p:animMotion>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randombar(horizontal)">
                                      <p:cBhvr>
                                        <p:cTn id="15" dur="500"/>
                                        <p:tgtEl>
                                          <p:spTgt spid="7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randombar(horizontal)">
                                      <p:cBhvr>
                                        <p:cTn id="21" dur="500"/>
                                        <p:tgtEl>
                                          <p:spTgt spid="8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2257 -0.22469 L 0.44219 -0.09629 " pathEditMode="relative" rAng="0" ptsTypes="AA">
                                      <p:cBhvr>
                                        <p:cTn id="25" dur="2000" fill="hold"/>
                                        <p:tgtEl>
                                          <p:spTgt spid="58"/>
                                        </p:tgtEl>
                                        <p:attrNameLst>
                                          <p:attrName>ppt_x</p:attrName>
                                          <p:attrName>ppt_y</p:attrName>
                                        </p:attrNameLst>
                                      </p:cBhvr>
                                      <p:rCtr x="10816" y="6420"/>
                                    </p:animMotion>
                                  </p:childTnLst>
                                </p:cTn>
                              </p:par>
                              <p:par>
                                <p:cTn id="26" presetID="42" presetClass="path" presetSubtype="0" accel="50000" decel="50000" fill="hold" nodeType="withEffect">
                                  <p:stCondLst>
                                    <p:cond delay="0"/>
                                  </p:stCondLst>
                                  <p:childTnLst>
                                    <p:animMotion origin="layout" path="M 0.20312 -0.08426 L 0.42048 -0.04043 " pathEditMode="relative" rAng="0" ptsTypes="AA">
                                      <p:cBhvr>
                                        <p:cTn id="27" dur="2000" fill="hold"/>
                                        <p:tgtEl>
                                          <p:spTgt spid="59"/>
                                        </p:tgtEl>
                                        <p:attrNameLst>
                                          <p:attrName>ppt_x</p:attrName>
                                          <p:attrName>ppt_y</p:attrName>
                                        </p:attrNameLst>
                                      </p:cBhvr>
                                      <p:rCtr x="10868" y="2191"/>
                                    </p:animMotion>
                                  </p:childTnLst>
                                </p:cTn>
                              </p:par>
                              <p:par>
                                <p:cTn id="28" presetID="42" presetClass="path" presetSubtype="0" accel="50000" decel="50000" fill="hold" nodeType="withEffect">
                                  <p:stCondLst>
                                    <p:cond delay="0"/>
                                  </p:stCondLst>
                                  <p:childTnLst>
                                    <p:animMotion origin="layout" path="M 0.20486 0.0608 L 0.41423 -0.00957 " pathEditMode="relative" rAng="0" ptsTypes="AA">
                                      <p:cBhvr>
                                        <p:cTn id="29" dur="2000" fill="hold"/>
                                        <p:tgtEl>
                                          <p:spTgt spid="61"/>
                                        </p:tgtEl>
                                        <p:attrNameLst>
                                          <p:attrName>ppt_x</p:attrName>
                                          <p:attrName>ppt_y</p:attrName>
                                        </p:attrNameLst>
                                      </p:cBhvr>
                                      <p:rCtr x="10469" y="-3519"/>
                                    </p:animMotion>
                                  </p:childTnLst>
                                </p:cTn>
                              </p:par>
                              <p:par>
                                <p:cTn id="30" presetID="21" presetClass="exit" presetSubtype="1" fill="hold" grpId="1" nodeType="withEffect">
                                  <p:stCondLst>
                                    <p:cond delay="500"/>
                                  </p:stCondLst>
                                  <p:childTnLst>
                                    <p:animEffect transition="out" filter="wheel(1)">
                                      <p:cBhvr>
                                        <p:cTn id="31" dur="1500"/>
                                        <p:tgtEl>
                                          <p:spTgt spid="77"/>
                                        </p:tgtEl>
                                      </p:cBhvr>
                                    </p:animEffect>
                                    <p:set>
                                      <p:cBhvr>
                                        <p:cTn id="32" dur="1" fill="hold">
                                          <p:stCondLst>
                                            <p:cond delay="1499"/>
                                          </p:stCondLst>
                                        </p:cTn>
                                        <p:tgtEl>
                                          <p:spTgt spid="77"/>
                                        </p:tgtEl>
                                        <p:attrNameLst>
                                          <p:attrName>style.visibility</p:attrName>
                                        </p:attrNameLst>
                                      </p:cBhvr>
                                      <p:to>
                                        <p:strVal val="hidden"/>
                                      </p:to>
                                    </p:set>
                                  </p:childTnLst>
                                </p:cTn>
                              </p:par>
                              <p:par>
                                <p:cTn id="33" presetID="21" presetClass="exit" presetSubtype="1" fill="hold" grpId="1" nodeType="withEffect">
                                  <p:stCondLst>
                                    <p:cond delay="500"/>
                                  </p:stCondLst>
                                  <p:childTnLst>
                                    <p:animEffect transition="out" filter="wheel(1)">
                                      <p:cBhvr>
                                        <p:cTn id="34" dur="1500"/>
                                        <p:tgtEl>
                                          <p:spTgt spid="80"/>
                                        </p:tgtEl>
                                      </p:cBhvr>
                                    </p:animEffect>
                                    <p:set>
                                      <p:cBhvr>
                                        <p:cTn id="35" dur="1" fill="hold">
                                          <p:stCondLst>
                                            <p:cond delay="1499"/>
                                          </p:stCondLst>
                                        </p:cTn>
                                        <p:tgtEl>
                                          <p:spTgt spid="80"/>
                                        </p:tgtEl>
                                        <p:attrNameLst>
                                          <p:attrName>style.visibility</p:attrName>
                                        </p:attrNameLst>
                                      </p:cBhvr>
                                      <p:to>
                                        <p:strVal val="hidden"/>
                                      </p:to>
                                    </p:set>
                                  </p:childTnLst>
                                </p:cTn>
                              </p:par>
                              <p:par>
                                <p:cTn id="36" presetID="21" presetClass="exit" presetSubtype="1" fill="hold" grpId="1" nodeType="withEffect">
                                  <p:stCondLst>
                                    <p:cond delay="600"/>
                                  </p:stCondLst>
                                  <p:childTnLst>
                                    <p:animEffect transition="out" filter="wheel(1)">
                                      <p:cBhvr>
                                        <p:cTn id="37" dur="1400"/>
                                        <p:tgtEl>
                                          <p:spTgt spid="81"/>
                                        </p:tgtEl>
                                      </p:cBhvr>
                                    </p:animEffect>
                                    <p:set>
                                      <p:cBhvr>
                                        <p:cTn id="38" dur="1" fill="hold">
                                          <p:stCondLst>
                                            <p:cond delay="1399"/>
                                          </p:stCondLst>
                                        </p:cTn>
                                        <p:tgtEl>
                                          <p:spTgt spid="8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500" fill="hold"/>
                                        <p:tgtEl>
                                          <p:spTgt spid="82"/>
                                        </p:tgtEl>
                                        <p:attrNameLst>
                                          <p:attrName>ppt_x</p:attrName>
                                        </p:attrNameLst>
                                      </p:cBhvr>
                                      <p:tavLst>
                                        <p:tav tm="0">
                                          <p:val>
                                            <p:strVal val="#ppt_x"/>
                                          </p:val>
                                        </p:tav>
                                        <p:tav tm="100000">
                                          <p:val>
                                            <p:strVal val="#ppt_x"/>
                                          </p:val>
                                        </p:tav>
                                      </p:tavLst>
                                    </p:anim>
                                    <p:anim calcmode="lin" valueType="num">
                                      <p:cBhvr additive="base">
                                        <p:cTn id="4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xit" presetSubtype="10" fill="hold" nodeType="clickEffect">
                                  <p:stCondLst>
                                    <p:cond delay="0"/>
                                  </p:stCondLst>
                                  <p:childTnLst>
                                    <p:animEffect transition="out" filter="randombar(horizontal)">
                                      <p:cBhvr>
                                        <p:cTn id="48" dur="500"/>
                                        <p:tgtEl>
                                          <p:spTgt spid="58"/>
                                        </p:tgtEl>
                                      </p:cBhvr>
                                    </p:animEffect>
                                    <p:set>
                                      <p:cBhvr>
                                        <p:cTn id="49" dur="1" fill="hold">
                                          <p:stCondLst>
                                            <p:cond delay="499"/>
                                          </p:stCondLst>
                                        </p:cTn>
                                        <p:tgtEl>
                                          <p:spTgt spid="58"/>
                                        </p:tgtEl>
                                        <p:attrNameLst>
                                          <p:attrName>style.visibility</p:attrName>
                                        </p:attrNameLst>
                                      </p:cBhvr>
                                      <p:to>
                                        <p:strVal val="hidden"/>
                                      </p:to>
                                    </p:set>
                                  </p:childTnLst>
                                </p:cTn>
                              </p:par>
                              <p:par>
                                <p:cTn id="50" presetID="14" presetClass="exit" presetSubtype="10" fill="hold" nodeType="withEffect">
                                  <p:stCondLst>
                                    <p:cond delay="0"/>
                                  </p:stCondLst>
                                  <p:childTnLst>
                                    <p:animEffect transition="out" filter="randombar(horizontal)">
                                      <p:cBhvr>
                                        <p:cTn id="51" dur="500"/>
                                        <p:tgtEl>
                                          <p:spTgt spid="59"/>
                                        </p:tgtEl>
                                      </p:cBhvr>
                                    </p:animEffect>
                                    <p:set>
                                      <p:cBhvr>
                                        <p:cTn id="52" dur="1" fill="hold">
                                          <p:stCondLst>
                                            <p:cond delay="499"/>
                                          </p:stCondLst>
                                        </p:cTn>
                                        <p:tgtEl>
                                          <p:spTgt spid="5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57326 0.04043 L 0.68333 0.07808 " pathEditMode="relative" rAng="0" ptsTypes="AA">
                                      <p:cBhvr>
                                        <p:cTn id="56" dur="2000" fill="hold"/>
                                        <p:tgtEl>
                                          <p:spTgt spid="61"/>
                                        </p:tgtEl>
                                        <p:attrNameLst>
                                          <p:attrName>ppt_x</p:attrName>
                                          <p:attrName>ppt_y</p:attrName>
                                        </p:attrNameLst>
                                      </p:cBhvr>
                                      <p:rCtr x="5503" y="1883"/>
                                    </p:animMotion>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randombar(horizontal)">
                                      <p:cBhvr>
                                        <p:cTn id="61" dur="500"/>
                                        <p:tgtEl>
                                          <p:spTgt spid="8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randombar(horizontal)">
                                      <p:cBhvr>
                                        <p:cTn id="64" dur="500"/>
                                        <p:tgtEl>
                                          <p:spTgt spid="84"/>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1"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randombar(horizontal)">
                                      <p:cBhvr>
                                        <p:cTn id="69" dur="500"/>
                                        <p:tgtEl>
                                          <p:spTgt spid="38"/>
                                        </p:tgtEl>
                                      </p:cBhvr>
                                    </p:animEffect>
                                  </p:childTnLst>
                                </p:cTn>
                              </p:par>
                              <p:par>
                                <p:cTn id="70" presetID="14" presetClass="entr" presetSubtype="1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randombar(horizontal)">
                                      <p:cBhvr>
                                        <p:cTn id="72" dur="500"/>
                                        <p:tgtEl>
                                          <p:spTgt spid="36"/>
                                        </p:tgtEl>
                                      </p:cBhvr>
                                    </p:animEffect>
                                  </p:childTnLst>
                                </p:cTn>
                              </p:par>
                              <p:par>
                                <p:cTn id="73" presetID="14" presetClass="entr" presetSubtype="10" fill="hold" grpId="1"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randombar(horizontal)">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37" presetClass="path" presetSubtype="0" accel="50000" decel="50000" fill="hold" grpId="0" nodeType="clickEffect">
                                  <p:stCondLst>
                                    <p:cond delay="0"/>
                                  </p:stCondLst>
                                  <p:childTnLst>
                                    <p:animMotion origin="layout" path="M -3.05556E-6 -0.02593 L -0.14948 0.03333 C -0.1809 0.0466 -0.22777 0.05401 -0.27656 0.05401 C -0.33229 0.05401 -0.37673 0.0466 -0.40816 0.03333 L -0.55746 -0.02593 " pathEditMode="relative" rAng="0" ptsTypes="AAAAA">
                                      <p:cBhvr>
                                        <p:cTn id="79" dur="2000" fill="hold"/>
                                        <p:tgtEl>
                                          <p:spTgt spid="38"/>
                                        </p:tgtEl>
                                        <p:attrNameLst>
                                          <p:attrName>ppt_x</p:attrName>
                                          <p:attrName>ppt_y</p:attrName>
                                        </p:attrNameLst>
                                      </p:cBhvr>
                                      <p:rCtr x="-27882" y="3981"/>
                                    </p:animMotion>
                                  </p:childTnLst>
                                </p:cTn>
                              </p:par>
                              <p:par>
                                <p:cTn id="80" presetID="37" presetClass="path" presetSubtype="0" accel="50000" decel="50000" fill="hold" nodeType="withEffect">
                                  <p:stCondLst>
                                    <p:cond delay="0"/>
                                  </p:stCondLst>
                                  <p:childTnLst>
                                    <p:animMotion origin="layout" path="M 1.11022E-16 -0.02593 L -0.14948 0.03333 C -0.1809 0.0466 -0.22778 0.05401 -0.27656 0.05401 C -0.33229 0.05401 -0.37674 0.0466 -0.40816 0.03333 L -0.55747 -0.02593 " pathEditMode="relative" rAng="0" ptsTypes="AAAAA">
                                      <p:cBhvr>
                                        <p:cTn id="81" dur="2000" fill="hold"/>
                                        <p:tgtEl>
                                          <p:spTgt spid="36"/>
                                        </p:tgtEl>
                                        <p:attrNameLst>
                                          <p:attrName>ppt_x</p:attrName>
                                          <p:attrName>ppt_y</p:attrName>
                                        </p:attrNameLst>
                                      </p:cBhvr>
                                      <p:rCtr x="-27882" y="3981"/>
                                    </p:animMotion>
                                  </p:childTnLst>
                                </p:cTn>
                              </p:par>
                              <p:par>
                                <p:cTn id="82" presetID="37" presetClass="path" presetSubtype="0" accel="50000" decel="50000" fill="hold" grpId="0" nodeType="withEffect">
                                  <p:stCondLst>
                                    <p:cond delay="0"/>
                                  </p:stCondLst>
                                  <p:childTnLst>
                                    <p:animMotion origin="layout" path="M -3.05556E-6 -0.02592 L -0.14948 0.03333 C -0.1809 0.04661 -0.22777 0.05401 -0.27656 0.05401 C -0.33229 0.05401 -0.37673 0.04661 -0.40816 0.03333 L -0.55746 -0.02592 " pathEditMode="relative" rAng="0" ptsTypes="AAAAA">
                                      <p:cBhvr>
                                        <p:cTn id="83" dur="2000" fill="hold"/>
                                        <p:tgtEl>
                                          <p:spTgt spid="37"/>
                                        </p:tgtEl>
                                        <p:attrNameLst>
                                          <p:attrName>ppt_x</p:attrName>
                                          <p:attrName>ppt_y</p:attrName>
                                        </p:attrNameLst>
                                      </p:cBhvr>
                                      <p:rCtr x="-27882" y="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7" grpId="1"/>
      <p:bldP spid="80" grpId="0"/>
      <p:bldP spid="80" grpId="1"/>
      <p:bldP spid="81" grpId="0"/>
      <p:bldP spid="81" grpId="1"/>
      <p:bldP spid="82" grpId="0"/>
      <p:bldP spid="84" grpId="0"/>
      <p:bldP spid="37" grpId="0"/>
      <p:bldP spid="37" grpId="1"/>
      <p:bldP spid="38" grpId="0"/>
      <p:bldP spid="3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smtClean="0">
                <a:solidFill>
                  <a:schemeClr val="tx1"/>
                </a:solidFill>
                <a:latin typeface="Inria Sans" panose="020B0604020202020204" charset="0"/>
              </a:rPr>
              <a:t>ADR</a:t>
            </a:r>
            <a:endParaRPr sz="2000" dirty="0">
              <a:solidFill>
                <a:schemeClr val="tx1"/>
              </a:solidFill>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tx1"/>
                </a:solidFill>
              </a:rPr>
              <a:t>55</a:t>
            </a:fld>
            <a:endParaRPr>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1693906" y="853089"/>
                <a:ext cx="316695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𝑚</m:t>
                              </m:r>
                            </m:sub>
                          </m:sSub>
                          <m:r>
                            <a:rPr lang="en-US" b="0" i="1" smtClean="0">
                              <a:solidFill>
                                <a:schemeClr val="tx1"/>
                              </a:solidFill>
                              <a:latin typeface="Cambria Math" panose="02040503050406030204" pitchFamily="18" charset="0"/>
                            </a:rPr>
                            <m:t> </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ma</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x</m:t>
                              </m:r>
                            </m:fName>
                            <m:e>
                              <m:r>
                                <a:rPr lang="en-US">
                                  <a:solidFill>
                                    <a:schemeClr val="tx1"/>
                                  </a:solidFill>
                                  <a:latin typeface="Cambria Math" panose="02040503050406030204" pitchFamily="18" charset="0"/>
                                </a:rPr>
                                <m:t>(</m:t>
                              </m:r>
                            </m:e>
                          </m:func>
                          <m:r>
                            <m:rPr>
                              <m:sty m:val="p"/>
                            </m:rPr>
                            <a:rPr lang="en-US">
                              <a:solidFill>
                                <a:schemeClr val="tx1"/>
                              </a:solidFill>
                              <a:latin typeface="Cambria Math" panose="02040503050406030204" pitchFamily="18" charset="0"/>
                            </a:rPr>
                            <m:t>SNR</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m:t>
                          </m:r>
                          <m:r>
                            <m:rPr>
                              <m:sty m:val="p"/>
                            </m:rPr>
                            <a:rPr lang="en-US">
                              <a:solidFill>
                                <a:schemeClr val="tx1"/>
                              </a:solidFill>
                              <a:latin typeface="Cambria Math" panose="02040503050406030204" pitchFamily="18" charset="0"/>
                            </a:rPr>
                            <m:t>f</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last</m:t>
                          </m:r>
                          <m:r>
                            <a:rPr lang="en-US">
                              <a:solidFill>
                                <a:schemeClr val="tx1"/>
                              </a:solidFill>
                              <a:latin typeface="Cambria Math" panose="02040503050406030204" pitchFamily="18" charset="0"/>
                            </a:rPr>
                            <m:t> </m:t>
                          </m:r>
                          <m:r>
                            <a:rPr lang="en-US">
                              <a:solidFill>
                                <a:schemeClr val="tx1"/>
                              </a:solidFill>
                              <a:latin typeface="Cambria Math" panose="02040503050406030204" pitchFamily="18" charset="0"/>
                            </a:rPr>
                            <m:t>20</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frames</m:t>
                          </m:r>
                        </m:e>
                      </m:d>
                    </m:oMath>
                  </m:oMathPara>
                </a14:m>
                <a:endParaRPr lang="en-US"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693906" y="853089"/>
                <a:ext cx="3166956" cy="307777"/>
              </a:xfrm>
              <a:prstGeom prst="rect">
                <a:avLst/>
              </a:prstGeom>
              <a:blipFill rotWithShape="0">
                <a:blip r:embed="rId3"/>
                <a:stretch>
                  <a:fillRect t="-102000" r="-11175" b="-1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93906" y="1160866"/>
                <a:ext cx="3990964" cy="339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𝑟𝑒𝑞</m:t>
                              </m:r>
                            </m:sub>
                          </m:sSub>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demodulation</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floor</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current</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data</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rate</m:t>
                          </m:r>
                        </m:e>
                      </m:d>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693906" y="1160866"/>
                <a:ext cx="3990964" cy="339773"/>
              </a:xfrm>
              <a:prstGeom prst="rect">
                <a:avLst/>
              </a:prstGeom>
              <a:blipFill rotWithShape="0">
                <a:blip r:embed="rId4"/>
                <a:stretch>
                  <a:fillRect t="-133929" r="-11298" b="-20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593173" y="1499514"/>
                <a:ext cx="3261214" cy="340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SN</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R</m:t>
                              </m:r>
                            </m:e>
                            <m:sub>
                              <m:r>
                                <a:rPr lang="en-US" i="1">
                                  <a:solidFill>
                                    <a:schemeClr val="tx1"/>
                                  </a:solidFill>
                                  <a:latin typeface="Cambria Math" panose="02040503050406030204" pitchFamily="18" charset="0"/>
                                </a:rPr>
                                <m:t>𝑚𝑎𝑟𝑔𝑖𝑛</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𝑚</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𝑟𝑒𝑞</m:t>
                              </m:r>
                            </m:sub>
                          </m:sSub>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e>
                      </m:d>
                    </m:oMath>
                  </m:oMathPara>
                </a14:m>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593173" y="1499514"/>
                <a:ext cx="3261214" cy="340671"/>
              </a:xfrm>
              <a:prstGeom prst="rect">
                <a:avLst/>
              </a:prstGeom>
              <a:blipFill rotWithShape="0">
                <a:blip r:embed="rId5"/>
                <a:stretch>
                  <a:fillRect t="-133929" r="-14206" b="-20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593173" y="1905511"/>
                <a:ext cx="2611484" cy="340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𝑠𝑡𝑒𝑝</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𝑓𝑙𝑜𝑜𝑟</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f>
                            <m:fPr>
                              <m:type m:val="lin"/>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𝑚𝑎𝑟𝑔𝑖𝑛</m:t>
                                  </m:r>
                                </m:sub>
                              </m:sSub>
                            </m:num>
                            <m:den>
                              <m:r>
                                <a:rPr lang="en-US">
                                  <a:solidFill>
                                    <a:schemeClr val="tx1"/>
                                  </a:solidFill>
                                  <a:latin typeface="Cambria Math" panose="02040503050406030204" pitchFamily="18" charset="0"/>
                                </a:rPr>
                                <m:t>3</m:t>
                              </m:r>
                            </m:den>
                          </m:f>
                        </m:e>
                      </m:d>
                    </m:oMath>
                  </m:oMathPara>
                </a14:m>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593173" y="1905511"/>
                <a:ext cx="2611484" cy="340671"/>
              </a:xfrm>
              <a:prstGeom prst="rect">
                <a:avLst/>
              </a:prstGeom>
              <a:blipFill rotWithShape="0">
                <a:blip r:embed="rId6"/>
                <a:stretch>
                  <a:fillRect t="-136364" r="-17716" b="-2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58672" y="2246182"/>
                <a:ext cx="31302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&gt;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SF</m:t>
                      </m:r>
                      <m:r>
                        <a:rPr lang="en-US">
                          <a:solidFill>
                            <a:schemeClr val="tx1"/>
                          </a:solidFill>
                          <a:latin typeface="Cambria Math" panose="02040503050406030204" pitchFamily="18" charset="0"/>
                        </a:rPr>
                        <m:t> &gt;</m:t>
                      </m:r>
                      <m:r>
                        <m:rPr>
                          <m:sty m:val="p"/>
                        </m:rPr>
                        <a:rPr lang="en-US">
                          <a:solidFill>
                            <a:schemeClr val="tx1"/>
                          </a:solidFill>
                          <a:latin typeface="Cambria Math" panose="02040503050406030204" pitchFamily="18" charset="0"/>
                        </a:rPr>
                        <m:t>S</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F</m:t>
                          </m:r>
                        </m:e>
                        <m:sub>
                          <m:r>
                            <a:rPr lang="en-US" i="1">
                              <a:solidFill>
                                <a:schemeClr val="tx1"/>
                              </a:solidFill>
                              <a:latin typeface="Cambria Math" panose="02040503050406030204" pitchFamily="18" charset="0"/>
                            </a:rPr>
                            <m:t>𝑚𝑖𝑛</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658672" y="2246182"/>
                <a:ext cx="3130216" cy="307777"/>
              </a:xfrm>
              <a:prstGeom prst="rect">
                <a:avLst/>
              </a:prstGeom>
              <a:blipFill rotWithShape="0">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13007" y="2586853"/>
                <a:ext cx="117051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SF</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SF</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13007" y="2586853"/>
                <a:ext cx="1170513" cy="30777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13007" y="2894630"/>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13007" y="2894630"/>
                <a:ext cx="1603323"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663182" y="3238185"/>
                <a:ext cx="315092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&gt;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TP</m:t>
                      </m:r>
                      <m:r>
                        <a:rPr lang="en-US">
                          <a:solidFill>
                            <a:schemeClr val="tx1"/>
                          </a:solidFill>
                          <a:latin typeface="Cambria Math" panose="02040503050406030204" pitchFamily="18" charset="0"/>
                        </a:rPr>
                        <m:t> &gt;</m:t>
                      </m:r>
                      <m:r>
                        <m:rPr>
                          <m:sty m:val="p"/>
                        </m:rPr>
                        <a:rPr lang="en-US">
                          <a:solidFill>
                            <a:schemeClr val="tx1"/>
                          </a:solidFill>
                          <a:latin typeface="Cambria Math" panose="02040503050406030204" pitchFamily="18" charset="0"/>
                        </a:rPr>
                        <m:t>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P</m:t>
                          </m:r>
                        </m:e>
                        <m:sub>
                          <m:r>
                            <a:rPr lang="en-US" i="1">
                              <a:solidFill>
                                <a:schemeClr val="tx1"/>
                              </a:solidFill>
                              <a:latin typeface="Cambria Math" panose="02040503050406030204" pitchFamily="18" charset="0"/>
                            </a:rPr>
                            <m:t>𝑚𝑖𝑛</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663182" y="3238185"/>
                <a:ext cx="3150926" cy="307777"/>
              </a:xfrm>
              <a:prstGeom prst="rect">
                <a:avLst/>
              </a:prstGeom>
              <a:blipFill rotWithShape="0">
                <a:blip r:embed="rId1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13007" y="3571995"/>
                <a:ext cx="12153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3</m:t>
                      </m:r>
                    </m:oMath>
                  </m:oMathPara>
                </a14:m>
                <a:endParaRPr lang="en-US"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213007" y="3571995"/>
                <a:ext cx="1215397" cy="30777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213007" y="3869506"/>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2213007" y="3869506"/>
                <a:ext cx="1603323"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715002" y="4146234"/>
                <a:ext cx="313938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&lt;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TP</m:t>
                      </m:r>
                      <m:r>
                        <a:rPr lang="en-US">
                          <a:solidFill>
                            <a:schemeClr val="tx1"/>
                          </a:solidFill>
                          <a:latin typeface="Cambria Math" panose="02040503050406030204" pitchFamily="18" charset="0"/>
                        </a:rPr>
                        <m:t> &lt;</m:t>
                      </m:r>
                      <m:r>
                        <m:rPr>
                          <m:sty m:val="p"/>
                        </m:rPr>
                        <a:rPr lang="en-US">
                          <a:solidFill>
                            <a:schemeClr val="tx1"/>
                          </a:solidFill>
                          <a:latin typeface="Cambria Math" panose="02040503050406030204" pitchFamily="18" charset="0"/>
                        </a:rPr>
                        <m:t>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P</m:t>
                          </m:r>
                        </m:e>
                        <m:sub>
                          <m:r>
                            <a:rPr lang="en-US" i="1">
                              <a:solidFill>
                                <a:schemeClr val="tx1"/>
                              </a:solidFill>
                              <a:latin typeface="Cambria Math" panose="02040503050406030204" pitchFamily="18" charset="0"/>
                            </a:rPr>
                            <m:t>𝑚𝑎𝑥</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715002" y="4146234"/>
                <a:ext cx="3139385" cy="307777"/>
              </a:xfrm>
              <a:prstGeom prst="rect">
                <a:avLst/>
              </a:prstGeom>
              <a:blipFill rotWithShape="0">
                <a:blip r:embed="rId12"/>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13007" y="4438716"/>
                <a:ext cx="12153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3</m:t>
                      </m:r>
                    </m:oMath>
                  </m:oMathPara>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213007" y="4438716"/>
                <a:ext cx="1215397" cy="307777"/>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13007" y="4683323"/>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213007" y="4683323"/>
                <a:ext cx="1603323" cy="307777"/>
              </a:xfrm>
              <a:prstGeom prst="rect">
                <a:avLst/>
              </a:prstGeom>
              <a:blipFill rotWithShape="0">
                <a:blip r:embed="rId14"/>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5615923" y="774709"/>
                <a:ext cx="1320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𝒎</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𝟏𝟎</m:t>
                      </m:r>
                    </m:oMath>
                  </m:oMathPara>
                </a14:m>
                <a:endParaRPr lang="en-US" sz="1600" b="1" dirty="0">
                  <a:solidFill>
                    <a:srgbClr val="FFC000"/>
                  </a:solidFill>
                </a:endParaRPr>
              </a:p>
            </p:txBody>
          </p:sp>
        </mc:Choice>
        <mc:Fallback xmlns="">
          <p:sp>
            <p:nvSpPr>
              <p:cNvPr id="57" name="Rectangle 56"/>
              <p:cNvSpPr>
                <a:spLocks noRot="1" noChangeAspect="1" noMove="1" noResize="1" noEditPoints="1" noAdjustHandles="1" noChangeArrowheads="1" noChangeShapeType="1" noTextEdit="1"/>
              </p:cNvSpPr>
              <p:nvPr/>
            </p:nvSpPr>
            <p:spPr>
              <a:xfrm>
                <a:off x="5615923" y="774709"/>
                <a:ext cx="1320298" cy="338554"/>
              </a:xfrm>
              <a:prstGeom prst="rect">
                <a:avLst/>
              </a:prstGeom>
              <a:blipFill rotWithShape="0">
                <a:blip r:embed="rId15"/>
                <a:stretch>
                  <a:fillRect/>
                </a:stretch>
              </a:blipFill>
            </p:spPr>
            <p:txBody>
              <a:bodyPr/>
              <a:lstStyle/>
              <a:p>
                <a:r>
                  <a:rPr lang="en-US">
                    <a:noFill/>
                  </a:rPr>
                  <a:t> </a:t>
                </a:r>
              </a:p>
            </p:txBody>
          </p:sp>
        </mc:Fallback>
      </mc:AlternateContent>
      <p:pic>
        <p:nvPicPr>
          <p:cNvPr id="19" name="Pictur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88485" y="302239"/>
            <a:ext cx="463729" cy="385837"/>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6152214" y="223562"/>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6152214" y="223562"/>
                <a:ext cx="882165" cy="338554"/>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174860" y="481192"/>
                <a:ext cx="143359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𝑺𝑵</m:t>
                      </m:r>
                      <m:sSub>
                        <m:sSubPr>
                          <m:ctrlPr>
                            <a:rPr lang="en-US" sz="1200" b="1" i="1" smtClean="0">
                              <a:solidFill>
                                <a:schemeClr val="bg1"/>
                              </a:solidFill>
                              <a:latin typeface="Cambria Math" panose="02040503050406030204" pitchFamily="18" charset="0"/>
                            </a:rPr>
                          </m:ctrlPr>
                        </m:sSubPr>
                        <m:e>
                          <m:r>
                            <a:rPr lang="en-US" sz="1200" b="1" i="0" smtClean="0">
                              <a:solidFill>
                                <a:schemeClr val="bg1"/>
                              </a:solidFill>
                              <a:latin typeface="Cambria Math" panose="02040503050406030204" pitchFamily="18" charset="0"/>
                            </a:rPr>
                            <m:t>𝐑</m:t>
                          </m:r>
                        </m:e>
                        <m:sub>
                          <m:r>
                            <a:rPr lang="en-US" sz="1200" b="1" i="1" smtClean="0">
                              <a:solidFill>
                                <a:schemeClr val="bg1"/>
                              </a:solidFill>
                              <a:latin typeface="Cambria Math" panose="02040503050406030204" pitchFamily="18" charset="0"/>
                            </a:rPr>
                            <m:t>𝑴𝑰𝑵</m:t>
                          </m:r>
                        </m:sub>
                      </m:sSub>
                      <m:r>
                        <a:rPr lang="en-US" sz="1200" b="1" i="0" smtClean="0">
                          <a:solidFill>
                            <a:schemeClr val="bg1"/>
                          </a:solidFill>
                          <a:latin typeface="Cambria Math" panose="02040503050406030204" pitchFamily="18" charset="0"/>
                        </a:rPr>
                        <m:t>=−</m:t>
                      </m:r>
                      <m:r>
                        <a:rPr lang="en-US" sz="1200" b="1" i="0" smtClean="0">
                          <a:solidFill>
                            <a:schemeClr val="bg1"/>
                          </a:solidFill>
                          <a:latin typeface="Cambria Math" panose="02040503050406030204" pitchFamily="18" charset="0"/>
                        </a:rPr>
                        <m:t>𝟏𝟐</m:t>
                      </m:r>
                      <m:r>
                        <a:rPr lang="en-US" sz="1200" b="1" i="0" smtClean="0">
                          <a:solidFill>
                            <a:schemeClr val="bg1"/>
                          </a:solidFill>
                          <a:latin typeface="Cambria Math" panose="02040503050406030204" pitchFamily="18" charset="0"/>
                        </a:rPr>
                        <m:t>.</m:t>
                      </m:r>
                      <m:r>
                        <a:rPr lang="en-US" sz="1200" b="1" i="0" smtClean="0">
                          <a:solidFill>
                            <a:schemeClr val="bg1"/>
                          </a:solidFill>
                          <a:latin typeface="Cambria Math" panose="02040503050406030204" pitchFamily="18" charset="0"/>
                        </a:rPr>
                        <m:t>𝟓</m:t>
                      </m:r>
                    </m:oMath>
                  </m:oMathPara>
                </a14:m>
                <a:endParaRPr lang="en-US" sz="1200" b="1" dirty="0">
                  <a:solidFill>
                    <a:schemeClr val="bg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174860" y="481192"/>
                <a:ext cx="1433598" cy="276999"/>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615923" y="1123445"/>
                <a:ext cx="1785682" cy="360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𝒓𝒆𝒒</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oMath>
                  </m:oMathPara>
                </a14:m>
                <a:endParaRPr lang="en-US" sz="1600" b="1" dirty="0">
                  <a:solidFill>
                    <a:srgbClr val="FFC00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5615923" y="1123445"/>
                <a:ext cx="1785682" cy="360676"/>
              </a:xfrm>
              <a:prstGeom prst="rect">
                <a:avLst/>
              </a:prstGeom>
              <a:blipFill rotWithShape="0">
                <a:blip r:embed="rId19"/>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580013" y="1507959"/>
                <a:ext cx="3653885" cy="360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𝒓𝒆𝒒</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1" smtClean="0">
                          <a:solidFill>
                            <a:srgbClr val="FFC000"/>
                          </a:solidFill>
                          <a:latin typeface="Cambria Math" panose="02040503050406030204" pitchFamily="18" charset="0"/>
                        </a:rPr>
                        <m:t>−</m:t>
                      </m:r>
                      <m:d>
                        <m:dPr>
                          <m:ctrlPr>
                            <a:rPr lang="en-US" sz="1600" b="1" i="1" smtClean="0">
                              <a:solidFill>
                                <a:srgbClr val="FFC000"/>
                              </a:solidFill>
                              <a:latin typeface="Cambria Math" panose="02040503050406030204" pitchFamily="18" charset="0"/>
                            </a:rPr>
                          </m:ctrlPr>
                        </m:dPr>
                        <m:e>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e>
                      </m:d>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𝟏𝟎</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oMath>
                  </m:oMathPara>
                </a14:m>
                <a:endParaRPr lang="en-US" sz="1600" b="1" dirty="0">
                  <a:solidFill>
                    <a:srgbClr val="FFC00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580013" y="1507959"/>
                <a:ext cx="3653885" cy="360676"/>
              </a:xfrm>
              <a:prstGeom prst="rect">
                <a:avLst/>
              </a:prstGeom>
              <a:blipFill rotWithShape="0">
                <a:blip r:embed="rId20"/>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615923" y="1857938"/>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𝟒</m:t>
                      </m:r>
                    </m:oMath>
                  </m:oMathPara>
                </a14:m>
                <a:endParaRPr lang="en-US" sz="1600" b="1" dirty="0">
                  <a:solidFill>
                    <a:srgbClr val="FFC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615923" y="1857938"/>
                <a:ext cx="1061701" cy="338554"/>
              </a:xfrm>
              <a:prstGeom prst="rect">
                <a:avLst/>
              </a:prstGeom>
              <a:blipFill rotWithShape="0">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7057025" y="203486"/>
                <a:ext cx="102643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𝟏𝟒</m:t>
                      </m:r>
                    </m:oMath>
                  </m:oMathPara>
                </a14:m>
                <a:endParaRPr lang="en-US" sz="1600" b="1" dirty="0">
                  <a:solidFill>
                    <a:schemeClr val="bg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7057025" y="203486"/>
                <a:ext cx="1026435" cy="338554"/>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626599" y="2762628"/>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𝑺𝑭</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𝟗</m:t>
                      </m:r>
                    </m:oMath>
                  </m:oMathPara>
                </a14:m>
                <a:endParaRPr lang="en-US" sz="1600" b="1" dirty="0">
                  <a:solidFill>
                    <a:srgbClr val="FFC000"/>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5626599" y="2762628"/>
                <a:ext cx="882165" cy="338554"/>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5615923" y="2417576"/>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𝟒</m:t>
                      </m:r>
                    </m:oMath>
                  </m:oMathPara>
                </a14:m>
                <a:endParaRPr lang="en-US" sz="1600" b="1" dirty="0">
                  <a:solidFill>
                    <a:srgbClr val="FFC000"/>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5615923" y="2417576"/>
                <a:ext cx="1061701" cy="338554"/>
              </a:xfrm>
              <a:prstGeom prst="rect">
                <a:avLst/>
              </a:prstGeom>
              <a:blipFill rotWithShape="0">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6593296" y="2417269"/>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𝟑</m:t>
                      </m:r>
                    </m:oMath>
                  </m:oMathPara>
                </a14:m>
                <a:endParaRPr lang="en-US" sz="1600" b="1" dirty="0">
                  <a:solidFill>
                    <a:srgbClr val="FFC000"/>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6593296" y="2417269"/>
                <a:ext cx="365806" cy="338554"/>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598296" y="2742042"/>
                <a:ext cx="3658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𝟖</m:t>
                      </m:r>
                    </m:oMath>
                  </m:oMathPara>
                </a14:m>
                <a:endParaRPr lang="en-US" sz="1600" b="1" dirty="0">
                  <a:solidFill>
                    <a:srgbClr val="FFC00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6598296" y="2742042"/>
                <a:ext cx="365805" cy="338554"/>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6936221" y="2402187"/>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𝟐</m:t>
                      </m:r>
                    </m:oMath>
                  </m:oMathPara>
                </a14:m>
                <a:endParaRPr lang="en-US" sz="1600" b="1" dirty="0">
                  <a:solidFill>
                    <a:srgbClr val="FFC00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6936221" y="2402187"/>
                <a:ext cx="365806" cy="338554"/>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957653" y="2731461"/>
                <a:ext cx="3658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𝟕</m:t>
                      </m:r>
                    </m:oMath>
                  </m:oMathPara>
                </a14:m>
                <a:endParaRPr lang="en-US" sz="1600" b="1" dirty="0">
                  <a:solidFill>
                    <a:srgbClr val="FFC000"/>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6957653" y="2731461"/>
                <a:ext cx="365805" cy="338554"/>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684870" y="3376685"/>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𝟐</m:t>
                      </m:r>
                    </m:oMath>
                  </m:oMathPara>
                </a14:m>
                <a:endParaRPr lang="en-US" sz="1600" b="1" dirty="0">
                  <a:solidFill>
                    <a:srgbClr val="FFC000"/>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5684870" y="3376685"/>
                <a:ext cx="1061701" cy="338554"/>
              </a:xfrm>
              <a:prstGeom prst="rect">
                <a:avLst/>
              </a:prstGeom>
              <a:blipFill rotWithShape="0">
                <a:blip r:embed="rId2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5684870" y="3723467"/>
                <a:ext cx="99136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C000"/>
                          </a:solidFill>
                          <a:latin typeface="Cambria Math" panose="02040503050406030204" pitchFamily="18" charset="0"/>
                        </a:rPr>
                        <m:t>𝑇𝑃</m:t>
                      </m:r>
                      <m:r>
                        <a:rPr lang="en-US" sz="1600" b="0" i="1" smtClean="0">
                          <a:solidFill>
                            <a:srgbClr val="FFC000"/>
                          </a:solidFill>
                          <a:latin typeface="Cambria Math" panose="02040503050406030204" pitchFamily="18" charset="0"/>
                        </a:rPr>
                        <m:t>=</m:t>
                      </m:r>
                      <m:r>
                        <a:rPr lang="en-US" sz="1600" b="0" i="1" smtClean="0">
                          <a:solidFill>
                            <a:srgbClr val="FFC000"/>
                          </a:solidFill>
                          <a:latin typeface="Cambria Math" panose="02040503050406030204" pitchFamily="18" charset="0"/>
                        </a:rPr>
                        <m:t>14</m:t>
                      </m:r>
                    </m:oMath>
                  </m:oMathPara>
                </a14:m>
                <a:endParaRPr lang="en-US" sz="1600" dirty="0">
                  <a:solidFill>
                    <a:srgbClr val="FFC000"/>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5684870" y="3723467"/>
                <a:ext cx="991362" cy="338554"/>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781198" y="3376685"/>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𝟏</m:t>
                      </m:r>
                    </m:oMath>
                  </m:oMathPara>
                </a14:m>
                <a:endParaRPr lang="en-US" sz="1600" b="1" dirty="0">
                  <a:solidFill>
                    <a:srgbClr val="FFC000"/>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6781198" y="3376685"/>
                <a:ext cx="365806" cy="338554"/>
              </a:xfrm>
              <a:prstGeom prst="rect">
                <a:avLst/>
              </a:prstGeom>
              <a:blipFill rotWithShape="0">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6781199" y="3713596"/>
                <a:ext cx="48923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𝟏𝟏</m:t>
                      </m:r>
                    </m:oMath>
                  </m:oMathPara>
                </a14:m>
                <a:endParaRPr lang="en-US" sz="1600" b="1" dirty="0">
                  <a:solidFill>
                    <a:srgbClr val="FFC000"/>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6781199" y="3713596"/>
                <a:ext cx="489236" cy="338554"/>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267406" y="3376685"/>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𝟎</m:t>
                      </m:r>
                    </m:oMath>
                  </m:oMathPara>
                </a14:m>
                <a:endParaRPr lang="en-US" sz="1600" b="1" dirty="0">
                  <a:solidFill>
                    <a:srgbClr val="FFC000"/>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7267406" y="3376685"/>
                <a:ext cx="365806" cy="338554"/>
              </a:xfrm>
              <a:prstGeom prst="rect">
                <a:avLst/>
              </a:prstGeom>
              <a:blipFill rotWithShape="0">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7279380" y="3723467"/>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𝟗</m:t>
                      </m:r>
                    </m:oMath>
                  </m:oMathPara>
                </a14:m>
                <a:endParaRPr lang="en-US" sz="1600" b="1" dirty="0">
                  <a:solidFill>
                    <a:srgbClr val="FFC000"/>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7279380" y="3723467"/>
                <a:ext cx="365806" cy="338554"/>
              </a:xfrm>
              <a:prstGeom prst="rect">
                <a:avLst/>
              </a:prstGeom>
              <a:blipFill rotWithShape="0">
                <a:blip r:embed="rId34"/>
                <a:stretch>
                  <a:fillRect/>
                </a:stretch>
              </a:blipFill>
            </p:spPr>
            <p:txBody>
              <a:bodyPr/>
              <a:lstStyle/>
              <a:p>
                <a:r>
                  <a:rPr lang="en-US">
                    <a:noFill/>
                  </a:rPr>
                  <a:t> </a:t>
                </a:r>
              </a:p>
            </p:txBody>
          </p:sp>
        </mc:Fallback>
      </mc:AlternateContent>
      <p:pic>
        <p:nvPicPr>
          <p:cNvPr id="41" name="Picture 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87417" y="4360656"/>
            <a:ext cx="463729" cy="385837"/>
          </a:xfrm>
          <a:prstGeom prst="rect">
            <a:avLst/>
          </a:prstGeom>
        </p:spPr>
      </p:pic>
      <mc:AlternateContent xmlns:mc="http://schemas.openxmlformats.org/markup-compatibility/2006" xmlns:a14="http://schemas.microsoft.com/office/drawing/2010/main">
        <mc:Choice Requires="a14">
          <p:sp>
            <p:nvSpPr>
              <p:cNvPr id="42" name="Rectangle 41"/>
              <p:cNvSpPr/>
              <p:nvPr/>
            </p:nvSpPr>
            <p:spPr>
              <a:xfrm>
                <a:off x="6300686" y="4231217"/>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𝟕</m:t>
                      </m:r>
                    </m:oMath>
                  </m:oMathPara>
                </a14:m>
                <a:endParaRPr lang="en-US" sz="1600" b="1" dirty="0">
                  <a:solidFill>
                    <a:schemeClr val="bg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6300686" y="4231217"/>
                <a:ext cx="882165" cy="338554"/>
              </a:xfrm>
              <a:prstGeom prst="rect">
                <a:avLst/>
              </a:prstGeom>
              <a:blipFill rotWithShape="0">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290267" y="4514046"/>
                <a:ext cx="9030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6290267" y="4514046"/>
                <a:ext cx="903004" cy="338554"/>
              </a:xfrm>
              <a:prstGeom prst="rect">
                <a:avLst/>
              </a:prstGeom>
              <a:blipFill rotWithShape="0">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78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additive="base">
                                        <p:cTn id="91" dur="500" fill="hold"/>
                                        <p:tgtEl>
                                          <p:spTgt spid="57"/>
                                        </p:tgtEl>
                                        <p:attrNameLst>
                                          <p:attrName>ppt_x</p:attrName>
                                        </p:attrNameLst>
                                      </p:cBhvr>
                                      <p:tavLst>
                                        <p:tav tm="0">
                                          <p:val>
                                            <p:strVal val="#ppt_x"/>
                                          </p:val>
                                        </p:tav>
                                        <p:tav tm="100000">
                                          <p:val>
                                            <p:strVal val="#ppt_x"/>
                                          </p:val>
                                        </p:tav>
                                      </p:tavLst>
                                    </p:anim>
                                    <p:anim calcmode="lin" valueType="num">
                                      <p:cBhvr additive="base">
                                        <p:cTn id="9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randombar(horizontal)">
                                      <p:cBhvr>
                                        <p:cTn id="115" dur="500"/>
                                        <p:tgtEl>
                                          <p:spTgt spid="27"/>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randombar(horizontal)">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randombar(horizontal)">
                                      <p:cBhvr>
                                        <p:cTn id="123" dur="500"/>
                                        <p:tgtEl>
                                          <p:spTgt spid="31"/>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32"/>
                                        </p:tgtEl>
                                        <p:attrNameLst>
                                          <p:attrName>style.visibility</p:attrName>
                                        </p:attrNameLst>
                                      </p:cBhvr>
                                      <p:to>
                                        <p:strVal val="visible"/>
                                      </p:to>
                                    </p:set>
                                    <p:animEffect transition="in" filter="randombar(horizontal)">
                                      <p:cBhvr>
                                        <p:cTn id="126" dur="500"/>
                                        <p:tgtEl>
                                          <p:spTgt spid="32"/>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grpId="0" nodeType="click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randombar(horizontal)">
                                      <p:cBhvr>
                                        <p:cTn id="131" dur="500"/>
                                        <p:tgtEl>
                                          <p:spTgt spid="33"/>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Effect transition="in" filter="randombar(horizontal)">
                                      <p:cBhvr>
                                        <p:cTn id="134" dur="500"/>
                                        <p:tgtEl>
                                          <p:spTgt spid="34"/>
                                        </p:tgtEl>
                                      </p:cBhvr>
                                    </p:animEffect>
                                  </p:childTnLst>
                                </p:cTn>
                              </p:par>
                            </p:childTnLst>
                          </p:cTn>
                        </p:par>
                      </p:childTnLst>
                    </p:cTn>
                  </p:par>
                  <p:par>
                    <p:cTn id="135" fill="hold">
                      <p:stCondLst>
                        <p:cond delay="indefinite"/>
                      </p:stCondLst>
                      <p:childTnLst>
                        <p:par>
                          <p:cTn id="136" fill="hold">
                            <p:stCondLst>
                              <p:cond delay="0"/>
                            </p:stCondLst>
                            <p:childTnLst>
                              <p:par>
                                <p:cTn id="137" presetID="14" presetClass="entr" presetSubtype="10" fill="hold" grpId="0" nodeType="click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randombar(horizontal)">
                                      <p:cBhvr>
                                        <p:cTn id="139" dur="500"/>
                                        <p:tgtEl>
                                          <p:spTgt spid="35"/>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randombar(horizontal)">
                                      <p:cBhvr>
                                        <p:cTn id="142" dur="500"/>
                                        <p:tgtEl>
                                          <p:spTgt spid="36"/>
                                        </p:tgtEl>
                                      </p:cBhvr>
                                    </p:animEffect>
                                  </p:childTnLst>
                                </p:cTn>
                              </p:par>
                            </p:childTnLst>
                          </p:cTn>
                        </p:par>
                      </p:childTnLst>
                    </p:cTn>
                  </p:par>
                  <p:par>
                    <p:cTn id="143" fill="hold">
                      <p:stCondLst>
                        <p:cond delay="indefinite"/>
                      </p:stCondLst>
                      <p:childTnLst>
                        <p:par>
                          <p:cTn id="144" fill="hold">
                            <p:stCondLst>
                              <p:cond delay="0"/>
                            </p:stCondLst>
                            <p:childTnLst>
                              <p:par>
                                <p:cTn id="145" presetID="14" presetClass="entr" presetSubtype="10" fill="hold" grpId="0" nodeType="click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randombar(horizontal)">
                                      <p:cBhvr>
                                        <p:cTn id="147" dur="500"/>
                                        <p:tgtEl>
                                          <p:spTgt spid="37"/>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38"/>
                                        </p:tgtEl>
                                        <p:attrNameLst>
                                          <p:attrName>style.visibility</p:attrName>
                                        </p:attrNameLst>
                                      </p:cBhvr>
                                      <p:to>
                                        <p:strVal val="visible"/>
                                      </p:to>
                                    </p:set>
                                    <p:animEffect transition="in" filter="randombar(horizontal)">
                                      <p:cBhvr>
                                        <p:cTn id="150" dur="500"/>
                                        <p:tgtEl>
                                          <p:spTgt spid="38"/>
                                        </p:tgtEl>
                                      </p:cBhvr>
                                    </p:animEffect>
                                  </p:childTnLst>
                                </p:cTn>
                              </p:par>
                            </p:childTnLst>
                          </p:cTn>
                        </p:par>
                      </p:childTnLst>
                    </p:cTn>
                  </p:par>
                  <p:par>
                    <p:cTn id="151" fill="hold">
                      <p:stCondLst>
                        <p:cond delay="indefinite"/>
                      </p:stCondLst>
                      <p:childTnLst>
                        <p:par>
                          <p:cTn id="152" fill="hold">
                            <p:stCondLst>
                              <p:cond delay="0"/>
                            </p:stCondLst>
                            <p:childTnLst>
                              <p:par>
                                <p:cTn id="153" presetID="14" presetClass="entr" presetSubtype="10" fill="hold" grpId="0" nodeType="click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randombar(horizontal)">
                                      <p:cBhvr>
                                        <p:cTn id="155" dur="500"/>
                                        <p:tgtEl>
                                          <p:spTgt spid="39"/>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randombar(horizontal)">
                                      <p:cBhvr>
                                        <p:cTn id="158" dur="500"/>
                                        <p:tgtEl>
                                          <p:spTgt spid="40"/>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41"/>
                                        </p:tgtEl>
                                        <p:attrNameLst>
                                          <p:attrName>style.visibility</p:attrName>
                                        </p:attrNameLst>
                                      </p:cBhvr>
                                      <p:to>
                                        <p:strVal val="visible"/>
                                      </p:to>
                                    </p:set>
                                    <p:anim calcmode="lin" valueType="num">
                                      <p:cBhvr additive="base">
                                        <p:cTn id="163" dur="500" fill="hold"/>
                                        <p:tgtEl>
                                          <p:spTgt spid="41"/>
                                        </p:tgtEl>
                                        <p:attrNameLst>
                                          <p:attrName>ppt_x</p:attrName>
                                        </p:attrNameLst>
                                      </p:cBhvr>
                                      <p:tavLst>
                                        <p:tav tm="0">
                                          <p:val>
                                            <p:strVal val="#ppt_x"/>
                                          </p:val>
                                        </p:tav>
                                        <p:tav tm="100000">
                                          <p:val>
                                            <p:strVal val="#ppt_x"/>
                                          </p:val>
                                        </p:tav>
                                      </p:tavLst>
                                    </p:anim>
                                    <p:anim calcmode="lin" valueType="num">
                                      <p:cBhvr additive="base">
                                        <p:cTn id="164" dur="500" fill="hold"/>
                                        <p:tgtEl>
                                          <p:spTgt spid="41"/>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500" fill="hold"/>
                                        <p:tgtEl>
                                          <p:spTgt spid="42"/>
                                        </p:tgtEl>
                                        <p:attrNameLst>
                                          <p:attrName>ppt_x</p:attrName>
                                        </p:attrNameLst>
                                      </p:cBhvr>
                                      <p:tavLst>
                                        <p:tav tm="0">
                                          <p:val>
                                            <p:strVal val="#ppt_x"/>
                                          </p:val>
                                        </p:tav>
                                        <p:tav tm="100000">
                                          <p:val>
                                            <p:strVal val="#ppt_x"/>
                                          </p:val>
                                        </p:tav>
                                      </p:tavLst>
                                    </p:anim>
                                    <p:anim calcmode="lin" valueType="num">
                                      <p:cBhvr additive="base">
                                        <p:cTn id="168" dur="500" fill="hold"/>
                                        <p:tgtEl>
                                          <p:spTgt spid="42"/>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43"/>
                                        </p:tgtEl>
                                        <p:attrNameLst>
                                          <p:attrName>style.visibility</p:attrName>
                                        </p:attrNameLst>
                                      </p:cBhvr>
                                      <p:to>
                                        <p:strVal val="visible"/>
                                      </p:to>
                                    </p:set>
                                    <p:anim calcmode="lin" valueType="num">
                                      <p:cBhvr additive="base">
                                        <p:cTn id="171" dur="500" fill="hold"/>
                                        <p:tgtEl>
                                          <p:spTgt spid="43"/>
                                        </p:tgtEl>
                                        <p:attrNameLst>
                                          <p:attrName>ppt_x</p:attrName>
                                        </p:attrNameLst>
                                      </p:cBhvr>
                                      <p:tavLst>
                                        <p:tav tm="0">
                                          <p:val>
                                            <p:strVal val="#ppt_x"/>
                                          </p:val>
                                        </p:tav>
                                        <p:tav tm="100000">
                                          <p:val>
                                            <p:strVal val="#ppt_x"/>
                                          </p:val>
                                        </p:tav>
                                      </p:tavLst>
                                    </p:anim>
                                    <p:anim calcmode="lin" valueType="num">
                                      <p:cBhvr additive="base">
                                        <p:cTn id="17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57" grpId="0"/>
      <p:bldP spid="20" grpId="0"/>
      <p:bldP spid="21" grpId="0"/>
      <p:bldP spid="22" grpId="0"/>
      <p:bldP spid="23" grpId="0"/>
      <p:bldP spid="24" grpId="0"/>
      <p:bldP spid="25" grpId="0"/>
      <p:bldP spid="26" grpId="0"/>
      <p:bldP spid="27" grpId="0"/>
      <p:bldP spid="31" grpId="0"/>
      <p:bldP spid="32" grpId="0"/>
      <p:bldP spid="33" grpId="0"/>
      <p:bldP spid="34" grpId="0"/>
      <p:bldP spid="35" grpId="0"/>
      <p:bldP spid="36" grpId="0"/>
      <p:bldP spid="37" grpId="0"/>
      <p:bldP spid="38" grpId="0"/>
      <p:bldP spid="39" grpId="0"/>
      <p:bldP spid="40" grpId="0"/>
      <p:bldP spid="42" grpId="0"/>
      <p:bldP spid="4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339023"/>
            <a:ext cx="7596523" cy="466353"/>
          </a:xfrm>
          <a:prstGeom prst="rect">
            <a:avLst/>
          </a:prstGeom>
        </p:spPr>
        <p:txBody>
          <a:bodyPr spcFirstLastPara="1" wrap="square" lIns="0" tIns="0" rIns="0" bIns="0" anchor="b" anchorCtr="0">
            <a:noAutofit/>
          </a:bodyPr>
          <a:lstStyle/>
          <a:p>
            <a:pPr lvl="0"/>
            <a:r>
              <a:rPr lang="en-US" sz="3200" dirty="0"/>
              <a:t>ALOHA protocol </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6</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5628086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dirty="0"/>
          </a:p>
        </p:txBody>
      </p:sp>
      <p:sp>
        <p:nvSpPr>
          <p:cNvPr id="9" name="Rounded Rectangle 8"/>
          <p:cNvSpPr/>
          <p:nvPr/>
        </p:nvSpPr>
        <p:spPr>
          <a:xfrm>
            <a:off x="1611086" y="1457899"/>
            <a:ext cx="899772" cy="49389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Channel Encoder</a:t>
            </a:r>
            <a:endParaRPr lang="en-US" sz="1100" dirty="0">
              <a:solidFill>
                <a:schemeClr val="bg1"/>
              </a:solidFill>
            </a:endParaRPr>
          </a:p>
        </p:txBody>
      </p:sp>
      <p:cxnSp>
        <p:nvCxnSpPr>
          <p:cNvPr id="10" name="Straight Arrow Connector 9"/>
          <p:cNvCxnSpPr/>
          <p:nvPr/>
        </p:nvCxnSpPr>
        <p:spPr>
          <a:xfrm>
            <a:off x="702594" y="1719157"/>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Google Shape;326;p24"/>
          <p:cNvSpPr txBox="1">
            <a:spLocks/>
          </p:cNvSpPr>
          <p:nvPr/>
        </p:nvSpPr>
        <p:spPr>
          <a:xfrm>
            <a:off x="745671" y="1335592"/>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200" dirty="0" smtClean="0">
                <a:solidFill>
                  <a:schemeClr val="tx1"/>
                </a:solidFill>
                <a:latin typeface="Inria Sans" panose="020B0604020202020204" charset="0"/>
              </a:rPr>
              <a:t>Input Message</a:t>
            </a:r>
            <a:endParaRPr lang="en-US" sz="1200" dirty="0">
              <a:solidFill>
                <a:schemeClr val="tx1"/>
              </a:solidFill>
              <a:latin typeface="Inria Sans" panose="020B0604020202020204" charset="0"/>
            </a:endParaRPr>
          </a:p>
        </p:txBody>
      </p:sp>
      <p:cxnSp>
        <p:nvCxnSpPr>
          <p:cNvPr id="12" name="Straight Arrow Connector 11"/>
          <p:cNvCxnSpPr/>
          <p:nvPr/>
        </p:nvCxnSpPr>
        <p:spPr>
          <a:xfrm>
            <a:off x="2579915" y="1719157"/>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ounded Rectangle 12"/>
          <p:cNvSpPr/>
          <p:nvPr/>
        </p:nvSpPr>
        <p:spPr>
          <a:xfrm>
            <a:off x="2997314" y="1457899"/>
            <a:ext cx="867115" cy="457987"/>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Modulator</a:t>
            </a:r>
            <a:endParaRPr lang="en-US" sz="1200" dirty="0">
              <a:solidFill>
                <a:schemeClr val="bg1"/>
              </a:solidFill>
            </a:endParaRPr>
          </a:p>
        </p:txBody>
      </p:sp>
      <p:cxnSp>
        <p:nvCxnSpPr>
          <p:cNvPr id="14" name="Straight Arrow Connector 13"/>
          <p:cNvCxnSpPr/>
          <p:nvPr/>
        </p:nvCxnSpPr>
        <p:spPr>
          <a:xfrm flipV="1">
            <a:off x="3430871" y="1951790"/>
            <a:ext cx="1" cy="3015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Rounded Rectangle 14"/>
          <p:cNvSpPr/>
          <p:nvPr/>
        </p:nvSpPr>
        <p:spPr>
          <a:xfrm>
            <a:off x="2950028" y="2292817"/>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Spreading Generator</a:t>
            </a:r>
            <a:endParaRPr lang="en-US" sz="1100" dirty="0">
              <a:solidFill>
                <a:schemeClr val="bg1"/>
              </a:solidFill>
            </a:endParaRPr>
          </a:p>
        </p:txBody>
      </p:sp>
      <p:sp>
        <p:nvSpPr>
          <p:cNvPr id="16" name="Rectangle 15"/>
          <p:cNvSpPr/>
          <p:nvPr/>
        </p:nvSpPr>
        <p:spPr>
          <a:xfrm>
            <a:off x="636472" y="1328965"/>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rPr>
              <a:t>System</a:t>
            </a:r>
            <a:endParaRPr lang="en-US" sz="1600" dirty="0">
              <a:solidFill>
                <a:schemeClr val="tx1"/>
              </a:solidFill>
            </a:endParaRPr>
          </a:p>
        </p:txBody>
      </p:sp>
      <p:cxnSp>
        <p:nvCxnSpPr>
          <p:cNvPr id="18" name="Straight Arrow Connector 17"/>
          <p:cNvCxnSpPr/>
          <p:nvPr/>
        </p:nvCxnSpPr>
        <p:spPr>
          <a:xfrm>
            <a:off x="4107994" y="2016890"/>
            <a:ext cx="224520"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85" y="1686892"/>
            <a:ext cx="537537" cy="537537"/>
          </a:xfrm>
          <a:prstGeom prst="rect">
            <a:avLst/>
          </a:prstGeom>
        </p:spPr>
      </p:pic>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2615" y="1453104"/>
            <a:ext cx="1102673" cy="251740"/>
          </a:xfrm>
          <a:prstGeom prst="rect">
            <a:avLst/>
          </a:prstGeom>
        </p:spPr>
      </p:pic>
      <p:cxnSp>
        <p:nvCxnSpPr>
          <p:cNvPr id="26" name="Straight Arrow Connector 25"/>
          <p:cNvCxnSpPr/>
          <p:nvPr/>
        </p:nvCxnSpPr>
        <p:spPr>
          <a:xfrm>
            <a:off x="1853866"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24" name="Flowchart: Direct Access Storage 23"/>
          <p:cNvSpPr/>
          <p:nvPr/>
        </p:nvSpPr>
        <p:spPr>
          <a:xfrm rot="10800000">
            <a:off x="3223579" y="1657237"/>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Google Shape;326;p24"/>
          <p:cNvSpPr txBox="1">
            <a:spLocks/>
          </p:cNvSpPr>
          <p:nvPr/>
        </p:nvSpPr>
        <p:spPr>
          <a:xfrm>
            <a:off x="3988105" y="185219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27" name="Rectangle 26"/>
          <p:cNvSpPr/>
          <p:nvPr/>
        </p:nvSpPr>
        <p:spPr>
          <a:xfrm>
            <a:off x="3344263" y="1262374"/>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1" name="Straight Arrow Connector 30"/>
          <p:cNvCxnSpPr/>
          <p:nvPr/>
        </p:nvCxnSpPr>
        <p:spPr>
          <a:xfrm>
            <a:off x="5344552"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602278" y="1863001"/>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745120"/>
            <a:ext cx="537537" cy="537537"/>
          </a:xfrm>
          <a:prstGeom prst="rect">
            <a:avLst/>
          </a:prstGeom>
        </p:spPr>
      </p:pic>
      <p:pic>
        <p:nvPicPr>
          <p:cNvPr id="34" name="Picture 3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418" y="2511332"/>
            <a:ext cx="1102673" cy="251740"/>
          </a:xfrm>
          <a:prstGeom prst="rect">
            <a:avLst/>
          </a:prstGeom>
        </p:spPr>
      </p:pic>
      <p:cxnSp>
        <p:nvCxnSpPr>
          <p:cNvPr id="35" name="Straight Arrow Connector 34"/>
          <p:cNvCxnSpPr/>
          <p:nvPr/>
        </p:nvCxnSpPr>
        <p:spPr>
          <a:xfrm>
            <a:off x="1822669"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6" name="Flowchart: Direct Access Storage 35"/>
          <p:cNvSpPr/>
          <p:nvPr/>
        </p:nvSpPr>
        <p:spPr>
          <a:xfrm rot="10800000">
            <a:off x="3192382" y="271546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51377" y="2393820"/>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8" name="Straight Arrow Connector 37"/>
          <p:cNvCxnSpPr/>
          <p:nvPr/>
        </p:nvCxnSpPr>
        <p:spPr>
          <a:xfrm>
            <a:off x="5313355"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p:cNvSpPr/>
          <p:nvPr/>
        </p:nvSpPr>
        <p:spPr>
          <a:xfrm>
            <a:off x="6571081" y="292122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42" name="Google Shape;326;p24"/>
          <p:cNvSpPr txBox="1">
            <a:spLocks/>
          </p:cNvSpPr>
          <p:nvPr/>
        </p:nvSpPr>
        <p:spPr>
          <a:xfrm>
            <a:off x="3954586" y="293652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43" name="Straight Arrow Connector 42"/>
          <p:cNvCxnSpPr/>
          <p:nvPr/>
        </p:nvCxnSpPr>
        <p:spPr>
          <a:xfrm flipV="1">
            <a:off x="1853866" y="2224429"/>
            <a:ext cx="1338516" cy="602692"/>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852800"/>
            <a:ext cx="537537" cy="537537"/>
          </a:xfrm>
          <a:prstGeom prst="rect">
            <a:avLst/>
          </a:prstGeom>
        </p:spPr>
      </p:pic>
      <p:cxnSp>
        <p:nvCxnSpPr>
          <p:cNvPr id="46" name="Straight Arrow Connector 45"/>
          <p:cNvCxnSpPr/>
          <p:nvPr/>
        </p:nvCxnSpPr>
        <p:spPr>
          <a:xfrm>
            <a:off x="1822669"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7" name="Flowchart: Direct Access Storage 46"/>
          <p:cNvSpPr/>
          <p:nvPr/>
        </p:nvSpPr>
        <p:spPr>
          <a:xfrm rot="10800000">
            <a:off x="3192382" y="382314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p:cNvCxnSpPr/>
          <p:nvPr/>
        </p:nvCxnSpPr>
        <p:spPr>
          <a:xfrm>
            <a:off x="5313355"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9" name="Rectangle 48"/>
          <p:cNvSpPr/>
          <p:nvPr/>
        </p:nvSpPr>
        <p:spPr>
          <a:xfrm>
            <a:off x="6571081" y="402890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50" name="Google Shape;326;p24"/>
          <p:cNvSpPr txBox="1">
            <a:spLocks/>
          </p:cNvSpPr>
          <p:nvPr/>
        </p:nvSpPr>
        <p:spPr>
          <a:xfrm>
            <a:off x="3954586" y="404420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51" name="Straight Arrow Connector 50"/>
          <p:cNvCxnSpPr/>
          <p:nvPr/>
        </p:nvCxnSpPr>
        <p:spPr>
          <a:xfrm flipV="1">
            <a:off x="1853866" y="3588345"/>
            <a:ext cx="1252521" cy="346456"/>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53" name="Google Shape;326;p24"/>
          <p:cNvSpPr txBox="1">
            <a:spLocks/>
          </p:cNvSpPr>
          <p:nvPr/>
        </p:nvSpPr>
        <p:spPr>
          <a:xfrm>
            <a:off x="1277973" y="4754863"/>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800" b="1" dirty="0" smtClean="0">
                <a:latin typeface="Inria Sans" panose="020B0604020202020204" charset="0"/>
              </a:rPr>
              <a:t>.</a:t>
            </a:r>
          </a:p>
          <a:p>
            <a:r>
              <a:rPr lang="en-US" sz="2800" b="1" dirty="0" smtClean="0">
                <a:latin typeface="Inria Sans" panose="020B0604020202020204" charset="0"/>
              </a:rPr>
              <a:t>.</a:t>
            </a:r>
          </a:p>
          <a:p>
            <a:endParaRPr lang="en-US" sz="2800" b="1" dirty="0" smtClean="0">
              <a:latin typeface="Inria Sans" panose="020B0604020202020204" charset="0"/>
            </a:endParaRPr>
          </a:p>
          <a:p>
            <a:endParaRPr lang="en-US" sz="2800" b="1" dirty="0">
              <a:latin typeface="Inria Sans" panose="020B0604020202020204" charset="0"/>
            </a:endParaRPr>
          </a:p>
        </p:txBody>
      </p:sp>
      <p:cxnSp>
        <p:nvCxnSpPr>
          <p:cNvPr id="54" name="Straight Arrow Connector 53"/>
          <p:cNvCxnSpPr/>
          <p:nvPr/>
        </p:nvCxnSpPr>
        <p:spPr>
          <a:xfrm flipV="1">
            <a:off x="1822669" y="2482286"/>
            <a:ext cx="1426860" cy="127127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56" name="Picture 55"/>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499" y="3782297"/>
            <a:ext cx="1102673" cy="251740"/>
          </a:xfrm>
          <a:prstGeom prst="rect">
            <a:avLst/>
          </a:prstGeom>
        </p:spPr>
      </p:pic>
      <p:sp>
        <p:nvSpPr>
          <p:cNvPr id="59" name="Rectangle 58"/>
          <p:cNvSpPr/>
          <p:nvPr/>
        </p:nvSpPr>
        <p:spPr>
          <a:xfrm>
            <a:off x="3399048" y="3496454"/>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sp>
        <p:nvSpPr>
          <p:cNvPr id="52" name="Rectangle 51"/>
          <p:cNvSpPr/>
          <p:nvPr/>
        </p:nvSpPr>
        <p:spPr>
          <a:xfrm>
            <a:off x="84639" y="4844826"/>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pic>
        <p:nvPicPr>
          <p:cNvPr id="2" name="Picture 1"/>
          <p:cNvPicPr>
            <a:picLocks noChangeAspect="1"/>
          </p:cNvPicPr>
          <p:nvPr/>
        </p:nvPicPr>
        <p:blipFill rotWithShape="1">
          <a:blip r:embed="rId5"/>
          <a:srcRect t="49556" r="53630" b="1020"/>
          <a:stretch/>
        </p:blipFill>
        <p:spPr>
          <a:xfrm>
            <a:off x="4452094" y="1239977"/>
            <a:ext cx="4427940" cy="1511667"/>
          </a:xfrm>
          <a:prstGeom prst="rect">
            <a:avLst/>
          </a:prstGeom>
        </p:spPr>
      </p:pic>
    </p:spTree>
    <p:extLst>
      <p:ext uri="{BB962C8B-B14F-4D97-AF65-F5344CB8AC3E}">
        <p14:creationId xmlns:p14="http://schemas.microsoft.com/office/powerpoint/2010/main" val="388426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strVal val="ppt_h"/>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17" presetClass="exit" presetSubtype="10" fill="hold" nodeType="withEffect">
                                  <p:stCondLst>
                                    <p:cond delay="0"/>
                                  </p:stCondLst>
                                  <p:childTnLst>
                                    <p:anim calcmode="lin" valueType="num">
                                      <p:cBhvr>
                                        <p:cTn id="16" dur="500"/>
                                        <p:tgtEl>
                                          <p:spTgt spid="10"/>
                                        </p:tgtEl>
                                        <p:attrNameLst>
                                          <p:attrName>ppt_w</p:attrName>
                                        </p:attrNameLst>
                                      </p:cBhvr>
                                      <p:tavLst>
                                        <p:tav tm="0">
                                          <p:val>
                                            <p:strVal val="ppt_w"/>
                                          </p:val>
                                        </p:tav>
                                        <p:tav tm="100000">
                                          <p:val>
                                            <p:fltVal val="0"/>
                                          </p:val>
                                        </p:tav>
                                      </p:tavLst>
                                    </p:anim>
                                    <p:anim calcmode="lin" valueType="num">
                                      <p:cBhvr>
                                        <p:cTn id="17" dur="500"/>
                                        <p:tgtEl>
                                          <p:spTgt spid="10"/>
                                        </p:tgtEl>
                                        <p:attrNameLst>
                                          <p:attrName>ppt_h</p:attrName>
                                        </p:attrNameLst>
                                      </p:cBhvr>
                                      <p:tavLst>
                                        <p:tav tm="0">
                                          <p:val>
                                            <p:strVal val="ppt_h"/>
                                          </p:val>
                                        </p:tav>
                                        <p:tav tm="100000">
                                          <p:val>
                                            <p:strVal val="ppt_h"/>
                                          </p:val>
                                        </p:tav>
                                      </p:tavLst>
                                    </p:anim>
                                    <p:set>
                                      <p:cBhvr>
                                        <p:cTn id="18" dur="1" fill="hold">
                                          <p:stCondLst>
                                            <p:cond delay="499"/>
                                          </p:stCondLst>
                                        </p:cTn>
                                        <p:tgtEl>
                                          <p:spTgt spid="10"/>
                                        </p:tgtEl>
                                        <p:attrNameLst>
                                          <p:attrName>style.visibility</p:attrName>
                                        </p:attrNameLst>
                                      </p:cBhvr>
                                      <p:to>
                                        <p:strVal val="hidden"/>
                                      </p:to>
                                    </p:set>
                                  </p:childTnLst>
                                </p:cTn>
                              </p:par>
                              <p:par>
                                <p:cTn id="19" presetID="17" presetClass="exit" presetSubtype="10" fill="hold" grpId="0" nodeType="withEffect">
                                  <p:stCondLst>
                                    <p:cond delay="0"/>
                                  </p:stCondLst>
                                  <p:childTnLst>
                                    <p:anim calcmode="lin" valueType="num">
                                      <p:cBhvr>
                                        <p:cTn id="20" dur="500"/>
                                        <p:tgtEl>
                                          <p:spTgt spid="11"/>
                                        </p:tgtEl>
                                        <p:attrNameLst>
                                          <p:attrName>ppt_w</p:attrName>
                                        </p:attrNameLst>
                                      </p:cBhvr>
                                      <p:tavLst>
                                        <p:tav tm="0">
                                          <p:val>
                                            <p:strVal val="ppt_w"/>
                                          </p:val>
                                        </p:tav>
                                        <p:tav tm="100000">
                                          <p:val>
                                            <p:fltVal val="0"/>
                                          </p:val>
                                        </p:tav>
                                      </p:tavLst>
                                    </p:anim>
                                    <p:anim calcmode="lin" valueType="num">
                                      <p:cBhvr>
                                        <p:cTn id="21" dur="500"/>
                                        <p:tgtEl>
                                          <p:spTgt spid="11"/>
                                        </p:tgtEl>
                                        <p:attrNameLst>
                                          <p:attrName>ppt_h</p:attrName>
                                        </p:attrNameLst>
                                      </p:cBhvr>
                                      <p:tavLst>
                                        <p:tav tm="0">
                                          <p:val>
                                            <p:strVal val="ppt_h"/>
                                          </p:val>
                                        </p:tav>
                                        <p:tav tm="100000">
                                          <p:val>
                                            <p:strVal val="ppt_h"/>
                                          </p:val>
                                        </p:tav>
                                      </p:tavLst>
                                    </p:anim>
                                    <p:set>
                                      <p:cBhvr>
                                        <p:cTn id="22" dur="1" fill="hold">
                                          <p:stCondLst>
                                            <p:cond delay="499"/>
                                          </p:stCondLst>
                                        </p:cTn>
                                        <p:tgtEl>
                                          <p:spTgt spid="11"/>
                                        </p:tgtEl>
                                        <p:attrNameLst>
                                          <p:attrName>style.visibility</p:attrName>
                                        </p:attrNameLst>
                                      </p:cBhvr>
                                      <p:to>
                                        <p:strVal val="hidden"/>
                                      </p:to>
                                    </p:set>
                                  </p:childTnLst>
                                </p:cTn>
                              </p:par>
                              <p:par>
                                <p:cTn id="23" presetID="17" presetClass="exit" presetSubtype="10" fill="hold" nodeType="withEffect">
                                  <p:stCondLst>
                                    <p:cond delay="0"/>
                                  </p:stCondLst>
                                  <p:childTnLst>
                                    <p:anim calcmode="lin" valueType="num">
                                      <p:cBhvr>
                                        <p:cTn id="24" dur="500"/>
                                        <p:tgtEl>
                                          <p:spTgt spid="12"/>
                                        </p:tgtEl>
                                        <p:attrNameLst>
                                          <p:attrName>ppt_w</p:attrName>
                                        </p:attrNameLst>
                                      </p:cBhvr>
                                      <p:tavLst>
                                        <p:tav tm="0">
                                          <p:val>
                                            <p:strVal val="ppt_w"/>
                                          </p:val>
                                        </p:tav>
                                        <p:tav tm="100000">
                                          <p:val>
                                            <p:fltVal val="0"/>
                                          </p:val>
                                        </p:tav>
                                      </p:tavLst>
                                    </p:anim>
                                    <p:anim calcmode="lin" valueType="num">
                                      <p:cBhvr>
                                        <p:cTn id="25" dur="500"/>
                                        <p:tgtEl>
                                          <p:spTgt spid="12"/>
                                        </p:tgtEl>
                                        <p:attrNameLst>
                                          <p:attrName>ppt_h</p:attrName>
                                        </p:attrNameLst>
                                      </p:cBhvr>
                                      <p:tavLst>
                                        <p:tav tm="0">
                                          <p:val>
                                            <p:strVal val="ppt_h"/>
                                          </p:val>
                                        </p:tav>
                                        <p:tav tm="100000">
                                          <p:val>
                                            <p:strVal val="ppt_h"/>
                                          </p:val>
                                        </p:tav>
                                      </p:tavLst>
                                    </p:anim>
                                    <p:set>
                                      <p:cBhvr>
                                        <p:cTn id="26" dur="1" fill="hold">
                                          <p:stCondLst>
                                            <p:cond delay="499"/>
                                          </p:stCondLst>
                                        </p:cTn>
                                        <p:tgtEl>
                                          <p:spTgt spid="12"/>
                                        </p:tgtEl>
                                        <p:attrNameLst>
                                          <p:attrName>style.visibility</p:attrName>
                                        </p:attrNameLst>
                                      </p:cBhvr>
                                      <p:to>
                                        <p:strVal val="hidden"/>
                                      </p:to>
                                    </p:set>
                                  </p:childTnLst>
                                </p:cTn>
                              </p:par>
                              <p:par>
                                <p:cTn id="27" presetID="17" presetClass="exit" presetSubtype="10" fill="hold" grpId="0" nodeType="withEffect">
                                  <p:stCondLst>
                                    <p:cond delay="0"/>
                                  </p:stCondLst>
                                  <p:childTnLst>
                                    <p:anim calcmode="lin" valueType="num">
                                      <p:cBhvr>
                                        <p:cTn id="28" dur="500"/>
                                        <p:tgtEl>
                                          <p:spTgt spid="13"/>
                                        </p:tgtEl>
                                        <p:attrNameLst>
                                          <p:attrName>ppt_w</p:attrName>
                                        </p:attrNameLst>
                                      </p:cBhvr>
                                      <p:tavLst>
                                        <p:tav tm="0">
                                          <p:val>
                                            <p:strVal val="ppt_w"/>
                                          </p:val>
                                        </p:tav>
                                        <p:tav tm="100000">
                                          <p:val>
                                            <p:fltVal val="0"/>
                                          </p:val>
                                        </p:tav>
                                      </p:tavLst>
                                    </p:anim>
                                    <p:anim calcmode="lin" valueType="num">
                                      <p:cBhvr>
                                        <p:cTn id="29" dur="500"/>
                                        <p:tgtEl>
                                          <p:spTgt spid="13"/>
                                        </p:tgtEl>
                                        <p:attrNameLst>
                                          <p:attrName>ppt_h</p:attrName>
                                        </p:attrNameLst>
                                      </p:cBhvr>
                                      <p:tavLst>
                                        <p:tav tm="0">
                                          <p:val>
                                            <p:strVal val="ppt_h"/>
                                          </p:val>
                                        </p:tav>
                                        <p:tav tm="100000">
                                          <p:val>
                                            <p:strVal val="ppt_h"/>
                                          </p:val>
                                        </p:tav>
                                      </p:tavLst>
                                    </p:anim>
                                    <p:set>
                                      <p:cBhvr>
                                        <p:cTn id="30" dur="1" fill="hold">
                                          <p:stCondLst>
                                            <p:cond delay="499"/>
                                          </p:stCondLst>
                                        </p:cTn>
                                        <p:tgtEl>
                                          <p:spTgt spid="13"/>
                                        </p:tgtEl>
                                        <p:attrNameLst>
                                          <p:attrName>style.visibility</p:attrName>
                                        </p:attrNameLst>
                                      </p:cBhvr>
                                      <p:to>
                                        <p:strVal val="hidden"/>
                                      </p:to>
                                    </p:set>
                                  </p:childTnLst>
                                </p:cTn>
                              </p:par>
                              <p:par>
                                <p:cTn id="31" presetID="17" presetClass="exit" presetSubtype="10" fill="hold" nodeType="withEffect">
                                  <p:stCondLst>
                                    <p:cond delay="0"/>
                                  </p:stCondLst>
                                  <p:childTnLst>
                                    <p:anim calcmode="lin" valueType="num">
                                      <p:cBhvr>
                                        <p:cTn id="32" dur="500"/>
                                        <p:tgtEl>
                                          <p:spTgt spid="14"/>
                                        </p:tgtEl>
                                        <p:attrNameLst>
                                          <p:attrName>ppt_w</p:attrName>
                                        </p:attrNameLst>
                                      </p:cBhvr>
                                      <p:tavLst>
                                        <p:tav tm="0">
                                          <p:val>
                                            <p:strVal val="ppt_w"/>
                                          </p:val>
                                        </p:tav>
                                        <p:tav tm="100000">
                                          <p:val>
                                            <p:fltVal val="0"/>
                                          </p:val>
                                        </p:tav>
                                      </p:tavLst>
                                    </p:anim>
                                    <p:anim calcmode="lin" valueType="num">
                                      <p:cBhvr>
                                        <p:cTn id="33" dur="500"/>
                                        <p:tgtEl>
                                          <p:spTgt spid="14"/>
                                        </p:tgtEl>
                                        <p:attrNameLst>
                                          <p:attrName>ppt_h</p:attrName>
                                        </p:attrNameLst>
                                      </p:cBhvr>
                                      <p:tavLst>
                                        <p:tav tm="0">
                                          <p:val>
                                            <p:strVal val="ppt_h"/>
                                          </p:val>
                                        </p:tav>
                                        <p:tav tm="100000">
                                          <p:val>
                                            <p:strVal val="ppt_h"/>
                                          </p:val>
                                        </p:tav>
                                      </p:tavLst>
                                    </p:anim>
                                    <p:set>
                                      <p:cBhvr>
                                        <p:cTn id="34" dur="1" fill="hold">
                                          <p:stCondLst>
                                            <p:cond delay="499"/>
                                          </p:stCondLst>
                                        </p:cTn>
                                        <p:tgtEl>
                                          <p:spTgt spid="14"/>
                                        </p:tgtEl>
                                        <p:attrNameLst>
                                          <p:attrName>style.visibility</p:attrName>
                                        </p:attrNameLst>
                                      </p:cBhvr>
                                      <p:to>
                                        <p:strVal val="hidden"/>
                                      </p:to>
                                    </p:set>
                                  </p:childTnLst>
                                </p:cTn>
                              </p:par>
                              <p:par>
                                <p:cTn id="35" presetID="17" presetClass="exit" presetSubtype="10" fill="hold" grpId="0" nodeType="with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strVal val="ppt_h"/>
                                          </p:val>
                                        </p:tav>
                                      </p:tavLst>
                                    </p:anim>
                                    <p:set>
                                      <p:cBhvr>
                                        <p:cTn id="38" dur="1" fill="hold">
                                          <p:stCondLst>
                                            <p:cond delay="499"/>
                                          </p:stCondLst>
                                        </p:cTn>
                                        <p:tgtEl>
                                          <p:spTgt spid="15"/>
                                        </p:tgtEl>
                                        <p:attrNameLst>
                                          <p:attrName>style.visibility</p:attrName>
                                        </p:attrNameLst>
                                      </p:cBhvr>
                                      <p:to>
                                        <p:strVal val="hidden"/>
                                      </p:to>
                                    </p:set>
                                  </p:childTnLst>
                                </p:cTn>
                              </p:par>
                              <p:par>
                                <p:cTn id="39" presetID="17" presetClass="exit" presetSubtype="10" fill="hold" grpId="0" nodeType="withEffect">
                                  <p:stCondLst>
                                    <p:cond delay="0"/>
                                  </p:stCondLst>
                                  <p:childTnLst>
                                    <p:anim calcmode="lin" valueType="num">
                                      <p:cBhvr>
                                        <p:cTn id="40" dur="500"/>
                                        <p:tgtEl>
                                          <p:spTgt spid="16"/>
                                        </p:tgtEl>
                                        <p:attrNameLst>
                                          <p:attrName>ppt_w</p:attrName>
                                        </p:attrNameLst>
                                      </p:cBhvr>
                                      <p:tavLst>
                                        <p:tav tm="0">
                                          <p:val>
                                            <p:strVal val="ppt_w"/>
                                          </p:val>
                                        </p:tav>
                                        <p:tav tm="100000">
                                          <p:val>
                                            <p:fltVal val="0"/>
                                          </p:val>
                                        </p:tav>
                                      </p:tavLst>
                                    </p:anim>
                                    <p:anim calcmode="lin" valueType="num">
                                      <p:cBhvr>
                                        <p:cTn id="41" dur="500"/>
                                        <p:tgtEl>
                                          <p:spTgt spid="16"/>
                                        </p:tgtEl>
                                        <p:attrNameLst>
                                          <p:attrName>ppt_h</p:attrName>
                                        </p:attrNameLst>
                                      </p:cBhvr>
                                      <p:tavLst>
                                        <p:tav tm="0">
                                          <p:val>
                                            <p:strVal val="ppt_h"/>
                                          </p:val>
                                        </p:tav>
                                        <p:tav tm="100000">
                                          <p:val>
                                            <p:strVal val="ppt_h"/>
                                          </p:val>
                                        </p:tav>
                                      </p:tavLst>
                                    </p:anim>
                                    <p:set>
                                      <p:cBhvr>
                                        <p:cTn id="42" dur="1" fill="hold">
                                          <p:stCondLst>
                                            <p:cond delay="499"/>
                                          </p:stCondLst>
                                        </p:cTn>
                                        <p:tgtEl>
                                          <p:spTgt spid="16"/>
                                        </p:tgtEl>
                                        <p:attrNameLst>
                                          <p:attrName>style.visibility</p:attrName>
                                        </p:attrNameLst>
                                      </p:cBhvr>
                                      <p:to>
                                        <p:strVal val="hidden"/>
                                      </p:to>
                                    </p:set>
                                  </p:childTnLst>
                                </p:cTn>
                              </p:par>
                              <p:par>
                                <p:cTn id="43" presetID="17" presetClass="exit" presetSubtype="10" fill="hold" nodeType="withEffect">
                                  <p:stCondLst>
                                    <p:cond delay="0"/>
                                  </p:stCondLst>
                                  <p:childTnLst>
                                    <p:anim calcmode="lin" valueType="num">
                                      <p:cBhvr>
                                        <p:cTn id="44" dur="500"/>
                                        <p:tgtEl>
                                          <p:spTgt spid="18"/>
                                        </p:tgtEl>
                                        <p:attrNameLst>
                                          <p:attrName>ppt_w</p:attrName>
                                        </p:attrNameLst>
                                      </p:cBhvr>
                                      <p:tavLst>
                                        <p:tav tm="0">
                                          <p:val>
                                            <p:strVal val="ppt_w"/>
                                          </p:val>
                                        </p:tav>
                                        <p:tav tm="100000">
                                          <p:val>
                                            <p:fltVal val="0"/>
                                          </p:val>
                                        </p:tav>
                                      </p:tavLst>
                                    </p:anim>
                                    <p:anim calcmode="lin" valueType="num">
                                      <p:cBhvr>
                                        <p:cTn id="45" dur="500"/>
                                        <p:tgtEl>
                                          <p:spTgt spid="18"/>
                                        </p:tgtEl>
                                        <p:attrNameLst>
                                          <p:attrName>ppt_h</p:attrName>
                                        </p:attrNameLst>
                                      </p:cBhvr>
                                      <p:tavLst>
                                        <p:tav tm="0">
                                          <p:val>
                                            <p:strVal val="ppt_h"/>
                                          </p:val>
                                        </p:tav>
                                        <p:tav tm="100000">
                                          <p:val>
                                            <p:strVal val="ppt_h"/>
                                          </p:val>
                                        </p:tav>
                                      </p:tavLst>
                                    </p:anim>
                                    <p:set>
                                      <p:cBhvr>
                                        <p:cTn id="46" dur="1" fill="hold">
                                          <p:stCondLst>
                                            <p:cond delay="499"/>
                                          </p:stCondLst>
                                        </p:cTn>
                                        <p:tgtEl>
                                          <p:spTgt spid="18"/>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anim calcmode="lin" valueType="num">
                                      <p:cBhvr>
                                        <p:cTn id="50" dur="1000" fill="hold"/>
                                        <p:tgtEl>
                                          <p:spTgt spid="3"/>
                                        </p:tgtEl>
                                        <p:attrNameLst>
                                          <p:attrName>ppt_x</p:attrName>
                                        </p:attrNameLst>
                                      </p:cBhvr>
                                      <p:tavLst>
                                        <p:tav tm="0">
                                          <p:val>
                                            <p:strVal val="#ppt_x"/>
                                          </p:val>
                                        </p:tav>
                                        <p:tav tm="100000">
                                          <p:val>
                                            <p:strVal val="#ppt_x"/>
                                          </p:val>
                                        </p:tav>
                                      </p:tavLst>
                                    </p:anim>
                                    <p:anim calcmode="lin" valueType="num">
                                      <p:cBhvr>
                                        <p:cTn id="51" dur="1000" fill="hold"/>
                                        <p:tgtEl>
                                          <p:spTgt spid="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randombar(horizontal)">
                                      <p:cBhvr>
                                        <p:cTn id="61" dur="500"/>
                                        <p:tgtEl>
                                          <p:spTgt spid="26"/>
                                        </p:tgtEl>
                                      </p:cBhvr>
                                    </p:animEffect>
                                  </p:childTnLst>
                                </p:cTn>
                              </p:par>
                              <p:par>
                                <p:cTn id="62" presetID="14" presetClass="entr" presetSubtype="1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randombar(horizontal)">
                                      <p:cBhvr>
                                        <p:cTn id="64" dur="500"/>
                                        <p:tgtEl>
                                          <p:spTgt spid="31"/>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randombar(horizontal)">
                                      <p:cBhvr>
                                        <p:cTn id="67" dur="500"/>
                                        <p:tgtEl>
                                          <p:spTgt spid="24"/>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randombar(horizontal)">
                                      <p:cBhvr>
                                        <p:cTn id="70" dur="500"/>
                                        <p:tgtEl>
                                          <p:spTgt spid="2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randombar(horizontal)">
                                      <p:cBhvr>
                                        <p:cTn id="73" dur="500"/>
                                        <p:tgtEl>
                                          <p:spTgt spid="29"/>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randombar(horizontal)">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randombar(horizontal)">
                                      <p:cBhvr>
                                        <p:cTn id="81" dur="500"/>
                                        <p:tgtEl>
                                          <p:spTgt spid="35"/>
                                        </p:tgtEl>
                                      </p:cBhvr>
                                    </p:animEffect>
                                  </p:childTnLst>
                                </p:cTn>
                              </p:par>
                              <p:par>
                                <p:cTn id="82" presetID="14" presetClass="entr" presetSubtype="1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randombar(horizontal)">
                                      <p:cBhvr>
                                        <p:cTn id="84" dur="500"/>
                                        <p:tgtEl>
                                          <p:spTgt spid="33"/>
                                        </p:tgtEl>
                                      </p:cBhvr>
                                    </p:animEffect>
                                  </p:childTnLst>
                                </p:cTn>
                              </p:par>
                              <p:par>
                                <p:cTn id="85" presetID="14" presetClass="entr" presetSubtype="1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randombar(horizontal)">
                                      <p:cBhvr>
                                        <p:cTn id="87" dur="500"/>
                                        <p:tgtEl>
                                          <p:spTgt spid="38"/>
                                        </p:tgtEl>
                                      </p:cBhvr>
                                    </p:animEffect>
                                  </p:childTnLst>
                                </p:cTn>
                              </p:par>
                              <p:par>
                                <p:cTn id="88" presetID="14" presetClass="entr" presetSubtype="10"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randombar(horizontal)">
                                      <p:cBhvr>
                                        <p:cTn id="90" dur="500"/>
                                        <p:tgtEl>
                                          <p:spTgt spid="43"/>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randombar(horizontal)">
                                      <p:cBhvr>
                                        <p:cTn id="93" dur="500"/>
                                        <p:tgtEl>
                                          <p:spTgt spid="36"/>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randombar(horizontal)">
                                      <p:cBhvr>
                                        <p:cTn id="96" dur="500"/>
                                        <p:tgtEl>
                                          <p:spTgt spid="42"/>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randombar(horizontal)">
                                      <p:cBhvr>
                                        <p:cTn id="99" dur="500"/>
                                        <p:tgtEl>
                                          <p:spTgt spid="37"/>
                                        </p:tgtEl>
                                      </p:cBhvr>
                                    </p:animEffect>
                                  </p:childTnLst>
                                </p:cTn>
                              </p:par>
                              <p:par>
                                <p:cTn id="100" presetID="14" presetClass="entr" presetSubtype="10" fill="hold"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randombar(horizontal)">
                                      <p:cBhvr>
                                        <p:cTn id="105" dur="500"/>
                                        <p:tgtEl>
                                          <p:spTgt spid="39"/>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randombar(horizontal)">
                                      <p:cBhvr>
                                        <p:cTn id="110" dur="500"/>
                                        <p:tgtEl>
                                          <p:spTgt spid="46"/>
                                        </p:tgtEl>
                                      </p:cBhvr>
                                    </p:animEffect>
                                  </p:childTnLst>
                                </p:cTn>
                              </p:par>
                              <p:par>
                                <p:cTn id="111" presetID="14" presetClass="entr" presetSubtype="10"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randombar(horizontal)">
                                      <p:cBhvr>
                                        <p:cTn id="113" dur="500"/>
                                        <p:tgtEl>
                                          <p:spTgt spid="45"/>
                                        </p:tgtEl>
                                      </p:cBhvr>
                                    </p:animEffect>
                                  </p:childTnLst>
                                </p:cTn>
                              </p:par>
                              <p:par>
                                <p:cTn id="114" presetID="14" presetClass="entr" presetSubtype="1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randombar(horizontal)">
                                      <p:cBhvr>
                                        <p:cTn id="116" dur="500"/>
                                        <p:tgtEl>
                                          <p:spTgt spid="48"/>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randombar(horizontal)">
                                      <p:cBhvr>
                                        <p:cTn id="119" dur="500"/>
                                        <p:tgtEl>
                                          <p:spTgt spid="47"/>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randombar(horizontal)">
                                      <p:cBhvr>
                                        <p:cTn id="122" dur="500"/>
                                        <p:tgtEl>
                                          <p:spTgt spid="49"/>
                                        </p:tgtEl>
                                      </p:cBhvr>
                                    </p:animEffect>
                                  </p:childTnLst>
                                </p:cTn>
                              </p:par>
                              <p:par>
                                <p:cTn id="123" presetID="14" presetClass="entr" presetSubtype="10" fill="hold" nodeType="with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randombar(horizontal)">
                                      <p:cBhvr>
                                        <p:cTn id="125" dur="500"/>
                                        <p:tgtEl>
                                          <p:spTgt spid="51"/>
                                        </p:tgtEl>
                                      </p:cBhvr>
                                    </p:animEffect>
                                  </p:childTnLst>
                                </p:cTn>
                              </p:par>
                              <p:par>
                                <p:cTn id="126" presetID="14" presetClass="entr" presetSubtype="10" fill="hold" nodeType="withEffect">
                                  <p:stCondLst>
                                    <p:cond delay="0"/>
                                  </p:stCondLst>
                                  <p:childTnLst>
                                    <p:set>
                                      <p:cBhvr>
                                        <p:cTn id="127" dur="1" fill="hold">
                                          <p:stCondLst>
                                            <p:cond delay="0"/>
                                          </p:stCondLst>
                                        </p:cTn>
                                        <p:tgtEl>
                                          <p:spTgt spid="54"/>
                                        </p:tgtEl>
                                        <p:attrNameLst>
                                          <p:attrName>style.visibility</p:attrName>
                                        </p:attrNameLst>
                                      </p:cBhvr>
                                      <p:to>
                                        <p:strVal val="visible"/>
                                      </p:to>
                                    </p:set>
                                    <p:animEffect transition="in" filter="randombar(horizontal)">
                                      <p:cBhvr>
                                        <p:cTn id="128" dur="500"/>
                                        <p:tgtEl>
                                          <p:spTgt spid="54"/>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randombar(horizontal)">
                                      <p:cBhvr>
                                        <p:cTn id="131" dur="500"/>
                                        <p:tgtEl>
                                          <p:spTgt spid="50"/>
                                        </p:tgtEl>
                                      </p:cBhvr>
                                    </p:animEffect>
                                  </p:childTnLst>
                                </p:cTn>
                              </p:par>
                              <p:par>
                                <p:cTn id="132" presetID="14" presetClass="entr" presetSubtype="10" fill="hold" nodeType="with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randombar(horizontal)">
                                      <p:cBhvr>
                                        <p:cTn id="134" dur="500"/>
                                        <p:tgtEl>
                                          <p:spTgt spid="56"/>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randombar(horizontal)">
                                      <p:cBhvr>
                                        <p:cTn id="137" dur="500"/>
                                        <p:tgtEl>
                                          <p:spTgt spid="59"/>
                                        </p:tgtEl>
                                      </p:cBhvr>
                                    </p:animEffect>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randombar(horizontal)">
                                      <p:cBhvr>
                                        <p:cTn id="1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animBg="1"/>
      <p:bldP spid="15" grpId="0" animBg="1"/>
      <p:bldP spid="16" grpId="0" animBg="1"/>
      <p:bldP spid="24" grpId="0" animBg="1"/>
      <p:bldP spid="29" grpId="0"/>
      <p:bldP spid="27" grpId="0"/>
      <p:bldP spid="32" grpId="0"/>
      <p:bldP spid="36" grpId="0" animBg="1"/>
      <p:bldP spid="37" grpId="0"/>
      <p:bldP spid="39" grpId="0"/>
      <p:bldP spid="42" grpId="0"/>
      <p:bldP spid="47" grpId="0" animBg="1"/>
      <p:bldP spid="49" grpId="0"/>
      <p:bldP spid="50" grpId="0"/>
      <p:bldP spid="53" grpId="0"/>
      <p:bldP spid="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8" y="888677"/>
            <a:ext cx="7803328"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52" name="Google Shape;267;p19"/>
          <p:cNvSpPr txBox="1">
            <a:spLocks/>
          </p:cNvSpPr>
          <p:nvPr/>
        </p:nvSpPr>
        <p:spPr>
          <a:xfrm>
            <a:off x="1207850" y="1434601"/>
            <a:ext cx="7783626" cy="53208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TDMA creates channels by assigning users nonoverlapping time </a:t>
            </a:r>
            <a:r>
              <a:rPr lang="en-US" dirty="0" smtClean="0">
                <a:solidFill>
                  <a:srgbClr val="FFFFFF"/>
                </a:solidFill>
                <a:latin typeface="Inria Sans" panose="020B0604020202020204" charset="0"/>
                <a:cs typeface="Times New Roman" panose="02020603050405020304" pitchFamily="18" charset="0"/>
              </a:rPr>
              <a:t>slots. </a:t>
            </a:r>
            <a:r>
              <a:rPr lang="en-US" dirty="0">
                <a:solidFill>
                  <a:srgbClr val="FFFFFF"/>
                </a:solidFill>
                <a:latin typeface="Inria Sans" panose="020B0604020202020204" charset="0"/>
                <a:cs typeface="Times New Roman" panose="02020603050405020304" pitchFamily="18" charset="0"/>
              </a:rPr>
              <a:t>In a system with N users, each user can thus use the total bandwidth W, but only a fraction 1/N of the time</a:t>
            </a:r>
            <a:endParaRPr lang="en-US" sz="1800" b="1" dirty="0">
              <a:solidFill>
                <a:srgbClr val="FFFFFF"/>
              </a:solidFill>
              <a:latin typeface="Inria Sans" panose="020B0604020202020204" charset="0"/>
              <a:cs typeface="Times New Roman" panose="02020603050405020304" pitchFamily="18" charset="0"/>
            </a:endParaRPr>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1951732"/>
            <a:ext cx="537537" cy="537537"/>
          </a:xfrm>
          <a:prstGeom prst="rect">
            <a:avLst/>
          </a:prstGeom>
        </p:spPr>
      </p:pic>
      <p:sp>
        <p:nvSpPr>
          <p:cNvPr id="2" name="Rectangle 1"/>
          <p:cNvSpPr/>
          <p:nvPr/>
        </p:nvSpPr>
        <p:spPr>
          <a:xfrm>
            <a:off x="725715" y="2010043"/>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678441"/>
            <a:ext cx="537537" cy="537537"/>
          </a:xfrm>
          <a:prstGeom prst="rect">
            <a:avLst/>
          </a:prstGeom>
        </p:spPr>
      </p:pic>
      <p:sp>
        <p:nvSpPr>
          <p:cNvPr id="61" name="Rectangle 60"/>
          <p:cNvSpPr/>
          <p:nvPr/>
        </p:nvSpPr>
        <p:spPr>
          <a:xfrm>
            <a:off x="725715" y="273675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405150"/>
            <a:ext cx="537537" cy="537537"/>
          </a:xfrm>
          <a:prstGeom prst="rect">
            <a:avLst/>
          </a:prstGeom>
        </p:spPr>
      </p:pic>
      <p:sp>
        <p:nvSpPr>
          <p:cNvPr id="63" name="Rectangle 62"/>
          <p:cNvSpPr/>
          <p:nvPr/>
        </p:nvSpPr>
        <p:spPr>
          <a:xfrm>
            <a:off x="725715" y="3463461"/>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073802"/>
            <a:ext cx="537537" cy="537537"/>
          </a:xfrm>
          <a:prstGeom prst="rect">
            <a:avLst/>
          </a:prstGeom>
        </p:spPr>
      </p:pic>
      <p:sp>
        <p:nvSpPr>
          <p:cNvPr id="65" name="Rectangle 64"/>
          <p:cNvSpPr/>
          <p:nvPr/>
        </p:nvSpPr>
        <p:spPr>
          <a:xfrm>
            <a:off x="725715" y="4132114"/>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66" name="Straight Arrow Connector 65"/>
          <p:cNvCxnSpPr/>
          <p:nvPr/>
        </p:nvCxnSpPr>
        <p:spPr>
          <a:xfrm>
            <a:off x="1837997" y="4704716"/>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7" name="Google Shape;326;p24"/>
          <p:cNvSpPr txBox="1">
            <a:spLocks/>
          </p:cNvSpPr>
          <p:nvPr/>
        </p:nvSpPr>
        <p:spPr>
          <a:xfrm>
            <a:off x="6545818" y="4529066"/>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68" name="Google Shape;267;p19"/>
          <p:cNvSpPr txBox="1">
            <a:spLocks/>
          </p:cNvSpPr>
          <p:nvPr/>
        </p:nvSpPr>
        <p:spPr>
          <a:xfrm>
            <a:off x="1981200"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a:solidFill>
                  <a:srgbClr val="FFFFFF"/>
                </a:solidFill>
                <a:latin typeface="Inria Sans" panose="020B0604020202020204" charset="0"/>
                <a:cs typeface="Times New Roman" panose="02020603050405020304" pitchFamily="18" charset="0"/>
              </a:rPr>
              <a:t>1</a:t>
            </a:r>
            <a:endParaRPr lang="en-US" sz="1800" b="1" dirty="0">
              <a:solidFill>
                <a:srgbClr val="FFFFFF"/>
              </a:solidFill>
              <a:latin typeface="Inria Sans" panose="020B0604020202020204" charset="0"/>
              <a:cs typeface="Times New Roman" panose="02020603050405020304" pitchFamily="18" charset="0"/>
            </a:endParaRPr>
          </a:p>
        </p:txBody>
      </p:sp>
      <p:sp>
        <p:nvSpPr>
          <p:cNvPr id="69" name="Rectangle 68"/>
          <p:cNvSpPr/>
          <p:nvPr/>
        </p:nvSpPr>
        <p:spPr>
          <a:xfrm>
            <a:off x="1981200"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0" name="Google Shape;267;p19"/>
          <p:cNvSpPr txBox="1">
            <a:spLocks/>
          </p:cNvSpPr>
          <p:nvPr/>
        </p:nvSpPr>
        <p:spPr>
          <a:xfrm>
            <a:off x="2344058"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2</a:t>
            </a:r>
            <a:endParaRPr lang="en-US" sz="1800" b="1" dirty="0">
              <a:solidFill>
                <a:srgbClr val="FFFFFF"/>
              </a:solidFill>
              <a:latin typeface="Inria Sans" panose="020B0604020202020204" charset="0"/>
              <a:cs typeface="Times New Roman" panose="02020603050405020304" pitchFamily="18" charset="0"/>
            </a:endParaRPr>
          </a:p>
        </p:txBody>
      </p:sp>
      <p:sp>
        <p:nvSpPr>
          <p:cNvPr id="71" name="Rectangle 70"/>
          <p:cNvSpPr/>
          <p:nvPr/>
        </p:nvSpPr>
        <p:spPr>
          <a:xfrm>
            <a:off x="2344058"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2" name="Rectangle 71"/>
          <p:cNvSpPr/>
          <p:nvPr/>
        </p:nvSpPr>
        <p:spPr>
          <a:xfrm>
            <a:off x="2685143"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Google Shape;267;p19"/>
          <p:cNvSpPr txBox="1">
            <a:spLocks/>
          </p:cNvSpPr>
          <p:nvPr/>
        </p:nvSpPr>
        <p:spPr>
          <a:xfrm>
            <a:off x="2685143" y="4804104"/>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3</a:t>
            </a:r>
            <a:endParaRPr lang="en-US" sz="1800" b="1" dirty="0">
              <a:solidFill>
                <a:srgbClr val="FFFFFF"/>
              </a:solidFill>
              <a:latin typeface="Inria Sans" panose="020B0604020202020204" charset="0"/>
              <a:cs typeface="Times New Roman" panose="02020603050405020304" pitchFamily="18" charset="0"/>
            </a:endParaRPr>
          </a:p>
        </p:txBody>
      </p:sp>
      <p:sp>
        <p:nvSpPr>
          <p:cNvPr id="74" name="Rectangle 73"/>
          <p:cNvSpPr/>
          <p:nvPr/>
        </p:nvSpPr>
        <p:spPr>
          <a:xfrm>
            <a:off x="3064926"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Google Shape;267;p19"/>
          <p:cNvSpPr txBox="1">
            <a:spLocks/>
          </p:cNvSpPr>
          <p:nvPr/>
        </p:nvSpPr>
        <p:spPr>
          <a:xfrm>
            <a:off x="303474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4</a:t>
            </a:r>
            <a:endParaRPr lang="en-US" sz="1800" b="1" dirty="0">
              <a:solidFill>
                <a:srgbClr val="FFFFFF"/>
              </a:solidFill>
              <a:latin typeface="Inria Sans" panose="020B0604020202020204" charset="0"/>
              <a:cs typeface="Times New Roman" panose="02020603050405020304" pitchFamily="18" charset="0"/>
            </a:endParaRPr>
          </a:p>
        </p:txBody>
      </p:sp>
      <p:sp>
        <p:nvSpPr>
          <p:cNvPr id="76" name="Rectangle 75"/>
          <p:cNvSpPr/>
          <p:nvPr/>
        </p:nvSpPr>
        <p:spPr>
          <a:xfrm>
            <a:off x="3340698"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Google Shape;267;p19"/>
          <p:cNvSpPr txBox="1">
            <a:spLocks/>
          </p:cNvSpPr>
          <p:nvPr/>
        </p:nvSpPr>
        <p:spPr>
          <a:xfrm>
            <a:off x="339875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5</a:t>
            </a:r>
            <a:endParaRPr lang="en-US" sz="1800" b="1" dirty="0">
              <a:solidFill>
                <a:srgbClr val="FFFFFF"/>
              </a:solidFill>
              <a:latin typeface="Inria Sans" panose="020B0604020202020204" charset="0"/>
              <a:cs typeface="Times New Roman" panose="02020603050405020304" pitchFamily="18" charset="0"/>
            </a:endParaRPr>
          </a:p>
        </p:txBody>
      </p:sp>
      <p:sp>
        <p:nvSpPr>
          <p:cNvPr id="78" name="Rectangle 77"/>
          <p:cNvSpPr/>
          <p:nvPr/>
        </p:nvSpPr>
        <p:spPr>
          <a:xfrm>
            <a:off x="4054433" y="3399697"/>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9" name="Google Shape;267;p19"/>
          <p:cNvSpPr txBox="1">
            <a:spLocks/>
          </p:cNvSpPr>
          <p:nvPr/>
        </p:nvSpPr>
        <p:spPr>
          <a:xfrm>
            <a:off x="3724173"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6</a:t>
            </a:r>
            <a:endParaRPr lang="en-US" sz="1800" b="1" dirty="0">
              <a:solidFill>
                <a:srgbClr val="FFFFFF"/>
              </a:solidFill>
              <a:latin typeface="Inria Sans" panose="020B0604020202020204" charset="0"/>
              <a:cs typeface="Times New Roman" panose="02020603050405020304" pitchFamily="18" charset="0"/>
            </a:endParaRPr>
          </a:p>
        </p:txBody>
      </p:sp>
      <p:sp>
        <p:nvSpPr>
          <p:cNvPr id="80" name="Google Shape;267;p19"/>
          <p:cNvSpPr txBox="1">
            <a:spLocks/>
          </p:cNvSpPr>
          <p:nvPr/>
        </p:nvSpPr>
        <p:spPr>
          <a:xfrm>
            <a:off x="404959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7</a:t>
            </a:r>
            <a:endParaRPr lang="en-US" sz="1800" b="1" dirty="0">
              <a:solidFill>
                <a:srgbClr val="FFFFFF"/>
              </a:solidFill>
              <a:latin typeface="Inria Sans" panose="020B0604020202020204" charset="0"/>
              <a:cs typeface="Times New Roman" panose="02020603050405020304" pitchFamily="18" charset="0"/>
            </a:endParaRPr>
          </a:p>
        </p:txBody>
      </p:sp>
      <p:sp>
        <p:nvSpPr>
          <p:cNvPr id="81" name="Google Shape;267;p19"/>
          <p:cNvSpPr txBox="1">
            <a:spLocks/>
          </p:cNvSpPr>
          <p:nvPr/>
        </p:nvSpPr>
        <p:spPr>
          <a:xfrm>
            <a:off x="446786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8</a:t>
            </a:r>
            <a:endParaRPr lang="en-US" sz="1800" b="1" dirty="0">
              <a:solidFill>
                <a:srgbClr val="FFFFFF"/>
              </a:solidFill>
              <a:latin typeface="Inria Sans" panose="020B0604020202020204" charset="0"/>
              <a:cs typeface="Times New Roman" panose="02020603050405020304" pitchFamily="18" charset="0"/>
            </a:endParaRPr>
          </a:p>
        </p:txBody>
      </p:sp>
      <p:sp>
        <p:nvSpPr>
          <p:cNvPr id="82" name="Google Shape;267;p19"/>
          <p:cNvSpPr txBox="1">
            <a:spLocks/>
          </p:cNvSpPr>
          <p:nvPr/>
        </p:nvSpPr>
        <p:spPr>
          <a:xfrm>
            <a:off x="4816205"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9</a:t>
            </a:r>
            <a:endParaRPr lang="en-US" sz="1800" b="1" dirty="0">
              <a:solidFill>
                <a:srgbClr val="FFFFFF"/>
              </a:solidFill>
              <a:latin typeface="Inria Sans" panose="020B0604020202020204" charset="0"/>
              <a:cs typeface="Times New Roman" panose="02020603050405020304" pitchFamily="18" charset="0"/>
            </a:endParaRPr>
          </a:p>
        </p:txBody>
      </p:sp>
      <p:sp>
        <p:nvSpPr>
          <p:cNvPr id="83" name="Rectangle 82"/>
          <p:cNvSpPr/>
          <p:nvPr/>
        </p:nvSpPr>
        <p:spPr>
          <a:xfrm>
            <a:off x="4801691" y="206835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Google Shape;267;p19"/>
          <p:cNvSpPr txBox="1">
            <a:spLocks/>
          </p:cNvSpPr>
          <p:nvPr/>
        </p:nvSpPr>
        <p:spPr>
          <a:xfrm>
            <a:off x="518137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10</a:t>
            </a:r>
            <a:endParaRPr lang="en-US" sz="1800" b="1" dirty="0">
              <a:solidFill>
                <a:srgbClr val="FFFFFF"/>
              </a:solidFill>
              <a:latin typeface="Inria Sans" panose="020B0604020202020204" charset="0"/>
              <a:cs typeface="Times New Roman" panose="02020603050405020304" pitchFamily="18" charset="0"/>
            </a:endParaRPr>
          </a:p>
        </p:txBody>
      </p:sp>
      <p:sp>
        <p:nvSpPr>
          <p:cNvPr id="86" name="Rectangle 85"/>
          <p:cNvSpPr/>
          <p:nvPr/>
        </p:nvSpPr>
        <p:spPr>
          <a:xfrm>
            <a:off x="5165810"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Rectangle 86"/>
          <p:cNvSpPr/>
          <p:nvPr/>
        </p:nvSpPr>
        <p:spPr>
          <a:xfrm>
            <a:off x="5506895"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Rectangle 87"/>
          <p:cNvSpPr/>
          <p:nvPr/>
        </p:nvSpPr>
        <p:spPr>
          <a:xfrm>
            <a:off x="5886678"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Google Shape;267;p19"/>
          <p:cNvSpPr txBox="1">
            <a:spLocks/>
          </p:cNvSpPr>
          <p:nvPr/>
        </p:nvSpPr>
        <p:spPr>
          <a:xfrm>
            <a:off x="555538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11</a:t>
            </a:r>
            <a:endParaRPr lang="en-US" sz="1800" b="1" dirty="0">
              <a:solidFill>
                <a:srgbClr val="FFFFFF"/>
              </a:solidFill>
              <a:latin typeface="Inria Sans" panose="020B0604020202020204" charset="0"/>
              <a:cs typeface="Times New Roman" panose="02020603050405020304" pitchFamily="18" charset="0"/>
            </a:endParaRPr>
          </a:p>
        </p:txBody>
      </p:sp>
      <p:sp>
        <p:nvSpPr>
          <p:cNvPr id="90" name="Google Shape;267;p19"/>
          <p:cNvSpPr txBox="1">
            <a:spLocks/>
          </p:cNvSpPr>
          <p:nvPr/>
        </p:nvSpPr>
        <p:spPr>
          <a:xfrm>
            <a:off x="590373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12</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1" name="TextBox 90"/>
              <p:cNvSpPr txBox="1"/>
              <p:nvPr/>
            </p:nvSpPr>
            <p:spPr>
              <a:xfrm>
                <a:off x="6324645" y="2220500"/>
                <a:ext cx="2395656"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𝑝𝑒𝑓𝑜𝑟𝑚𝑎𝑛𝑐𝑒</m:t>
                      </m:r>
                      <m:r>
                        <a:rPr lang="en-US" sz="1200" b="0" i="1" smtClean="0">
                          <a:solidFill>
                            <a:schemeClr val="tx1"/>
                          </a:solidFill>
                          <a:latin typeface="Cambria Math" panose="02040503050406030204" pitchFamily="18" charset="0"/>
                        </a:rPr>
                        <m:t>= </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10</m:t>
                          </m:r>
                        </m:num>
                        <m:den>
                          <m:r>
                            <a:rPr lang="en-US" sz="1200" b="0" i="1" smtClean="0">
                              <a:solidFill>
                                <a:schemeClr val="tx1"/>
                              </a:solidFill>
                              <a:latin typeface="Cambria Math" panose="02040503050406030204" pitchFamily="18" charset="0"/>
                            </a:rPr>
                            <m:t>12</m:t>
                          </m:r>
                        </m:den>
                      </m:f>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100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83</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3</m:t>
                      </m:r>
                      <m:r>
                        <a:rPr lang="en-US" sz="1200" b="0" i="1" smtClean="0">
                          <a:solidFill>
                            <a:schemeClr val="tx1"/>
                          </a:solidFill>
                          <a:latin typeface="Cambria Math" panose="02040503050406030204" pitchFamily="18" charset="0"/>
                          <a:ea typeface="Cambria Math" panose="02040503050406030204" pitchFamily="18" charset="0"/>
                        </a:rPr>
                        <m:t> %</m:t>
                      </m:r>
                    </m:oMath>
                  </m:oMathPara>
                </a14:m>
                <a:endParaRPr lang="en-US" sz="1200" dirty="0">
                  <a:solidFill>
                    <a:schemeClr val="tx1"/>
                  </a:solidFill>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6324645" y="2220500"/>
                <a:ext cx="2395656" cy="345672"/>
              </a:xfrm>
              <a:prstGeom prst="rect">
                <a:avLst/>
              </a:prstGeom>
              <a:blipFill rotWithShape="0">
                <a:blip r:embed="rId4"/>
                <a:stretch>
                  <a:fillRect l="-1786" t="-1754" r="-1276" b="-14035"/>
                </a:stretch>
              </a:blipFill>
            </p:spPr>
            <p:txBody>
              <a:bodyPr/>
              <a:lstStyle/>
              <a:p>
                <a:r>
                  <a:rPr lang="en-US">
                    <a:noFill/>
                  </a:rPr>
                  <a:t> </a:t>
                </a:r>
              </a:p>
            </p:txBody>
          </p:sp>
        </mc:Fallback>
      </mc:AlternateContent>
      <p:sp>
        <p:nvSpPr>
          <p:cNvPr id="92"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26</a:t>
            </a:r>
            <a:endParaRPr dirty="0"/>
          </a:p>
        </p:txBody>
      </p:sp>
    </p:spTree>
    <p:extLst>
      <p:ext uri="{BB962C8B-B14F-4D97-AF65-F5344CB8AC3E}">
        <p14:creationId xmlns:p14="http://schemas.microsoft.com/office/powerpoint/2010/main" val="26162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randombar(horizontal)">
                                      <p:cBhvr>
                                        <p:cTn id="7" dur="500"/>
                                        <p:tgtEl>
                                          <p:spTgt spid="6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randombar(horizontal)">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ppt_x"/>
                                          </p:val>
                                        </p:tav>
                                        <p:tav tm="100000">
                                          <p:val>
                                            <p:strVal val="#ppt_x"/>
                                          </p:val>
                                        </p:tav>
                                      </p:tavLst>
                                    </p:anim>
                                    <p:anim calcmode="lin" valueType="num">
                                      <p:cBhvr additive="base">
                                        <p:cTn id="20" dur="500" fill="hold"/>
                                        <p:tgtEl>
                                          <p:spTgt spid="5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500" fill="hold"/>
                                        <p:tgtEl>
                                          <p:spTgt spid="63"/>
                                        </p:tgtEl>
                                        <p:attrNameLst>
                                          <p:attrName>ppt_x</p:attrName>
                                        </p:attrNameLst>
                                      </p:cBhvr>
                                      <p:tavLst>
                                        <p:tav tm="0">
                                          <p:val>
                                            <p:strVal val="#ppt_x"/>
                                          </p:val>
                                        </p:tav>
                                        <p:tav tm="100000">
                                          <p:val>
                                            <p:strVal val="#ppt_x"/>
                                          </p:val>
                                        </p:tav>
                                      </p:tavLst>
                                    </p:anim>
                                    <p:anim calcmode="lin" valueType="num">
                                      <p:cBhvr additive="base">
                                        <p:cTn id="36" dur="500" fill="hold"/>
                                        <p:tgtEl>
                                          <p:spTgt spid="6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ppt_x"/>
                                          </p:val>
                                        </p:tav>
                                        <p:tav tm="100000">
                                          <p:val>
                                            <p:strVal val="#ppt_x"/>
                                          </p:val>
                                        </p:tav>
                                      </p:tavLst>
                                    </p:anim>
                                    <p:anim calcmode="lin" valueType="num">
                                      <p:cBhvr additive="base">
                                        <p:cTn id="40" dur="500" fill="hold"/>
                                        <p:tgtEl>
                                          <p:spTgt spid="6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ppt_x"/>
                                          </p:val>
                                        </p:tav>
                                        <p:tav tm="100000">
                                          <p:val>
                                            <p:strVal val="#ppt_x"/>
                                          </p:val>
                                        </p:tav>
                                      </p:tavLst>
                                    </p:anim>
                                    <p:anim calcmode="lin" valueType="num">
                                      <p:cBhvr additive="base">
                                        <p:cTn id="50" dur="500" fill="hold"/>
                                        <p:tgtEl>
                                          <p:spTgt spid="6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500" fill="hold"/>
                                        <p:tgtEl>
                                          <p:spTgt spid="69"/>
                                        </p:tgtEl>
                                        <p:attrNameLst>
                                          <p:attrName>ppt_x</p:attrName>
                                        </p:attrNameLst>
                                      </p:cBhvr>
                                      <p:tavLst>
                                        <p:tav tm="0">
                                          <p:val>
                                            <p:strVal val="#ppt_x"/>
                                          </p:val>
                                        </p:tav>
                                        <p:tav tm="100000">
                                          <p:val>
                                            <p:strVal val="#ppt_x"/>
                                          </p:val>
                                        </p:tav>
                                      </p:tavLst>
                                    </p:anim>
                                    <p:anim calcmode="lin" valueType="num">
                                      <p:cBhvr additive="base">
                                        <p:cTn id="5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additive="base">
                                        <p:cTn id="59" dur="500" fill="hold"/>
                                        <p:tgtEl>
                                          <p:spTgt spid="70"/>
                                        </p:tgtEl>
                                        <p:attrNameLst>
                                          <p:attrName>ppt_x</p:attrName>
                                        </p:attrNameLst>
                                      </p:cBhvr>
                                      <p:tavLst>
                                        <p:tav tm="0">
                                          <p:val>
                                            <p:strVal val="#ppt_x"/>
                                          </p:val>
                                        </p:tav>
                                        <p:tav tm="100000">
                                          <p:val>
                                            <p:strVal val="#ppt_x"/>
                                          </p:val>
                                        </p:tav>
                                      </p:tavLst>
                                    </p:anim>
                                    <p:anim calcmode="lin" valueType="num">
                                      <p:cBhvr additive="base">
                                        <p:cTn id="60" dur="500" fill="hold"/>
                                        <p:tgtEl>
                                          <p:spTgt spid="7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 calcmode="lin" valueType="num">
                                      <p:cBhvr additive="base">
                                        <p:cTn id="63" dur="500" fill="hold"/>
                                        <p:tgtEl>
                                          <p:spTgt spid="71"/>
                                        </p:tgtEl>
                                        <p:attrNameLst>
                                          <p:attrName>ppt_x</p:attrName>
                                        </p:attrNameLst>
                                      </p:cBhvr>
                                      <p:tavLst>
                                        <p:tav tm="0">
                                          <p:val>
                                            <p:strVal val="#ppt_x"/>
                                          </p:val>
                                        </p:tav>
                                        <p:tav tm="100000">
                                          <p:val>
                                            <p:strVal val="#ppt_x"/>
                                          </p:val>
                                        </p:tav>
                                      </p:tavLst>
                                    </p:anim>
                                    <p:anim calcmode="lin" valueType="num">
                                      <p:cBhvr additive="base">
                                        <p:cTn id="6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anim calcmode="lin" valueType="num">
                                      <p:cBhvr additive="base">
                                        <p:cTn id="69" dur="500" fill="hold"/>
                                        <p:tgtEl>
                                          <p:spTgt spid="73"/>
                                        </p:tgtEl>
                                        <p:attrNameLst>
                                          <p:attrName>ppt_x</p:attrName>
                                        </p:attrNameLst>
                                      </p:cBhvr>
                                      <p:tavLst>
                                        <p:tav tm="0">
                                          <p:val>
                                            <p:strVal val="#ppt_x"/>
                                          </p:val>
                                        </p:tav>
                                        <p:tav tm="100000">
                                          <p:val>
                                            <p:strVal val="#ppt_x"/>
                                          </p:val>
                                        </p:tav>
                                      </p:tavLst>
                                    </p:anim>
                                    <p:anim calcmode="lin" valueType="num">
                                      <p:cBhvr additive="base">
                                        <p:cTn id="70" dur="500" fill="hold"/>
                                        <p:tgtEl>
                                          <p:spTgt spid="7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additive="base">
                                        <p:cTn id="73" dur="500" fill="hold"/>
                                        <p:tgtEl>
                                          <p:spTgt spid="72"/>
                                        </p:tgtEl>
                                        <p:attrNameLst>
                                          <p:attrName>ppt_x</p:attrName>
                                        </p:attrNameLst>
                                      </p:cBhvr>
                                      <p:tavLst>
                                        <p:tav tm="0">
                                          <p:val>
                                            <p:strVal val="#ppt_x"/>
                                          </p:val>
                                        </p:tav>
                                        <p:tav tm="100000">
                                          <p:val>
                                            <p:strVal val="#ppt_x"/>
                                          </p:val>
                                        </p:tav>
                                      </p:tavLst>
                                    </p:anim>
                                    <p:anim calcmode="lin" valueType="num">
                                      <p:cBhvr additive="base">
                                        <p:cTn id="7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ppt_x"/>
                                          </p:val>
                                        </p:tav>
                                        <p:tav tm="100000">
                                          <p:val>
                                            <p:strVal val="#ppt_x"/>
                                          </p:val>
                                        </p:tav>
                                      </p:tavLst>
                                    </p:anim>
                                    <p:anim calcmode="lin" valueType="num">
                                      <p:cBhvr additive="base">
                                        <p:cTn id="80" dur="500" fill="hold"/>
                                        <p:tgtEl>
                                          <p:spTgt spid="7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additive="base">
                                        <p:cTn id="83" dur="500" fill="hold"/>
                                        <p:tgtEl>
                                          <p:spTgt spid="74"/>
                                        </p:tgtEl>
                                        <p:attrNameLst>
                                          <p:attrName>ppt_x</p:attrName>
                                        </p:attrNameLst>
                                      </p:cBhvr>
                                      <p:tavLst>
                                        <p:tav tm="0">
                                          <p:val>
                                            <p:strVal val="#ppt_x"/>
                                          </p:val>
                                        </p:tav>
                                        <p:tav tm="100000">
                                          <p:val>
                                            <p:strVal val="#ppt_x"/>
                                          </p:val>
                                        </p:tav>
                                      </p:tavLst>
                                    </p:anim>
                                    <p:anim calcmode="lin" valueType="num">
                                      <p:cBhvr additive="base">
                                        <p:cTn id="8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7"/>
                                        </p:tgtEl>
                                        <p:attrNameLst>
                                          <p:attrName>style.visibility</p:attrName>
                                        </p:attrNameLst>
                                      </p:cBhvr>
                                      <p:to>
                                        <p:strVal val="visible"/>
                                      </p:to>
                                    </p:set>
                                    <p:anim calcmode="lin" valueType="num">
                                      <p:cBhvr additive="base">
                                        <p:cTn id="89" dur="500" fill="hold"/>
                                        <p:tgtEl>
                                          <p:spTgt spid="77"/>
                                        </p:tgtEl>
                                        <p:attrNameLst>
                                          <p:attrName>ppt_x</p:attrName>
                                        </p:attrNameLst>
                                      </p:cBhvr>
                                      <p:tavLst>
                                        <p:tav tm="0">
                                          <p:val>
                                            <p:strVal val="#ppt_x"/>
                                          </p:val>
                                        </p:tav>
                                        <p:tav tm="100000">
                                          <p:val>
                                            <p:strVal val="#ppt_x"/>
                                          </p:val>
                                        </p:tav>
                                      </p:tavLst>
                                    </p:anim>
                                    <p:anim calcmode="lin" valueType="num">
                                      <p:cBhvr additive="base">
                                        <p:cTn id="90" dur="500" fill="hold"/>
                                        <p:tgtEl>
                                          <p:spTgt spid="7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anim calcmode="lin" valueType="num">
                                      <p:cBhvr additive="base">
                                        <p:cTn id="93" dur="500" fill="hold"/>
                                        <p:tgtEl>
                                          <p:spTgt spid="76"/>
                                        </p:tgtEl>
                                        <p:attrNameLst>
                                          <p:attrName>ppt_x</p:attrName>
                                        </p:attrNameLst>
                                      </p:cBhvr>
                                      <p:tavLst>
                                        <p:tav tm="0">
                                          <p:val>
                                            <p:strVal val="#ppt_x"/>
                                          </p:val>
                                        </p:tav>
                                        <p:tav tm="100000">
                                          <p:val>
                                            <p:strVal val="#ppt_x"/>
                                          </p:val>
                                        </p:tav>
                                      </p:tavLst>
                                    </p:anim>
                                    <p:anim calcmode="lin" valueType="num">
                                      <p:cBhvr additive="base">
                                        <p:cTn id="9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 calcmode="lin" valueType="num">
                                      <p:cBhvr additive="base">
                                        <p:cTn id="99" dur="500" fill="hold"/>
                                        <p:tgtEl>
                                          <p:spTgt spid="79"/>
                                        </p:tgtEl>
                                        <p:attrNameLst>
                                          <p:attrName>ppt_x</p:attrName>
                                        </p:attrNameLst>
                                      </p:cBhvr>
                                      <p:tavLst>
                                        <p:tav tm="0">
                                          <p:val>
                                            <p:strVal val="#ppt_x"/>
                                          </p:val>
                                        </p:tav>
                                        <p:tav tm="100000">
                                          <p:val>
                                            <p:strVal val="#ppt_x"/>
                                          </p:val>
                                        </p:tav>
                                      </p:tavLst>
                                    </p:anim>
                                    <p:anim calcmode="lin" valueType="num">
                                      <p:cBhvr additive="base">
                                        <p:cTn id="10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anim calcmode="lin" valueType="num">
                                      <p:cBhvr additive="base">
                                        <p:cTn id="109" dur="500" fill="hold"/>
                                        <p:tgtEl>
                                          <p:spTgt spid="78"/>
                                        </p:tgtEl>
                                        <p:attrNameLst>
                                          <p:attrName>ppt_x</p:attrName>
                                        </p:attrNameLst>
                                      </p:cBhvr>
                                      <p:tavLst>
                                        <p:tav tm="0">
                                          <p:val>
                                            <p:strVal val="#ppt_x"/>
                                          </p:val>
                                        </p:tav>
                                        <p:tav tm="100000">
                                          <p:val>
                                            <p:strVal val="#ppt_x"/>
                                          </p:val>
                                        </p:tav>
                                      </p:tavLst>
                                    </p:anim>
                                    <p:anim calcmode="lin" valueType="num">
                                      <p:cBhvr additive="base">
                                        <p:cTn id="11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81"/>
                                        </p:tgtEl>
                                        <p:attrNameLst>
                                          <p:attrName>style.visibility</p:attrName>
                                        </p:attrNameLst>
                                      </p:cBhvr>
                                      <p:to>
                                        <p:strVal val="visible"/>
                                      </p:to>
                                    </p:set>
                                    <p:anim calcmode="lin" valueType="num">
                                      <p:cBhvr additive="base">
                                        <p:cTn id="115" dur="500" fill="hold"/>
                                        <p:tgtEl>
                                          <p:spTgt spid="81"/>
                                        </p:tgtEl>
                                        <p:attrNameLst>
                                          <p:attrName>ppt_x</p:attrName>
                                        </p:attrNameLst>
                                      </p:cBhvr>
                                      <p:tavLst>
                                        <p:tav tm="0">
                                          <p:val>
                                            <p:strVal val="#ppt_x"/>
                                          </p:val>
                                        </p:tav>
                                        <p:tav tm="100000">
                                          <p:val>
                                            <p:strVal val="#ppt_x"/>
                                          </p:val>
                                        </p:tav>
                                      </p:tavLst>
                                    </p:anim>
                                    <p:anim calcmode="lin" valueType="num">
                                      <p:cBhvr additive="base">
                                        <p:cTn id="11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500" fill="hold"/>
                                        <p:tgtEl>
                                          <p:spTgt spid="82"/>
                                        </p:tgtEl>
                                        <p:attrNameLst>
                                          <p:attrName>ppt_x</p:attrName>
                                        </p:attrNameLst>
                                      </p:cBhvr>
                                      <p:tavLst>
                                        <p:tav tm="0">
                                          <p:val>
                                            <p:strVal val="#ppt_x"/>
                                          </p:val>
                                        </p:tav>
                                        <p:tav tm="100000">
                                          <p:val>
                                            <p:strVal val="#ppt_x"/>
                                          </p:val>
                                        </p:tav>
                                      </p:tavLst>
                                    </p:anim>
                                    <p:anim calcmode="lin" valueType="num">
                                      <p:cBhvr additive="base">
                                        <p:cTn id="122" dur="500" fill="hold"/>
                                        <p:tgtEl>
                                          <p:spTgt spid="82"/>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anim calcmode="lin" valueType="num">
                                      <p:cBhvr additive="base">
                                        <p:cTn id="125" dur="500" fill="hold"/>
                                        <p:tgtEl>
                                          <p:spTgt spid="84"/>
                                        </p:tgtEl>
                                        <p:attrNameLst>
                                          <p:attrName>ppt_x</p:attrName>
                                        </p:attrNameLst>
                                      </p:cBhvr>
                                      <p:tavLst>
                                        <p:tav tm="0">
                                          <p:val>
                                            <p:strVal val="#ppt_x"/>
                                          </p:val>
                                        </p:tav>
                                        <p:tav tm="100000">
                                          <p:val>
                                            <p:strVal val="#ppt_x"/>
                                          </p:val>
                                        </p:tav>
                                      </p:tavLst>
                                    </p:anim>
                                    <p:anim calcmode="lin" valueType="num">
                                      <p:cBhvr additive="base">
                                        <p:cTn id="126" dur="500" fill="hold"/>
                                        <p:tgtEl>
                                          <p:spTgt spid="84"/>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89"/>
                                        </p:tgtEl>
                                        <p:attrNameLst>
                                          <p:attrName>style.visibility</p:attrName>
                                        </p:attrNameLst>
                                      </p:cBhvr>
                                      <p:to>
                                        <p:strVal val="visible"/>
                                      </p:to>
                                    </p:set>
                                    <p:anim calcmode="lin" valueType="num">
                                      <p:cBhvr additive="base">
                                        <p:cTn id="129" dur="500" fill="hold"/>
                                        <p:tgtEl>
                                          <p:spTgt spid="89"/>
                                        </p:tgtEl>
                                        <p:attrNameLst>
                                          <p:attrName>ppt_x</p:attrName>
                                        </p:attrNameLst>
                                      </p:cBhvr>
                                      <p:tavLst>
                                        <p:tav tm="0">
                                          <p:val>
                                            <p:strVal val="#ppt_x"/>
                                          </p:val>
                                        </p:tav>
                                        <p:tav tm="100000">
                                          <p:val>
                                            <p:strVal val="#ppt_x"/>
                                          </p:val>
                                        </p:tav>
                                      </p:tavLst>
                                    </p:anim>
                                    <p:anim calcmode="lin" valueType="num">
                                      <p:cBhvr additive="base">
                                        <p:cTn id="130" dur="500" fill="hold"/>
                                        <p:tgtEl>
                                          <p:spTgt spid="89"/>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additive="base">
                                        <p:cTn id="133" dur="500" fill="hold"/>
                                        <p:tgtEl>
                                          <p:spTgt spid="90"/>
                                        </p:tgtEl>
                                        <p:attrNameLst>
                                          <p:attrName>ppt_x</p:attrName>
                                        </p:attrNameLst>
                                      </p:cBhvr>
                                      <p:tavLst>
                                        <p:tav tm="0">
                                          <p:val>
                                            <p:strVal val="#ppt_x"/>
                                          </p:val>
                                        </p:tav>
                                        <p:tav tm="100000">
                                          <p:val>
                                            <p:strVal val="#ppt_x"/>
                                          </p:val>
                                        </p:tav>
                                      </p:tavLst>
                                    </p:anim>
                                    <p:anim calcmode="lin" valueType="num">
                                      <p:cBhvr additive="base">
                                        <p:cTn id="134" dur="500" fill="hold"/>
                                        <p:tgtEl>
                                          <p:spTgt spid="90"/>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83"/>
                                        </p:tgtEl>
                                        <p:attrNameLst>
                                          <p:attrName>style.visibility</p:attrName>
                                        </p:attrNameLst>
                                      </p:cBhvr>
                                      <p:to>
                                        <p:strVal val="visible"/>
                                      </p:to>
                                    </p:set>
                                    <p:anim calcmode="lin" valueType="num">
                                      <p:cBhvr additive="base">
                                        <p:cTn id="137" dur="500" fill="hold"/>
                                        <p:tgtEl>
                                          <p:spTgt spid="83"/>
                                        </p:tgtEl>
                                        <p:attrNameLst>
                                          <p:attrName>ppt_x</p:attrName>
                                        </p:attrNameLst>
                                      </p:cBhvr>
                                      <p:tavLst>
                                        <p:tav tm="0">
                                          <p:val>
                                            <p:strVal val="#ppt_x"/>
                                          </p:val>
                                        </p:tav>
                                        <p:tav tm="100000">
                                          <p:val>
                                            <p:strVal val="#ppt_x"/>
                                          </p:val>
                                        </p:tav>
                                      </p:tavLst>
                                    </p:anim>
                                    <p:anim calcmode="lin" valueType="num">
                                      <p:cBhvr additive="base">
                                        <p:cTn id="138" dur="500" fill="hold"/>
                                        <p:tgtEl>
                                          <p:spTgt spid="83"/>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86"/>
                                        </p:tgtEl>
                                        <p:attrNameLst>
                                          <p:attrName>style.visibility</p:attrName>
                                        </p:attrNameLst>
                                      </p:cBhvr>
                                      <p:to>
                                        <p:strVal val="visible"/>
                                      </p:to>
                                    </p:set>
                                    <p:anim calcmode="lin" valueType="num">
                                      <p:cBhvr additive="base">
                                        <p:cTn id="141" dur="500" fill="hold"/>
                                        <p:tgtEl>
                                          <p:spTgt spid="86"/>
                                        </p:tgtEl>
                                        <p:attrNameLst>
                                          <p:attrName>ppt_x</p:attrName>
                                        </p:attrNameLst>
                                      </p:cBhvr>
                                      <p:tavLst>
                                        <p:tav tm="0">
                                          <p:val>
                                            <p:strVal val="#ppt_x"/>
                                          </p:val>
                                        </p:tav>
                                        <p:tav tm="100000">
                                          <p:val>
                                            <p:strVal val="#ppt_x"/>
                                          </p:val>
                                        </p:tav>
                                      </p:tavLst>
                                    </p:anim>
                                    <p:anim calcmode="lin" valueType="num">
                                      <p:cBhvr additive="base">
                                        <p:cTn id="142" dur="500" fill="hold"/>
                                        <p:tgtEl>
                                          <p:spTgt spid="8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87"/>
                                        </p:tgtEl>
                                        <p:attrNameLst>
                                          <p:attrName>style.visibility</p:attrName>
                                        </p:attrNameLst>
                                      </p:cBhvr>
                                      <p:to>
                                        <p:strVal val="visible"/>
                                      </p:to>
                                    </p:set>
                                    <p:anim calcmode="lin" valueType="num">
                                      <p:cBhvr additive="base">
                                        <p:cTn id="145" dur="500" fill="hold"/>
                                        <p:tgtEl>
                                          <p:spTgt spid="87"/>
                                        </p:tgtEl>
                                        <p:attrNameLst>
                                          <p:attrName>ppt_x</p:attrName>
                                        </p:attrNameLst>
                                      </p:cBhvr>
                                      <p:tavLst>
                                        <p:tav tm="0">
                                          <p:val>
                                            <p:strVal val="#ppt_x"/>
                                          </p:val>
                                        </p:tav>
                                        <p:tav tm="100000">
                                          <p:val>
                                            <p:strVal val="#ppt_x"/>
                                          </p:val>
                                        </p:tav>
                                      </p:tavLst>
                                    </p:anim>
                                    <p:anim calcmode="lin" valueType="num">
                                      <p:cBhvr additive="base">
                                        <p:cTn id="146" dur="500" fill="hold"/>
                                        <p:tgtEl>
                                          <p:spTgt spid="8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88"/>
                                        </p:tgtEl>
                                        <p:attrNameLst>
                                          <p:attrName>style.visibility</p:attrName>
                                        </p:attrNameLst>
                                      </p:cBhvr>
                                      <p:to>
                                        <p:strVal val="visible"/>
                                      </p:to>
                                    </p:set>
                                    <p:anim calcmode="lin" valueType="num">
                                      <p:cBhvr additive="base">
                                        <p:cTn id="149" dur="500" fill="hold"/>
                                        <p:tgtEl>
                                          <p:spTgt spid="88"/>
                                        </p:tgtEl>
                                        <p:attrNameLst>
                                          <p:attrName>ppt_x</p:attrName>
                                        </p:attrNameLst>
                                      </p:cBhvr>
                                      <p:tavLst>
                                        <p:tav tm="0">
                                          <p:val>
                                            <p:strVal val="#ppt_x"/>
                                          </p:val>
                                        </p:tav>
                                        <p:tav tm="100000">
                                          <p:val>
                                            <p:strVal val="#ppt_x"/>
                                          </p:val>
                                        </p:tav>
                                      </p:tavLst>
                                    </p:anim>
                                    <p:anim calcmode="lin" valueType="num">
                                      <p:cBhvr additive="base">
                                        <p:cTn id="15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91"/>
                                        </p:tgtEl>
                                        <p:attrNameLst>
                                          <p:attrName>style.visibility</p:attrName>
                                        </p:attrNameLst>
                                      </p:cBhvr>
                                      <p:to>
                                        <p:strVal val="visible"/>
                                      </p:to>
                                    </p:set>
                                    <p:anim calcmode="lin" valueType="num">
                                      <p:cBhvr additive="base">
                                        <p:cTn id="155" dur="500" fill="hold"/>
                                        <p:tgtEl>
                                          <p:spTgt spid="91"/>
                                        </p:tgtEl>
                                        <p:attrNameLst>
                                          <p:attrName>ppt_x</p:attrName>
                                        </p:attrNameLst>
                                      </p:cBhvr>
                                      <p:tavLst>
                                        <p:tav tm="0">
                                          <p:val>
                                            <p:strVal val="#ppt_x"/>
                                          </p:val>
                                        </p:tav>
                                        <p:tav tm="100000">
                                          <p:val>
                                            <p:strVal val="#ppt_x"/>
                                          </p:val>
                                        </p:tav>
                                      </p:tavLst>
                                    </p:anim>
                                    <p:anim calcmode="lin" valueType="num">
                                      <p:cBhvr additive="base">
                                        <p:cTn id="15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3" grpId="0" animBg="1"/>
      <p:bldP spid="65" grpId="0" animBg="1"/>
      <p:bldP spid="67" grpId="0"/>
      <p:bldP spid="68" grpId="0"/>
      <p:bldP spid="69" grpId="0" animBg="1"/>
      <p:bldP spid="70" grpId="0"/>
      <p:bldP spid="71" grpId="0" animBg="1"/>
      <p:bldP spid="72" grpId="0" animBg="1"/>
      <p:bldP spid="73" grpId="0"/>
      <p:bldP spid="74" grpId="0" animBg="1"/>
      <p:bldP spid="75" grpId="0"/>
      <p:bldP spid="76" grpId="0" animBg="1"/>
      <p:bldP spid="77" grpId="0"/>
      <p:bldP spid="78" grpId="0" animBg="1"/>
      <p:bldP spid="79" grpId="0"/>
      <p:bldP spid="80" grpId="0"/>
      <p:bldP spid="81" grpId="0"/>
      <p:bldP spid="82" grpId="0"/>
      <p:bldP spid="83" grpId="0" animBg="1"/>
      <p:bldP spid="84" grpId="0"/>
      <p:bldP spid="86" grpId="0" animBg="1"/>
      <p:bldP spid="87" grpId="0" animBg="1"/>
      <p:bldP spid="88" grpId="0" animBg="1"/>
      <p:bldP spid="89" grpId="0"/>
      <p:bldP spid="90" grpId="0"/>
      <p:bldP spid="9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4" name="Google Shape;267;p19"/>
          <p:cNvSpPr txBox="1">
            <a:spLocks/>
          </p:cNvSpPr>
          <p:nvPr/>
        </p:nvSpPr>
        <p:spPr>
          <a:xfrm>
            <a:off x="1207850" y="1434601"/>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053327"/>
            <a:ext cx="537537" cy="537537"/>
          </a:xfrm>
          <a:prstGeom prst="rect">
            <a:avLst/>
          </a:prstGeom>
        </p:spPr>
      </p:pic>
      <p:sp>
        <p:nvSpPr>
          <p:cNvPr id="6" name="Rectangle 5"/>
          <p:cNvSpPr/>
          <p:nvPr/>
        </p:nvSpPr>
        <p:spPr>
          <a:xfrm>
            <a:off x="725715" y="2111638"/>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780036"/>
            <a:ext cx="537537" cy="537537"/>
          </a:xfrm>
          <a:prstGeom prst="rect">
            <a:avLst/>
          </a:prstGeom>
        </p:spPr>
      </p:pic>
      <p:sp>
        <p:nvSpPr>
          <p:cNvPr id="8" name="Rectangle 7"/>
          <p:cNvSpPr/>
          <p:nvPr/>
        </p:nvSpPr>
        <p:spPr>
          <a:xfrm>
            <a:off x="725715" y="2838347"/>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506745"/>
            <a:ext cx="537537" cy="537537"/>
          </a:xfrm>
          <a:prstGeom prst="rect">
            <a:avLst/>
          </a:prstGeom>
        </p:spPr>
      </p:pic>
      <p:sp>
        <p:nvSpPr>
          <p:cNvPr id="10" name="Rectangle 9"/>
          <p:cNvSpPr/>
          <p:nvPr/>
        </p:nvSpPr>
        <p:spPr>
          <a:xfrm>
            <a:off x="725715" y="3565056"/>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175397"/>
            <a:ext cx="537537" cy="537537"/>
          </a:xfrm>
          <a:prstGeom prst="rect">
            <a:avLst/>
          </a:prstGeom>
        </p:spPr>
      </p:pic>
      <p:sp>
        <p:nvSpPr>
          <p:cNvPr id="12" name="Rectangle 11"/>
          <p:cNvSpPr/>
          <p:nvPr/>
        </p:nvSpPr>
        <p:spPr>
          <a:xfrm>
            <a:off x="725715" y="4233709"/>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837997" y="4806311"/>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326;p24"/>
          <p:cNvSpPr txBox="1">
            <a:spLocks/>
          </p:cNvSpPr>
          <p:nvPr/>
        </p:nvSpPr>
        <p:spPr>
          <a:xfrm>
            <a:off x="6545818" y="4630661"/>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16" name="Rectangle 15"/>
          <p:cNvSpPr/>
          <p:nvPr/>
        </p:nvSpPr>
        <p:spPr>
          <a:xfrm>
            <a:off x="2592351" y="2156142"/>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2900248" y="2780036"/>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3273488" y="3501292"/>
            <a:ext cx="41797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1981200" y="4209747"/>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Rectangle 22"/>
          <p:cNvSpPr/>
          <p:nvPr/>
        </p:nvSpPr>
        <p:spPr>
          <a:xfrm>
            <a:off x="5382381" y="2192672"/>
            <a:ext cx="456232"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Rectangle 31"/>
          <p:cNvSpPr/>
          <p:nvPr/>
        </p:nvSpPr>
        <p:spPr>
          <a:xfrm>
            <a:off x="4533299" y="2780036"/>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Rectangle 32"/>
          <p:cNvSpPr/>
          <p:nvPr/>
        </p:nvSpPr>
        <p:spPr>
          <a:xfrm>
            <a:off x="5109030" y="3501292"/>
            <a:ext cx="54670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Rectangle 33"/>
          <p:cNvSpPr/>
          <p:nvPr/>
        </p:nvSpPr>
        <p:spPr>
          <a:xfrm>
            <a:off x="3915548" y="4233709"/>
            <a:ext cx="451118"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7" name="Straight Arrow Connector 36"/>
          <p:cNvCxnSpPr/>
          <p:nvPr/>
        </p:nvCxnSpPr>
        <p:spPr>
          <a:xfrm>
            <a:off x="2900248" y="2022430"/>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340698" y="2022429"/>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382381" y="2022428"/>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643631" y="2032405"/>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randombar(horizontal)">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randombar(horizontal)">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randombar(horizontal)">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randombar(horizontal)">
                                      <p:cBhvr>
                                        <p:cTn id="71" dur="500"/>
                                        <p:tgtEl>
                                          <p:spTgt spid="37"/>
                                        </p:tgtEl>
                                      </p:cBhvr>
                                    </p:animEffect>
                                  </p:childTnLst>
                                </p:cTn>
                              </p:par>
                              <p:par>
                                <p:cTn id="72" presetID="14" presetClass="entr" presetSubtype="10"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randombar(horizontal)">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randombar(horizontal)">
                                      <p:cBhvr>
                                        <p:cTn id="79" dur="500"/>
                                        <p:tgtEl>
                                          <p:spTgt spid="34"/>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randombar(horizontal)">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randombar(horizontal)">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randombar(horizontal)">
                                      <p:cBhvr>
                                        <p:cTn id="94" dur="500"/>
                                        <p:tgtEl>
                                          <p:spTgt spid="23"/>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randombar(horizontal)">
                                      <p:cBhvr>
                                        <p:cTn id="99" dur="500"/>
                                        <p:tgtEl>
                                          <p:spTgt spid="41"/>
                                        </p:tgtEl>
                                      </p:cBhvr>
                                    </p:animEffect>
                                  </p:childTnLst>
                                </p:cTn>
                              </p:par>
                              <p:par>
                                <p:cTn id="100" presetID="14" presetClass="entr" presetSubtype="10" fill="hold"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randombar(horizontal)">
                                      <p:cBhvr>
                                        <p:cTn id="10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p:bldP spid="16" grpId="0" animBg="1"/>
      <p:bldP spid="18" grpId="0" animBg="1"/>
      <p:bldP spid="19" grpId="0" animBg="1"/>
      <p:bldP spid="21" grpId="0" animBg="1"/>
      <p:bldP spid="23"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3" name="Rectangle 2"/>
          <p:cNvSpPr/>
          <p:nvPr/>
        </p:nvSpPr>
        <p:spPr>
          <a:xfrm>
            <a:off x="108858" y="1370329"/>
            <a:ext cx="3526972" cy="3178629"/>
          </a:xfrm>
          <a:prstGeom prst="rect">
            <a:avLst/>
          </a:prstGeom>
          <a:noFill/>
          <a:ln w="19050">
            <a:solidFill>
              <a:srgbClr val="00BDA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41604" y="1381215"/>
            <a:ext cx="2670082" cy="3178629"/>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36151" y="1392101"/>
            <a:ext cx="2303051" cy="3178629"/>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81001" y="1513114"/>
            <a:ext cx="1447800"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Edge Device</a:t>
            </a:r>
            <a:endParaRPr lang="en-US" dirty="0">
              <a:latin typeface="Inria Sans" panose="020B0604020202020204" charset="0"/>
            </a:endParaRPr>
          </a:p>
        </p:txBody>
      </p:sp>
      <p:sp>
        <p:nvSpPr>
          <p:cNvPr id="11" name="Rounded Rectangle 10"/>
          <p:cNvSpPr/>
          <p:nvPr/>
        </p:nvSpPr>
        <p:spPr>
          <a:xfrm>
            <a:off x="381000" y="2090058"/>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Sensor</a:t>
            </a:r>
            <a:endParaRPr lang="en-US" dirty="0">
              <a:latin typeface="Inria Sans" panose="020B0604020202020204" charset="0"/>
            </a:endParaRPr>
          </a:p>
        </p:txBody>
      </p:sp>
      <p:sp>
        <p:nvSpPr>
          <p:cNvPr id="12" name="Rounded Rectangle 11"/>
          <p:cNvSpPr/>
          <p:nvPr/>
        </p:nvSpPr>
        <p:spPr>
          <a:xfrm>
            <a:off x="381000" y="2667002"/>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Bulk Device </a:t>
            </a:r>
            <a:r>
              <a:rPr lang="en-US" dirty="0" smtClean="0">
                <a:latin typeface="Inria Sans" panose="020B0604020202020204" charset="0"/>
              </a:rPr>
              <a:t>Provisioning</a:t>
            </a:r>
            <a:endParaRPr lang="en-US" dirty="0">
              <a:latin typeface="Inria Sans" panose="020B0604020202020204" charset="0"/>
            </a:endParaRPr>
          </a:p>
        </p:txBody>
      </p:sp>
      <p:sp>
        <p:nvSpPr>
          <p:cNvPr id="13" name="Rounded Rectangle 12"/>
          <p:cNvSpPr/>
          <p:nvPr/>
        </p:nvSpPr>
        <p:spPr>
          <a:xfrm>
            <a:off x="381000" y="3243946"/>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etc.,</a:t>
            </a:r>
          </a:p>
        </p:txBody>
      </p:sp>
      <p:sp>
        <p:nvSpPr>
          <p:cNvPr id="6" name="Cloud 5"/>
          <p:cNvSpPr/>
          <p:nvPr/>
        </p:nvSpPr>
        <p:spPr>
          <a:xfrm>
            <a:off x="3907973" y="911635"/>
            <a:ext cx="1600200"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Cloud Server</a:t>
            </a:r>
            <a:endParaRPr lang="en-US" sz="1600" dirty="0">
              <a:latin typeface="Inria Sans" panose="020B0604020202020204" charset="0"/>
            </a:endParaRPr>
          </a:p>
        </p:txBody>
      </p:sp>
      <p:sp>
        <p:nvSpPr>
          <p:cNvPr id="15" name="Rounded Rectangle 14"/>
          <p:cNvSpPr/>
          <p:nvPr/>
        </p:nvSpPr>
        <p:spPr>
          <a:xfrm>
            <a:off x="2893238" y="2359304"/>
            <a:ext cx="1447801" cy="533400"/>
          </a:xfrm>
          <a:prstGeom prst="roundRect">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IoT Gateway/</a:t>
            </a:r>
          </a:p>
          <a:p>
            <a:pPr algn="ctr"/>
            <a:r>
              <a:rPr lang="en-US" dirty="0">
                <a:latin typeface="Inria Sans" panose="020B0604020202020204" charset="0"/>
              </a:rPr>
              <a:t>Framework</a:t>
            </a:r>
          </a:p>
        </p:txBody>
      </p:sp>
      <p:sp>
        <p:nvSpPr>
          <p:cNvPr id="16" name="Rounded Rectangle 15"/>
          <p:cNvSpPr/>
          <p:nvPr/>
        </p:nvSpPr>
        <p:spPr>
          <a:xfrm>
            <a:off x="4700268" y="2359304"/>
            <a:ext cx="1648486"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Stream Processing</a:t>
            </a:r>
          </a:p>
        </p:txBody>
      </p:sp>
      <p:sp>
        <p:nvSpPr>
          <p:cNvPr id="7" name="Rectangle 6"/>
          <p:cNvSpPr/>
          <p:nvPr/>
        </p:nvSpPr>
        <p:spPr>
          <a:xfrm>
            <a:off x="1207850" y="4179839"/>
            <a:ext cx="771365" cy="338554"/>
          </a:xfrm>
          <a:prstGeom prst="rect">
            <a:avLst/>
          </a:prstGeom>
        </p:spPr>
        <p:txBody>
          <a:bodyPr wrap="none">
            <a:spAutoFit/>
          </a:bodyPr>
          <a:lstStyle/>
          <a:p>
            <a:r>
              <a:rPr lang="en-US" sz="1600" dirty="0">
                <a:solidFill>
                  <a:schemeClr val="tx1"/>
                </a:solidFill>
                <a:latin typeface="Inria Sans" panose="020B0604020202020204" charset="0"/>
              </a:rPr>
              <a:t>Things</a:t>
            </a:r>
          </a:p>
        </p:txBody>
      </p:sp>
      <p:sp>
        <p:nvSpPr>
          <p:cNvPr id="18" name="Rectangle 17"/>
          <p:cNvSpPr/>
          <p:nvPr/>
        </p:nvSpPr>
        <p:spPr>
          <a:xfrm>
            <a:off x="4572050" y="4183454"/>
            <a:ext cx="894797" cy="338554"/>
          </a:xfrm>
          <a:prstGeom prst="rect">
            <a:avLst/>
          </a:prstGeom>
        </p:spPr>
        <p:txBody>
          <a:bodyPr wrap="none">
            <a:spAutoFit/>
          </a:bodyPr>
          <a:lstStyle/>
          <a:p>
            <a:r>
              <a:rPr lang="en-US" sz="1600" dirty="0">
                <a:solidFill>
                  <a:schemeClr val="tx1"/>
                </a:solidFill>
                <a:latin typeface="Inria Sans" panose="020B0604020202020204" charset="0"/>
              </a:rPr>
              <a:t>Insights</a:t>
            </a:r>
          </a:p>
        </p:txBody>
      </p:sp>
      <p:sp>
        <p:nvSpPr>
          <p:cNvPr id="19" name="Rectangle 18"/>
          <p:cNvSpPr/>
          <p:nvPr/>
        </p:nvSpPr>
        <p:spPr>
          <a:xfrm>
            <a:off x="7301993" y="4186786"/>
            <a:ext cx="771365" cy="338554"/>
          </a:xfrm>
          <a:prstGeom prst="rect">
            <a:avLst/>
          </a:prstGeom>
        </p:spPr>
        <p:txBody>
          <a:bodyPr wrap="none">
            <a:spAutoFit/>
          </a:bodyPr>
          <a:lstStyle/>
          <a:p>
            <a:r>
              <a:rPr lang="en-US" sz="1600" dirty="0">
                <a:solidFill>
                  <a:schemeClr val="tx1"/>
                </a:solidFill>
                <a:latin typeface="Inria Sans" panose="020B0604020202020204" charset="0"/>
              </a:rPr>
              <a:t>Action</a:t>
            </a:r>
          </a:p>
        </p:txBody>
      </p:sp>
      <p:sp>
        <p:nvSpPr>
          <p:cNvPr id="20" name="Rounded Rectangle 19"/>
          <p:cNvSpPr/>
          <p:nvPr/>
        </p:nvSpPr>
        <p:spPr>
          <a:xfrm>
            <a:off x="5970853" y="3324951"/>
            <a:ext cx="1331140" cy="533400"/>
          </a:xfrm>
          <a:prstGeom prst="roundRect">
            <a:avLst/>
          </a:prstGeom>
          <a:solidFill>
            <a:schemeClr val="tx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smtClean="0">
                <a:latin typeface="Inria Sans" panose="020B0604020202020204" charset="0"/>
              </a:rPr>
              <a:t>Management</a:t>
            </a:r>
            <a:endParaRPr lang="en-US" dirty="0">
              <a:latin typeface="Inria Sans" panose="020B0604020202020204" charset="0"/>
            </a:endParaRPr>
          </a:p>
        </p:txBody>
      </p:sp>
      <p:sp>
        <p:nvSpPr>
          <p:cNvPr id="21" name="Rounded Rectangle 20"/>
          <p:cNvSpPr/>
          <p:nvPr/>
        </p:nvSpPr>
        <p:spPr>
          <a:xfrm>
            <a:off x="6770915" y="2360752"/>
            <a:ext cx="1162411" cy="533400"/>
          </a:xfrm>
          <a:prstGeom prst="roundRect">
            <a:avLst/>
          </a:prstGeom>
          <a:solidFill>
            <a:schemeClr val="tx1">
              <a:lumMod val="6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a:latin typeface="Inria Sans" panose="020B0604020202020204" charset="0"/>
              </a:rPr>
              <a:t>Interface</a:t>
            </a:r>
          </a:p>
        </p:txBody>
      </p:sp>
      <p:sp>
        <p:nvSpPr>
          <p:cNvPr id="22" name="Rounded Rectangle 21"/>
          <p:cNvSpPr/>
          <p:nvPr/>
        </p:nvSpPr>
        <p:spPr>
          <a:xfrm>
            <a:off x="5007109" y="3315338"/>
            <a:ext cx="910857"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Machine</a:t>
            </a:r>
          </a:p>
          <a:p>
            <a:pPr algn="ctr"/>
            <a:r>
              <a:rPr lang="en-US" dirty="0">
                <a:latin typeface="Inria Sans" panose="020B0604020202020204" charset="0"/>
              </a:rPr>
              <a:t>Learning</a:t>
            </a:r>
          </a:p>
        </p:txBody>
      </p:sp>
      <p:sp>
        <p:nvSpPr>
          <p:cNvPr id="23" name="Rounded Rectangle 22"/>
          <p:cNvSpPr/>
          <p:nvPr/>
        </p:nvSpPr>
        <p:spPr>
          <a:xfrm>
            <a:off x="3907972" y="3315338"/>
            <a:ext cx="1031465"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Reporting</a:t>
            </a:r>
          </a:p>
          <a:p>
            <a:pPr algn="ctr"/>
            <a:r>
              <a:rPr lang="en-US" dirty="0">
                <a:latin typeface="Inria Sans" panose="020B0604020202020204" charset="0"/>
              </a:rPr>
              <a:t>Tools</a:t>
            </a:r>
          </a:p>
        </p:txBody>
      </p:sp>
      <p:cxnSp>
        <p:nvCxnSpPr>
          <p:cNvPr id="14" name="Straight Arrow Connector 13"/>
          <p:cNvCxnSpPr/>
          <p:nvPr/>
        </p:nvCxnSpPr>
        <p:spPr>
          <a:xfrm>
            <a:off x="4082143" y="1754633"/>
            <a:ext cx="0" cy="56865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44886" y="1624004"/>
            <a:ext cx="10885" cy="69928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7975384" y="2623458"/>
            <a:ext cx="31512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1872344" y="1779814"/>
            <a:ext cx="1353730" cy="479714"/>
          </a:xfrm>
          <a:prstGeom prst="bentConnector3">
            <a:avLst>
              <a:gd name="adj1" fmla="val 998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3" idx="3"/>
          </p:cNvCxnSpPr>
          <p:nvPr/>
        </p:nvCxnSpPr>
        <p:spPr>
          <a:xfrm flipV="1">
            <a:off x="1828801" y="2928721"/>
            <a:ext cx="1397273" cy="581925"/>
          </a:xfrm>
          <a:prstGeom prst="bentConnector3">
            <a:avLst>
              <a:gd name="adj1" fmla="val 99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1828801" y="2280556"/>
            <a:ext cx="1032344" cy="31024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flipV="1">
            <a:off x="1828801" y="2791375"/>
            <a:ext cx="1017173" cy="18378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822052" y="2948071"/>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462537" y="2948757"/>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180994" y="2937185"/>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6348754" y="2677888"/>
            <a:ext cx="37805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799596" y="3184794"/>
            <a:ext cx="1444626" cy="261610"/>
          </a:xfrm>
          <a:prstGeom prst="rect">
            <a:avLst/>
          </a:prstGeom>
        </p:spPr>
        <p:txBody>
          <a:bodyPr wrap="none">
            <a:spAutoFit/>
          </a:bodyPr>
          <a:lstStyle/>
          <a:p>
            <a:r>
              <a:rPr lang="en-US" sz="1100" dirty="0">
                <a:solidFill>
                  <a:schemeClr val="tx1"/>
                </a:solidFill>
                <a:latin typeface="Inria Sans" panose="020B0604020202020204" charset="0"/>
              </a:rPr>
              <a:t>Data Transformation</a:t>
            </a:r>
          </a:p>
        </p:txBody>
      </p:sp>
      <p:pic>
        <p:nvPicPr>
          <p:cNvPr id="33" name="Picture 32"/>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287810" y="2326792"/>
            <a:ext cx="528015" cy="528015"/>
          </a:xfrm>
          <a:prstGeom prst="rect">
            <a:avLst/>
          </a:prstGeom>
        </p:spPr>
      </p:pic>
      <p:sp>
        <p:nvSpPr>
          <p:cNvPr id="34" name="Google Shape;241;p17"/>
          <p:cNvSpPr txBox="1">
            <a:spLocks/>
          </p:cNvSpPr>
          <p:nvPr/>
        </p:nvSpPr>
        <p:spPr>
          <a:xfrm>
            <a:off x="108858" y="4564518"/>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a:latin typeface="Inria Sans" panose="020B0604020202020204" charset="0"/>
                <a:cs typeface="Times New Roman" panose="02020603050405020304" pitchFamily="18" charset="0"/>
              </a:rPr>
              <a:t>Figure 1: Abstract </a:t>
            </a:r>
            <a:r>
              <a:rPr lang="en-US" sz="1400" dirty="0" smtClean="0">
                <a:latin typeface="Inria Sans" panose="020B0604020202020204" charset="0"/>
                <a:cs typeface="Times New Roman" panose="02020603050405020304" pitchFamily="18" charset="0"/>
              </a:rPr>
              <a:t>architectures[2].</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647355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4" name="Google Shape;267;p19"/>
          <p:cNvSpPr txBox="1">
            <a:spLocks/>
          </p:cNvSpPr>
          <p:nvPr/>
        </p:nvSpPr>
        <p:spPr>
          <a:xfrm>
            <a:off x="1207850" y="1270592"/>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sp>
        <p:nvSpPr>
          <p:cNvPr id="29" name="Flowchart: Direct Access Storage 28"/>
          <p:cNvSpPr/>
          <p:nvPr/>
        </p:nvSpPr>
        <p:spPr>
          <a:xfrm rot="10800000">
            <a:off x="3905476" y="3360628"/>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30" name="Straight Arrow Connector 29"/>
          <p:cNvCxnSpPr/>
          <p:nvPr/>
        </p:nvCxnSpPr>
        <p:spPr>
          <a:xfrm>
            <a:off x="5917589" y="3731240"/>
            <a:ext cx="1229846"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p:sp>
        <p:nvSpPr>
          <p:cNvPr id="35" name="Google Shape;326;p24"/>
          <p:cNvSpPr txBox="1">
            <a:spLocks/>
          </p:cNvSpPr>
          <p:nvPr/>
        </p:nvSpPr>
        <p:spPr>
          <a:xfrm>
            <a:off x="4695261" y="3552771"/>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39" name="Freeform 38"/>
          <p:cNvSpPr/>
          <p:nvPr/>
        </p:nvSpPr>
        <p:spPr>
          <a:xfrm rot="16200000">
            <a:off x="1299709" y="3635765"/>
            <a:ext cx="468506" cy="197186"/>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PHY</a:t>
            </a:r>
            <a:endParaRPr lang="en-US" sz="900" b="1" kern="1200" dirty="0">
              <a:cs typeface="B Nazanin" pitchFamily="2" charset="-78"/>
            </a:endParaRPr>
          </a:p>
        </p:txBody>
      </p:sp>
      <p:sp>
        <p:nvSpPr>
          <p:cNvPr id="42" name="Freeform 41"/>
          <p:cNvSpPr/>
          <p:nvPr/>
        </p:nvSpPr>
        <p:spPr>
          <a:xfrm rot="16200000">
            <a:off x="1071112" y="3636844"/>
            <a:ext cx="468506" cy="195029"/>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MAC</a:t>
            </a:r>
            <a:endParaRPr lang="en-US" sz="900" b="1" kern="1200" dirty="0">
              <a:cs typeface="B Nazanin" pitchFamily="2" charset="-78"/>
            </a:endParaRPr>
          </a:p>
        </p:txBody>
      </p:sp>
      <p:cxnSp>
        <p:nvCxnSpPr>
          <p:cNvPr id="43" name="Straight Arrow Connector 42"/>
          <p:cNvCxnSpPr/>
          <p:nvPr/>
        </p:nvCxnSpPr>
        <p:spPr>
          <a:xfrm>
            <a:off x="142114" y="3709517"/>
            <a:ext cx="877069" cy="131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05694" y="3303482"/>
            <a:ext cx="2206466" cy="855516"/>
          </a:xfrm>
          <a:prstGeom prst="rect">
            <a:avLst/>
          </a:prstGeom>
          <a:no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2174411" y="3402551"/>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New packets</a:t>
            </a:r>
            <a:endParaRPr lang="en-US" sz="800" b="1" kern="1200" dirty="0">
              <a:cs typeface="B Nazanin" pitchFamily="2" charset="-78"/>
            </a:endParaRPr>
          </a:p>
        </p:txBody>
      </p:sp>
      <p:sp>
        <p:nvSpPr>
          <p:cNvPr id="76" name="Freeform 75"/>
          <p:cNvSpPr/>
          <p:nvPr/>
        </p:nvSpPr>
        <p:spPr>
          <a:xfrm>
            <a:off x="2174411" y="3743206"/>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Old packets </a:t>
            </a:r>
            <a:endParaRPr lang="en-US" sz="800" b="1" kern="1200" dirty="0">
              <a:cs typeface="B Nazanin" pitchFamily="2" charset="-78"/>
            </a:endParaRPr>
          </a:p>
        </p:txBody>
      </p:sp>
      <p:cxnSp>
        <p:nvCxnSpPr>
          <p:cNvPr id="77" name="Straight Arrow Connector 76"/>
          <p:cNvCxnSpPr/>
          <p:nvPr/>
        </p:nvCxnSpPr>
        <p:spPr>
          <a:xfrm>
            <a:off x="1710120" y="3721141"/>
            <a:ext cx="396387" cy="5673"/>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29" idx="4"/>
          </p:cNvCxnSpPr>
          <p:nvPr/>
        </p:nvCxnSpPr>
        <p:spPr>
          <a:xfrm>
            <a:off x="3198124" y="3702777"/>
            <a:ext cx="707352" cy="1475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288854" y="3340185"/>
                <a:ext cx="1883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oMath>
                  </m:oMathPara>
                </a14:m>
                <a:endParaRPr lang="en-US" sz="1800" dirty="0">
                  <a:solidFill>
                    <a:schemeClr val="tx1"/>
                  </a:solidFill>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288854" y="3340185"/>
                <a:ext cx="188321" cy="276999"/>
              </a:xfrm>
              <a:prstGeom prst="rect">
                <a:avLst/>
              </a:prstGeom>
              <a:blipFill rotWithShape="0">
                <a:blip r:embed="rId3"/>
                <a:stretch>
                  <a:fillRect l="-29032" r="-25806" b="-11111"/>
                </a:stretch>
              </a:blipFill>
            </p:spPr>
            <p:txBody>
              <a:bodyPr/>
              <a:lstStyle/>
              <a:p>
                <a:r>
                  <a:rPr lang="en-US">
                    <a:noFill/>
                  </a:rPr>
                  <a:t> </a:t>
                </a:r>
              </a:p>
            </p:txBody>
          </p:sp>
        </mc:Fallback>
      </mc:AlternateContent>
      <p:sp>
        <p:nvSpPr>
          <p:cNvPr id="88" name="Line Callout 2 87"/>
          <p:cNvSpPr/>
          <p:nvPr/>
        </p:nvSpPr>
        <p:spPr>
          <a:xfrm>
            <a:off x="1019183" y="2884849"/>
            <a:ext cx="2999775" cy="308242"/>
          </a:xfrm>
          <a:prstGeom prst="borderCallout2">
            <a:avLst>
              <a:gd name="adj1" fmla="val 49272"/>
              <a:gd name="adj2" fmla="val -2592"/>
              <a:gd name="adj3" fmla="val 56335"/>
              <a:gd name="adj4" fmla="val -6988"/>
              <a:gd name="adj5" fmla="val 143192"/>
              <a:gd name="adj6" fmla="val -2088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latin typeface="Inria Sans" panose="020B0604020202020204" charset="0"/>
                <a:cs typeface="B Nazanin" panose="00000400000000000000" pitchFamily="2" charset="-78"/>
              </a:rPr>
              <a:t>packets generation rate </a:t>
            </a:r>
            <a:r>
              <a:rPr lang="en-US" sz="1050" dirty="0" smtClean="0">
                <a:latin typeface="Inria Sans" panose="020B0604020202020204" charset="0"/>
                <a:cs typeface="B Nazanin" panose="00000400000000000000" pitchFamily="2" charset="-78"/>
              </a:rPr>
              <a:t>per </a:t>
            </a:r>
            <a:r>
              <a:rPr lang="en-US" sz="1050" dirty="0">
                <a:latin typeface="Inria Sans" panose="020B0604020202020204" charset="0"/>
                <a:cs typeface="B Nazanin" panose="00000400000000000000" pitchFamily="2" charset="-78"/>
              </a:rPr>
              <a:t>end-devices per </a:t>
            </a:r>
            <a:r>
              <a:rPr lang="en-US" sz="1050" dirty="0" smtClean="0">
                <a:latin typeface="Inria Sans" panose="020B0604020202020204" charset="0"/>
                <a:cs typeface="B Nazanin" panose="00000400000000000000" pitchFamily="2" charset="-78"/>
              </a:rPr>
              <a:t>time</a:t>
            </a:r>
            <a:endParaRPr lang="en-US" sz="1050" dirty="0">
              <a:latin typeface="Inria Sans" panose="020B0604020202020204"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89" name="TextBox 88"/>
              <p:cNvSpPr txBox="1"/>
              <p:nvPr/>
            </p:nvSpPr>
            <p:spPr>
              <a:xfrm>
                <a:off x="3546796" y="3361605"/>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r>
                        <a:rPr lang="en-US" sz="1800" b="0" i="1" smtClean="0">
                          <a:solidFill>
                            <a:schemeClr val="tx1"/>
                          </a:solidFill>
                          <a:latin typeface="Cambria Math" panose="02040503050406030204" pitchFamily="18" charset="0"/>
                          <a:ea typeface="Cambria Math" panose="02040503050406030204" pitchFamily="18" charset="0"/>
                        </a:rPr>
                        <m:t>′</m:t>
                      </m:r>
                    </m:oMath>
                  </m:oMathPara>
                </a14:m>
                <a:endParaRPr lang="en-US" sz="1800" dirty="0">
                  <a:solidFill>
                    <a:schemeClr val="tx1"/>
                  </a:solidFill>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3546796" y="3361605"/>
                <a:ext cx="243656" cy="276999"/>
              </a:xfrm>
              <a:prstGeom prst="rect">
                <a:avLst/>
              </a:prstGeom>
              <a:blipFill rotWithShape="0">
                <a:blip r:embed="rId4"/>
                <a:stretch>
                  <a:fillRect l="-22500" r="-25000" b="-10870"/>
                </a:stretch>
              </a:blipFill>
            </p:spPr>
            <p:txBody>
              <a:bodyPr/>
              <a:lstStyle/>
              <a:p>
                <a:r>
                  <a:rPr lang="en-US">
                    <a:noFill/>
                  </a:rPr>
                  <a:t> </a:t>
                </a:r>
              </a:p>
            </p:txBody>
          </p:sp>
        </mc:Fallback>
      </mc:AlternateContent>
      <p:sp>
        <p:nvSpPr>
          <p:cNvPr id="90" name="Line Callout 2 89"/>
          <p:cNvSpPr/>
          <p:nvPr/>
        </p:nvSpPr>
        <p:spPr>
          <a:xfrm>
            <a:off x="4566436" y="2916872"/>
            <a:ext cx="3464442" cy="317839"/>
          </a:xfrm>
          <a:prstGeom prst="borderCallout2">
            <a:avLst>
              <a:gd name="adj1" fmla="val 46745"/>
              <a:gd name="adj2" fmla="val -1583"/>
              <a:gd name="adj3" fmla="val 49484"/>
              <a:gd name="adj4" fmla="val -7931"/>
              <a:gd name="adj5" fmla="val 156262"/>
              <a:gd name="adj6" fmla="val -21071"/>
            </a:avLst>
          </a:prstGeom>
          <a:ln>
            <a:solidFill>
              <a:srgbClr val="179E7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latin typeface="Inria Sans" panose="020B0604020202020204" charset="0"/>
                <a:cs typeface="B Nazanin" panose="00000400000000000000" pitchFamily="2" charset="-78"/>
              </a:rPr>
              <a:t>packets </a:t>
            </a:r>
            <a:r>
              <a:rPr lang="en-US" sz="1100" dirty="0" smtClean="0">
                <a:latin typeface="Inria Sans" panose="020B0604020202020204" charset="0"/>
                <a:cs typeface="B Nazanin" panose="00000400000000000000" pitchFamily="2" charset="-78"/>
              </a:rPr>
              <a:t>rate </a:t>
            </a:r>
            <a:r>
              <a:rPr lang="en-US" sz="1100" dirty="0">
                <a:latin typeface="Inria Sans" panose="020B0604020202020204" charset="0"/>
                <a:cs typeface="B Nazanin" panose="00000400000000000000" pitchFamily="2" charset="-78"/>
              </a:rPr>
              <a:t>send 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2" name="Flowchart: Decision 1"/>
          <p:cNvSpPr/>
          <p:nvPr/>
        </p:nvSpPr>
        <p:spPr>
          <a:xfrm>
            <a:off x="7190669" y="3367400"/>
            <a:ext cx="915258" cy="755977"/>
          </a:xfrm>
          <a:prstGeom prst="flowChartDecision">
            <a:avLst/>
          </a:prstGeom>
          <a:solidFill>
            <a:srgbClr val="00BDAF"/>
          </a:solidFill>
          <a:ln>
            <a:solidFill>
              <a:srgbClr val="02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cxnSp>
        <p:nvCxnSpPr>
          <p:cNvPr id="15" name="Elbow Connector 14"/>
          <p:cNvCxnSpPr/>
          <p:nvPr/>
        </p:nvCxnSpPr>
        <p:spPr>
          <a:xfrm rot="10800000" flipV="1">
            <a:off x="2598048" y="4123377"/>
            <a:ext cx="5027331" cy="99796"/>
          </a:xfrm>
          <a:prstGeom prst="bentConnector3">
            <a:avLst>
              <a:gd name="adj1" fmla="val -452"/>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598047" y="4038160"/>
            <a:ext cx="0" cy="184289"/>
          </a:xfrm>
          <a:prstGeom prst="straightConnector1">
            <a:avLst/>
          </a:prstGeom>
          <a:ln w="19050">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81212" y="3601454"/>
            <a:ext cx="982758" cy="253916"/>
          </a:xfrm>
          <a:prstGeom prst="rect">
            <a:avLst/>
          </a:prstGeom>
          <a:noFill/>
        </p:spPr>
        <p:txBody>
          <a:bodyPr wrap="square" rtlCol="0">
            <a:spAutoFit/>
          </a:bodyPr>
          <a:lstStyle/>
          <a:p>
            <a:r>
              <a:rPr lang="en-US" sz="1050" b="1" dirty="0">
                <a:solidFill>
                  <a:schemeClr val="tx1"/>
                </a:solidFill>
                <a:latin typeface="Inria Sans" panose="020B0604020202020204" charset="0"/>
              </a:rPr>
              <a:t>Collision</a:t>
            </a:r>
            <a:r>
              <a:rPr lang="en-US" sz="1050" b="1" dirty="0" smtClean="0">
                <a:solidFill>
                  <a:schemeClr val="tx1"/>
                </a:solidFill>
                <a:latin typeface="Inria Sans" panose="020B0604020202020204" charset="0"/>
              </a:rPr>
              <a:t>?</a:t>
            </a:r>
            <a:endParaRPr lang="en-US" sz="1050" b="1" dirty="0">
              <a:solidFill>
                <a:schemeClr val="tx1"/>
              </a:solidFill>
              <a:latin typeface="Inria Sans" panose="020B0604020202020204" charset="0"/>
            </a:endParaRPr>
          </a:p>
        </p:txBody>
      </p:sp>
      <p:cxnSp>
        <p:nvCxnSpPr>
          <p:cNvPr id="55" name="Straight Arrow Connector 54"/>
          <p:cNvCxnSpPr/>
          <p:nvPr/>
        </p:nvCxnSpPr>
        <p:spPr>
          <a:xfrm>
            <a:off x="8141686" y="3731843"/>
            <a:ext cx="544153"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772591" y="3271475"/>
                <a:ext cx="95898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𝑁𝑜</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oMath>
                  </m:oMathPara>
                </a14:m>
                <a:endParaRPr lang="en-US" sz="12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7772591" y="3271475"/>
                <a:ext cx="958980" cy="184666"/>
              </a:xfrm>
              <a:prstGeom prst="rect">
                <a:avLst/>
              </a:prstGeom>
              <a:blipFill rotWithShape="0">
                <a:blip r:embed="rId5"/>
                <a:stretch>
                  <a:fillRect l="-318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733874" y="4188694"/>
                <a:ext cx="140217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𝑌𝑒𝑠</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7733874" y="4188694"/>
                <a:ext cx="1402179" cy="184666"/>
              </a:xfrm>
              <a:prstGeom prst="rect">
                <a:avLst/>
              </a:prstGeom>
              <a:blipFill rotWithShape="0">
                <a:blip r:embed="rId6"/>
                <a:stretch>
                  <a:fillRect l="-1739" r="-3478" b="-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744519" y="3747816"/>
                <a:ext cx="31688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𝑆</m:t>
                          </m:r>
                        </m:e>
                        <m:sub>
                          <m:r>
                            <a:rPr lang="en-US" sz="1200" b="0" i="1" smtClean="0">
                              <a:solidFill>
                                <a:schemeClr val="tx1"/>
                              </a:solidFill>
                              <a:latin typeface="Cambria Math" panose="02040503050406030204" pitchFamily="18" charset="0"/>
                              <a:ea typeface="Cambria Math" panose="02040503050406030204" pitchFamily="18" charset="0"/>
                            </a:rPr>
                            <m:t>𝑜𝑢𝑡</m:t>
                          </m:r>
                        </m:sub>
                      </m:sSub>
                    </m:oMath>
                  </m:oMathPara>
                </a14:m>
                <a:endParaRPr lang="en-US" sz="12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8744519" y="3747816"/>
                <a:ext cx="316882" cy="184666"/>
              </a:xfrm>
              <a:prstGeom prst="rect">
                <a:avLst/>
              </a:prstGeom>
              <a:blipFill rotWithShape="0">
                <a:blip r:embed="rId7"/>
                <a:stretch>
                  <a:fillRect l="-9615" r="-192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251439" y="3731240"/>
                <a:ext cx="356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𝑖𝑛</m:t>
                          </m:r>
                        </m:sub>
                      </m:sSub>
                    </m:oMath>
                  </m:oMathPara>
                </a14:m>
                <a:endParaRPr lang="en-US" sz="18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251439" y="3731240"/>
                <a:ext cx="356572" cy="276999"/>
              </a:xfrm>
              <a:prstGeom prst="rect">
                <a:avLst/>
              </a:prstGeom>
              <a:blipFill rotWithShape="0">
                <a:blip r:embed="rId8"/>
                <a:stretch>
                  <a:fillRect l="-13559" r="-5085" b="-19565"/>
                </a:stretch>
              </a:blipFill>
            </p:spPr>
            <p:txBody>
              <a:bodyPr/>
              <a:lstStyle/>
              <a:p>
                <a:r>
                  <a:rPr lang="en-US">
                    <a:noFill/>
                  </a:rPr>
                  <a:t> </a:t>
                </a:r>
              </a:p>
            </p:txBody>
          </p:sp>
        </mc:Fallback>
      </mc:AlternateContent>
      <p:sp>
        <p:nvSpPr>
          <p:cNvPr id="61" name="Line Callout 2 60"/>
          <p:cNvSpPr/>
          <p:nvPr/>
        </p:nvSpPr>
        <p:spPr>
          <a:xfrm>
            <a:off x="853490" y="4350845"/>
            <a:ext cx="3051985" cy="317839"/>
          </a:xfrm>
          <a:prstGeom prst="borderCallout2">
            <a:avLst>
              <a:gd name="adj1" fmla="val 46745"/>
              <a:gd name="adj2" fmla="val -1583"/>
              <a:gd name="adj3" fmla="val 44765"/>
              <a:gd name="adj4" fmla="val -6401"/>
              <a:gd name="adj5" fmla="val -90637"/>
              <a:gd name="adj6" fmla="val -150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Average packets </a:t>
            </a:r>
            <a:r>
              <a:rPr lang="en-US" sz="900" dirty="0">
                <a:latin typeface="Inria Sans" panose="020B0604020202020204" charset="0"/>
                <a:cs typeface="B Nazanin" panose="00000400000000000000" pitchFamily="2" charset="-78"/>
              </a:rPr>
              <a:t>generation rate per end-devices per time</a:t>
            </a:r>
          </a:p>
        </p:txBody>
      </p:sp>
      <mc:AlternateContent xmlns:mc="http://schemas.openxmlformats.org/markup-compatibility/2006" xmlns:a14="http://schemas.microsoft.com/office/drawing/2010/main">
        <mc:Choice Requires="a14">
          <p:sp>
            <p:nvSpPr>
              <p:cNvPr id="64" name="TextBox 63"/>
              <p:cNvSpPr txBox="1"/>
              <p:nvPr/>
            </p:nvSpPr>
            <p:spPr>
              <a:xfrm>
                <a:off x="3516532" y="3736725"/>
                <a:ext cx="2201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𝐺</m:t>
                      </m:r>
                    </m:oMath>
                  </m:oMathPara>
                </a14:m>
                <a:endParaRPr lang="en-US" sz="18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516532" y="3736725"/>
                <a:ext cx="220124" cy="276999"/>
              </a:xfrm>
              <a:prstGeom prst="rect">
                <a:avLst/>
              </a:prstGeom>
              <a:blipFill rotWithShape="0">
                <a:blip r:embed="rId9"/>
                <a:stretch>
                  <a:fillRect l="-25000" r="-16667" b="-8889"/>
                </a:stretch>
              </a:blipFill>
            </p:spPr>
            <p:txBody>
              <a:bodyPr/>
              <a:lstStyle/>
              <a:p>
                <a:r>
                  <a:rPr lang="en-US">
                    <a:noFill/>
                  </a:rPr>
                  <a:t> </a:t>
                </a:r>
              </a:p>
            </p:txBody>
          </p:sp>
        </mc:Fallback>
      </mc:AlternateContent>
      <p:sp>
        <p:nvSpPr>
          <p:cNvPr id="65" name="Line Callout 2 64"/>
          <p:cNvSpPr/>
          <p:nvPr/>
        </p:nvSpPr>
        <p:spPr>
          <a:xfrm>
            <a:off x="4315880" y="4307056"/>
            <a:ext cx="3714998" cy="317839"/>
          </a:xfrm>
          <a:prstGeom prst="borderCallout2">
            <a:avLst>
              <a:gd name="adj1" fmla="val 46745"/>
              <a:gd name="adj2" fmla="val -1583"/>
              <a:gd name="adj3" fmla="val 46059"/>
              <a:gd name="adj4" fmla="val -6046"/>
              <a:gd name="adj5" fmla="val -94672"/>
              <a:gd name="adj6" fmla="val -144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smtClean="0">
                <a:latin typeface="Inria Sans" panose="020B0604020202020204" charset="0"/>
                <a:cs typeface="B Nazanin" panose="00000400000000000000" pitchFamily="2" charset="-78"/>
              </a:rPr>
              <a:t>Average packets send </a:t>
            </a:r>
            <a:r>
              <a:rPr lang="en-US" sz="1100" dirty="0">
                <a:latin typeface="Inria Sans" panose="020B0604020202020204" charset="0"/>
                <a:cs typeface="B Nazanin" panose="00000400000000000000" pitchFamily="2" charset="-78"/>
              </a:rPr>
              <a:t>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66" name="Snip Diagonal Corner Rectangle 65"/>
          <p:cNvSpPr/>
          <p:nvPr/>
        </p:nvSpPr>
        <p:spPr>
          <a:xfrm>
            <a:off x="1132359" y="1929379"/>
            <a:ext cx="7119722" cy="772073"/>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841482" y="2096686"/>
                <a:ext cx="118654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𝑖𝑛</m:t>
                          </m:r>
                        </m:sub>
                      </m:sSub>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841482" y="2096686"/>
                <a:ext cx="1186543" cy="307777"/>
              </a:xfrm>
              <a:prstGeom prst="rect">
                <a:avLst/>
              </a:prstGeom>
              <a:blipFill rotWithShape="0">
                <a:blip r:embed="rId10"/>
                <a:stretch>
                  <a:fillRect l="-3590" r="-1026"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5533799" y="2158466"/>
                <a:ext cx="18576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rgbClr val="00B050"/>
                              </a:solidFill>
                              <a:latin typeface="Cambria Math" panose="02040503050406030204" pitchFamily="18" charset="0"/>
                              <a:ea typeface="Cambria Math" panose="02040503050406030204" pitchFamily="18" charset="0"/>
                            </a:rPr>
                          </m:ctrlPr>
                        </m:sSubPr>
                        <m:e>
                          <m:r>
                            <a:rPr lang="en-US" sz="2000" b="0" i="1" smtClean="0">
                              <a:solidFill>
                                <a:srgbClr val="00B050"/>
                              </a:solidFill>
                              <a:latin typeface="Cambria Math" panose="02040503050406030204" pitchFamily="18" charset="0"/>
                              <a:ea typeface="Cambria Math" panose="02040503050406030204" pitchFamily="18" charset="0"/>
                            </a:rPr>
                            <m:t>𝑃</m:t>
                          </m:r>
                        </m:e>
                        <m:sub>
                          <m:r>
                            <a:rPr lang="en-US" sz="2000" b="0" i="1" smtClean="0">
                              <a:solidFill>
                                <a:srgbClr val="00B050"/>
                              </a:solidFill>
                              <a:latin typeface="Cambria Math" panose="02040503050406030204" pitchFamily="18" charset="0"/>
                              <a:ea typeface="Cambria Math" panose="02040503050406030204" pitchFamily="18" charset="0"/>
                            </a:rPr>
                            <m:t>𝑠𝑢𝑐𝑐</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oMath>
                  </m:oMathPara>
                </a14:m>
                <a:endParaRPr lang="en-US" sz="2000"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5533799" y="2158466"/>
                <a:ext cx="1857688" cy="307777"/>
              </a:xfrm>
              <a:prstGeom prst="rect">
                <a:avLst/>
              </a:prstGeom>
              <a:blipFill rotWithShape="0">
                <a:blip r:embed="rId11"/>
                <a:stretch>
                  <a:fillRect l="-2623" r="-1311" b="-17647"/>
                </a:stretch>
              </a:blipFill>
            </p:spPr>
            <p:txBody>
              <a:bodyPr/>
              <a:lstStyle/>
              <a:p>
                <a:r>
                  <a:rPr lang="en-US">
                    <a:noFill/>
                  </a:rPr>
                  <a:t> </a:t>
                </a:r>
              </a:p>
            </p:txBody>
          </p:sp>
        </mc:Fallback>
      </mc:AlternateContent>
      <p:sp>
        <p:nvSpPr>
          <p:cNvPr id="37" name="Rectangle 36"/>
          <p:cNvSpPr/>
          <p:nvPr/>
        </p:nvSpPr>
        <p:spPr>
          <a:xfrm>
            <a:off x="112485" y="4890485"/>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550332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a:t>
            </a:r>
            <a:r>
              <a:rPr lang="en-US" sz="2000" dirty="0">
                <a:latin typeface="Inria Sans" panose="020B0604020202020204" charset="0"/>
              </a:rPr>
              <a:t>protocol </a:t>
            </a:r>
            <a:r>
              <a:rPr lang="en-US" sz="2000" dirty="0" smtClean="0">
                <a:latin typeface="Inria Sans" panose="020B0604020202020204" charset="0"/>
              </a:rPr>
              <a:t>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66" name="Snip Diagonal Corner Rectangle 65"/>
          <p:cNvSpPr/>
          <p:nvPr/>
        </p:nvSpPr>
        <p:spPr>
          <a:xfrm>
            <a:off x="958187" y="1458686"/>
            <a:ext cx="7554441" cy="3450771"/>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188147" y="1617718"/>
                <a:ext cx="3508012" cy="623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𝑜𝑐𝑐𝑢𝑟</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𝑖𝑛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𝐺</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𝑡𝑖𝑚𝑒</m:t>
                      </m:r>
                      <m:r>
                        <a:rPr lang="en-US" sz="2000" b="0" i="1" smtClean="0">
                          <a:solidFill>
                            <a:schemeClr val="tx1"/>
                          </a:solidFill>
                          <a:latin typeface="Cambria Math" panose="02040503050406030204" pitchFamily="18" charset="0"/>
                          <a:ea typeface="Cambria Math" panose="02040503050406030204" pitchFamily="18" charset="0"/>
                        </a:rPr>
                        <m:t>]=</m:t>
                      </m:r>
                      <m:f>
                        <m:fPr>
                          <m:ctrlPr>
                            <a:rPr lang="en-US" sz="2000" b="0" i="1" smtClean="0">
                              <a:solidFill>
                                <a:schemeClr val="tx1"/>
                              </a:solidFill>
                              <a:latin typeface="Cambria Math" panose="02040503050406030204" pitchFamily="18" charset="0"/>
                              <a:ea typeface="Cambria Math" panose="02040503050406030204" pitchFamily="18" charset="0"/>
                            </a:rPr>
                          </m:ctrlPr>
                        </m:fPr>
                        <m:num>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𝐺</m:t>
                              </m:r>
                              <m:r>
                                <m:rPr>
                                  <m:nor/>
                                </m:rPr>
                                <a:rPr lang="en-US" sz="1800" dirty="0">
                                  <a:solidFill>
                                    <a:schemeClr val="tx1"/>
                                  </a:solidFill>
                                </a:rPr>
                                <m:t> </m:t>
                              </m:r>
                            </m:e>
                            <m:sup>
                              <m:r>
                                <a:rPr lang="en-US" sz="2000" b="0" i="1" smtClean="0">
                                  <a:solidFill>
                                    <a:schemeClr val="tx1"/>
                                  </a:solidFill>
                                  <a:latin typeface="Cambria Math" panose="02040503050406030204" pitchFamily="18" charset="0"/>
                                  <a:ea typeface="Cambria Math" panose="02040503050406030204" pitchFamily="18" charset="0"/>
                                </a:rPr>
                                <m:t>𝑘</m:t>
                              </m:r>
                            </m:sup>
                          </m:sSup>
                        </m:num>
                        <m:den>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den>
                      </m:f>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188147" y="1617718"/>
                <a:ext cx="3508012" cy="623953"/>
              </a:xfrm>
              <a:prstGeom prst="rect">
                <a:avLst/>
              </a:prstGeom>
              <a:blipFill rotWithShape="0">
                <a:blip r:embed="rId3"/>
                <a:stretch>
                  <a:fillRect/>
                </a:stretch>
              </a:blipFill>
            </p:spPr>
            <p:txBody>
              <a:bodyPr/>
              <a:lstStyle/>
              <a:p>
                <a:r>
                  <a:rPr lang="en-US">
                    <a:noFill/>
                  </a:rPr>
                  <a:t> </a:t>
                </a:r>
              </a:p>
            </p:txBody>
          </p:sp>
        </mc:Fallback>
      </mc:AlternateContent>
      <p:sp>
        <p:nvSpPr>
          <p:cNvPr id="3" name="Rectangle 2"/>
          <p:cNvSpPr/>
          <p:nvPr/>
        </p:nvSpPr>
        <p:spPr>
          <a:xfrm>
            <a:off x="2188028" y="2633148"/>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785257" y="3407227"/>
            <a:ext cx="3559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451908" y="2999013"/>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2684593" y="2392076"/>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684593" y="2392076"/>
                <a:ext cx="258725" cy="215444"/>
              </a:xfrm>
              <a:prstGeom prst="rect">
                <a:avLst/>
              </a:prstGeom>
              <a:blipFill rotWithShape="0">
                <a:blip r:embed="rId4"/>
                <a:stretch>
                  <a:fillRect l="-13953" r="-6977" b="-5556"/>
                </a:stretch>
              </a:blipFill>
            </p:spPr>
            <p:txBody>
              <a:bodyPr/>
              <a:lstStyle/>
              <a:p>
                <a:r>
                  <a:rPr lang="en-US">
                    <a:noFill/>
                  </a:rPr>
                  <a:t> </a:t>
                </a:r>
              </a:p>
            </p:txBody>
          </p:sp>
        </mc:Fallback>
      </mc:AlternateContent>
      <p:cxnSp>
        <p:nvCxnSpPr>
          <p:cNvPr id="49" name="Straight Arrow Connector 48"/>
          <p:cNvCxnSpPr/>
          <p:nvPr/>
        </p:nvCxnSpPr>
        <p:spPr>
          <a:xfrm flipV="1">
            <a:off x="2188028" y="239207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69551" y="3589110"/>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69551" y="3589110"/>
                <a:ext cx="220573" cy="215444"/>
              </a:xfrm>
              <a:prstGeom prst="rect">
                <a:avLst/>
              </a:prstGeom>
              <a:blipFill rotWithShape="0">
                <a:blip r:embed="rId5"/>
                <a:stretch>
                  <a:fillRect l="-16216" b="-17143"/>
                </a:stretch>
              </a:blipFill>
            </p:spPr>
            <p:txBody>
              <a:bodyPr/>
              <a:lstStyle/>
              <a:p>
                <a:r>
                  <a:rPr lang="en-US">
                    <a:noFill/>
                  </a:rPr>
                  <a:t> </a:t>
                </a:r>
              </a:p>
            </p:txBody>
          </p:sp>
        </mc:Fallback>
      </mc:AlternateContent>
      <p:cxnSp>
        <p:nvCxnSpPr>
          <p:cNvPr id="51" name="Straight Arrow Connector 50"/>
          <p:cNvCxnSpPr/>
          <p:nvPr/>
        </p:nvCxnSpPr>
        <p:spPr>
          <a:xfrm flipV="1">
            <a:off x="3439882" y="239320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3291200" y="3575896"/>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291200" y="3575896"/>
                <a:ext cx="645818" cy="215444"/>
              </a:xfrm>
              <a:prstGeom prst="rect">
                <a:avLst/>
              </a:prstGeom>
              <a:blipFill rotWithShape="0">
                <a:blip r:embed="rId6"/>
                <a:stretch>
                  <a:fillRect l="-5660" b="-17143"/>
                </a:stretch>
              </a:blipFill>
            </p:spPr>
            <p:txBody>
              <a:bodyPr/>
              <a:lstStyle/>
              <a:p>
                <a:r>
                  <a:rPr lang="en-US">
                    <a:noFill/>
                  </a:rPr>
                  <a:t> </a:t>
                </a:r>
              </a:p>
            </p:txBody>
          </p:sp>
        </mc:Fallback>
      </mc:AlternateContent>
      <p:cxnSp>
        <p:nvCxnSpPr>
          <p:cNvPr id="56" name="Straight Arrow Connector 55"/>
          <p:cNvCxnSpPr/>
          <p:nvPr/>
        </p:nvCxnSpPr>
        <p:spPr>
          <a:xfrm flipV="1">
            <a:off x="4715783" y="2385436"/>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4593542" y="3575896"/>
                <a:ext cx="7051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593542" y="3575896"/>
                <a:ext cx="705129" cy="215444"/>
              </a:xfrm>
              <a:prstGeom prst="rect">
                <a:avLst/>
              </a:prstGeom>
              <a:blipFill rotWithShape="0">
                <a:blip r:embed="rId7"/>
                <a:stretch>
                  <a:fillRect l="-4348"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288793" y="3919193"/>
                <a:ext cx="204376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𝑃</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b="0" i="1" smtClean="0">
                              <a:solidFill>
                                <a:schemeClr val="tx1"/>
                              </a:solidFill>
                              <a:latin typeface="Cambria Math" panose="02040503050406030204" pitchFamily="18" charset="0"/>
                              <a:ea typeface="Cambria Math" panose="02040503050406030204" pitchFamily="18" charset="0"/>
                            </a:rPr>
                          </m:ctrlPr>
                        </m:fPr>
                        <m:num>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𝐺</m:t>
                              </m:r>
                              <m:r>
                                <m:rPr>
                                  <m:nor/>
                                </m:rPr>
                                <a:rPr lang="en-US" sz="1600" dirty="0">
                                  <a:solidFill>
                                    <a:schemeClr val="tx1"/>
                                  </a:solidFill>
                                </a:rPr>
                                <m:t> </m:t>
                              </m:r>
                            </m:e>
                            <m:sup>
                              <m:r>
                                <a:rPr lang="en-US" sz="1800" b="0" i="1" smtClean="0">
                                  <a:solidFill>
                                    <a:schemeClr val="tx1"/>
                                  </a:solidFill>
                                  <a:latin typeface="Cambria Math" panose="02040503050406030204" pitchFamily="18" charset="0"/>
                                  <a:ea typeface="Cambria Math" panose="02040503050406030204" pitchFamily="18" charset="0"/>
                                </a:rPr>
                                <m:t>0</m:t>
                              </m:r>
                            </m:sup>
                          </m:sSup>
                        </m:num>
                        <m:den>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den>
                      </m:f>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𝑒</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2</m:t>
                          </m:r>
                          <m:r>
                            <a:rPr lang="en-US" sz="18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6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1288793" y="3919193"/>
                <a:ext cx="2043765" cy="555793"/>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453807" y="4103922"/>
                <a:ext cx="1902316" cy="309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453807" y="4103922"/>
                <a:ext cx="1902316" cy="309187"/>
              </a:xfrm>
              <a:prstGeom prst="rect">
                <a:avLst/>
              </a:prstGeom>
              <a:blipFill rotWithShape="0">
                <a:blip r:embed="rId9"/>
                <a:stretch>
                  <a:fillRect l="-2564" r="-321" b="-37255"/>
                </a:stretch>
              </a:blipFill>
            </p:spPr>
            <p:txBody>
              <a:bodyPr/>
              <a:lstStyle/>
              <a:p>
                <a:r>
                  <a:rPr lang="en-US">
                    <a:noFill/>
                  </a:rPr>
                  <a:t> </a:t>
                </a:r>
              </a:p>
            </p:txBody>
          </p:sp>
        </mc:Fallback>
      </mc:AlternateContent>
      <p:cxnSp>
        <p:nvCxnSpPr>
          <p:cNvPr id="72" name="Straight Arrow Connector 71"/>
          <p:cNvCxnSpPr/>
          <p:nvPr/>
        </p:nvCxnSpPr>
        <p:spPr>
          <a:xfrm flipH="1" flipV="1">
            <a:off x="5604404" y="1617718"/>
            <a:ext cx="18363" cy="2857269"/>
          </a:xfrm>
          <a:prstGeom prst="straightConnector1">
            <a:avLst/>
          </a:prstGeom>
          <a:ln w="19050">
            <a:solidFill>
              <a:srgbClr val="01BDA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155804" y="2937948"/>
                <a:ext cx="1559722"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155804" y="2937948"/>
                <a:ext cx="1559722" cy="308802"/>
              </a:xfrm>
              <a:prstGeom prst="rect">
                <a:avLst/>
              </a:prstGeom>
              <a:blipFill rotWithShape="0">
                <a:blip r:embed="rId10"/>
                <a:stretch>
                  <a:fillRect l="-3125" r="-391" b="-17647"/>
                </a:stretch>
              </a:blipFill>
            </p:spPr>
            <p:txBody>
              <a:bodyPr/>
              <a:lstStyle/>
              <a:p>
                <a:r>
                  <a:rPr lang="en-US">
                    <a:noFill/>
                  </a:rPr>
                  <a:t> </a:t>
                </a:r>
              </a:p>
            </p:txBody>
          </p:sp>
        </mc:Fallback>
      </mc:AlternateContent>
    </p:spTree>
    <p:extLst>
      <p:ext uri="{BB962C8B-B14F-4D97-AF65-F5344CB8AC3E}">
        <p14:creationId xmlns:p14="http://schemas.microsoft.com/office/powerpoint/2010/main" val="2031464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pic>
        <p:nvPicPr>
          <p:cNvPr id="2" name="Picture 1"/>
          <p:cNvPicPr>
            <a:picLocks noChangeAspect="1"/>
          </p:cNvPicPr>
          <p:nvPr/>
        </p:nvPicPr>
        <p:blipFill>
          <a:blip r:embed="rId3"/>
          <a:stretch>
            <a:fillRect/>
          </a:stretch>
        </p:blipFill>
        <p:spPr>
          <a:xfrm>
            <a:off x="1188147" y="1341869"/>
            <a:ext cx="6780196" cy="3567767"/>
          </a:xfrm>
          <a:prstGeom prst="rect">
            <a:avLst/>
          </a:prstGeom>
        </p:spPr>
      </p:pic>
    </p:spTree>
    <p:extLst>
      <p:ext uri="{BB962C8B-B14F-4D97-AF65-F5344CB8AC3E}">
        <p14:creationId xmlns:p14="http://schemas.microsoft.com/office/powerpoint/2010/main" val="39271776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1835854"/>
            <a:ext cx="537537" cy="537537"/>
          </a:xfrm>
          <a:prstGeom prst="rect">
            <a:avLst/>
          </a:prstGeom>
        </p:spPr>
      </p:pic>
      <p:sp>
        <p:nvSpPr>
          <p:cNvPr id="6" name="Rectangle 5"/>
          <p:cNvSpPr/>
          <p:nvPr/>
        </p:nvSpPr>
        <p:spPr>
          <a:xfrm>
            <a:off x="377372" y="189416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2562563"/>
            <a:ext cx="537537" cy="537537"/>
          </a:xfrm>
          <a:prstGeom prst="rect">
            <a:avLst/>
          </a:prstGeom>
        </p:spPr>
      </p:pic>
      <p:sp>
        <p:nvSpPr>
          <p:cNvPr id="8" name="Rectangle 7"/>
          <p:cNvSpPr/>
          <p:nvPr/>
        </p:nvSpPr>
        <p:spPr>
          <a:xfrm>
            <a:off x="377372" y="2620874"/>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289272"/>
            <a:ext cx="537537" cy="537537"/>
          </a:xfrm>
          <a:prstGeom prst="rect">
            <a:avLst/>
          </a:prstGeom>
        </p:spPr>
      </p:pic>
      <p:sp>
        <p:nvSpPr>
          <p:cNvPr id="10" name="Rectangle 9"/>
          <p:cNvSpPr/>
          <p:nvPr/>
        </p:nvSpPr>
        <p:spPr>
          <a:xfrm>
            <a:off x="377372" y="3347583"/>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957924"/>
            <a:ext cx="537537" cy="537537"/>
          </a:xfrm>
          <a:prstGeom prst="rect">
            <a:avLst/>
          </a:prstGeom>
        </p:spPr>
      </p:pic>
      <p:sp>
        <p:nvSpPr>
          <p:cNvPr id="12" name="Rectangle 11"/>
          <p:cNvSpPr/>
          <p:nvPr/>
        </p:nvSpPr>
        <p:spPr>
          <a:xfrm>
            <a:off x="377372" y="4016236"/>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243282" y="4596051"/>
            <a:ext cx="3829461" cy="87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149462" y="1894165"/>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2620563" y="2562563"/>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3120012" y="3283819"/>
            <a:ext cx="38411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1665515" y="3992274"/>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4051251" y="1894165"/>
            <a:ext cx="427177"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p:cNvSpPr/>
          <p:nvPr/>
        </p:nvSpPr>
        <p:spPr>
          <a:xfrm>
            <a:off x="4064771" y="2562563"/>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2124723" y="3245108"/>
            <a:ext cx="44385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Rectangle 21"/>
          <p:cNvSpPr/>
          <p:nvPr/>
        </p:nvSpPr>
        <p:spPr>
          <a:xfrm>
            <a:off x="3567205" y="4016236"/>
            <a:ext cx="415825"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3" name="Straight Arrow Connector 22"/>
          <p:cNvCxnSpPr/>
          <p:nvPr/>
        </p:nvCxnSpPr>
        <p:spPr>
          <a:xfrm>
            <a:off x="1626619" y="1835854"/>
            <a:ext cx="0" cy="2937773"/>
          </a:xfrm>
          <a:prstGeom prst="straightConnector1">
            <a:avLst/>
          </a:prstGeom>
          <a:ln w="19050">
            <a:solidFill>
              <a:schemeClr val="accent6">
                <a:lumMod val="10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097074" y="182671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594922" y="1812752"/>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082785" y="1820638"/>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536675"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17140"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07483"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Snip Diagonal Corner Rectangle 33"/>
          <p:cNvSpPr/>
          <p:nvPr/>
        </p:nvSpPr>
        <p:spPr>
          <a:xfrm>
            <a:off x="5490600" y="1439166"/>
            <a:ext cx="3046495" cy="3318992"/>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5" name="TextBox 34"/>
              <p:cNvSpPr txBox="1"/>
              <p:nvPr/>
            </p:nvSpPr>
            <p:spPr>
              <a:xfrm>
                <a:off x="5781406" y="1479406"/>
                <a:ext cx="2473498"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𝑜𝑐𝑐𝑢𝑟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𝐺</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𝑡𝑖𝑚𝑒</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𝐺</m:t>
                              </m:r>
                              <m:r>
                                <m:rPr>
                                  <m:nor/>
                                </m:rPr>
                                <a:rPr lang="en-US"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𝑘</m:t>
                              </m:r>
                            </m:sup>
                          </m:sSup>
                        </m:num>
                        <m:den>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781406" y="1479406"/>
                <a:ext cx="2473498" cy="436723"/>
              </a:xfrm>
              <a:prstGeom prst="rect">
                <a:avLst/>
              </a:prstGeom>
              <a:blipFill rotWithShape="0">
                <a:blip r:embed="rId4"/>
                <a:stretch>
                  <a:fillRect/>
                </a:stretch>
              </a:blipFill>
            </p:spPr>
            <p:txBody>
              <a:bodyPr/>
              <a:lstStyle/>
              <a:p>
                <a:r>
                  <a:rPr lang="en-US">
                    <a:noFill/>
                  </a:rPr>
                  <a:t> </a:t>
                </a:r>
              </a:p>
            </p:txBody>
          </p:sp>
        </mc:Fallback>
      </mc:AlternateContent>
      <p:sp>
        <p:nvSpPr>
          <p:cNvPr id="36" name="Rectangle 35"/>
          <p:cNvSpPr/>
          <p:nvPr/>
        </p:nvSpPr>
        <p:spPr>
          <a:xfrm>
            <a:off x="6479874" y="2281412"/>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6077103" y="3055491"/>
            <a:ext cx="2017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6956410" y="2029968"/>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956410" y="2029968"/>
                <a:ext cx="258725" cy="215444"/>
              </a:xfrm>
              <a:prstGeom prst="rect">
                <a:avLst/>
              </a:prstGeom>
              <a:blipFill rotWithShape="0">
                <a:blip r:embed="rId5"/>
                <a:stretch>
                  <a:fillRect l="-13953" r="-6977" b="-8571"/>
                </a:stretch>
              </a:blipFill>
            </p:spPr>
            <p:txBody>
              <a:bodyPr/>
              <a:lstStyle/>
              <a:p>
                <a:r>
                  <a:rPr lang="en-US">
                    <a:noFill/>
                  </a:rPr>
                  <a:t> </a:t>
                </a:r>
              </a:p>
            </p:txBody>
          </p:sp>
        </mc:Fallback>
      </mc:AlternateContent>
      <p:cxnSp>
        <p:nvCxnSpPr>
          <p:cNvPr id="40" name="Straight Arrow Connector 39"/>
          <p:cNvCxnSpPr/>
          <p:nvPr/>
        </p:nvCxnSpPr>
        <p:spPr>
          <a:xfrm flipV="1">
            <a:off x="6479874" y="204034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6361397" y="3237374"/>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361397" y="3237374"/>
                <a:ext cx="220573" cy="215444"/>
              </a:xfrm>
              <a:prstGeom prst="rect">
                <a:avLst/>
              </a:prstGeom>
              <a:blipFill rotWithShape="0">
                <a:blip r:embed="rId6"/>
                <a:stretch>
                  <a:fillRect l="-16667" r="-2778" b="-17143"/>
                </a:stretch>
              </a:blipFill>
            </p:spPr>
            <p:txBody>
              <a:bodyPr/>
              <a:lstStyle/>
              <a:p>
                <a:r>
                  <a:rPr lang="en-US">
                    <a:noFill/>
                  </a:rPr>
                  <a:t> </a:t>
                </a:r>
              </a:p>
            </p:txBody>
          </p:sp>
        </mc:Fallback>
      </mc:AlternateContent>
      <p:cxnSp>
        <p:nvCxnSpPr>
          <p:cNvPr id="42" name="Straight Arrow Connector 41"/>
          <p:cNvCxnSpPr/>
          <p:nvPr/>
        </p:nvCxnSpPr>
        <p:spPr>
          <a:xfrm flipV="1">
            <a:off x="7731728" y="204147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7583046" y="3224160"/>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583046" y="3224160"/>
                <a:ext cx="645818" cy="215444"/>
              </a:xfrm>
              <a:prstGeom prst="rect">
                <a:avLst/>
              </a:prstGeom>
              <a:blipFill rotWithShape="0">
                <a:blip r:embed="rId7"/>
                <a:stretch>
                  <a:fillRect l="-5660"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277794" y="3728701"/>
                <a:ext cx="1506951" cy="432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𝐺</m:t>
                              </m:r>
                              <m:r>
                                <m:rPr>
                                  <m:nor/>
                                </m:rPr>
                                <a:rPr lang="en-US" sz="1200"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0</m:t>
                              </m:r>
                            </m:sup>
                          </m:sSup>
                        </m:num>
                        <m:den>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200" dirty="0">
                  <a:solidFill>
                    <a:schemeClr val="tx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277794" y="3728701"/>
                <a:ext cx="1506951" cy="43223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5908591" y="4312955"/>
                <a:ext cx="2245358"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𝑠𝑙𝑜𝑡𝑡𝑒𝑑</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5908591" y="4312955"/>
                <a:ext cx="2245358" cy="308802"/>
              </a:xfrm>
              <a:prstGeom prst="rect">
                <a:avLst/>
              </a:prstGeom>
              <a:blipFill rotWithShape="0">
                <a:blip r:embed="rId9"/>
                <a:stretch>
                  <a:fillRect l="-1897" r="-271"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159061" y="4413109"/>
                <a:ext cx="2284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𝑇</m:t>
                      </m:r>
                    </m:oMath>
                  </m:oMathPara>
                </a14:m>
                <a:endParaRPr lang="en-US" sz="18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159061" y="4413109"/>
                <a:ext cx="228459" cy="307777"/>
              </a:xfrm>
              <a:prstGeom prst="rect">
                <a:avLst/>
              </a:prstGeom>
              <a:blipFill rotWithShape="0">
                <a:blip r:embed="rId11"/>
                <a:stretch>
                  <a:fillRect l="-21053" r="-21053" b="-10000"/>
                </a:stretch>
              </a:blipFill>
            </p:spPr>
            <p:txBody>
              <a:bodyPr/>
              <a:lstStyle/>
              <a:p>
                <a:r>
                  <a:rPr lang="en-US">
                    <a:noFill/>
                  </a:rPr>
                  <a:t> </a:t>
                </a:r>
              </a:p>
            </p:txBody>
          </p:sp>
        </mc:Fallback>
      </mc:AlternateContent>
    </p:spTree>
    <p:extLst>
      <p:ext uri="{BB962C8B-B14F-4D97-AF65-F5344CB8AC3E}">
        <p14:creationId xmlns:p14="http://schemas.microsoft.com/office/powerpoint/2010/main" val="25918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nodeType="with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strVal val="ppt_h"/>
                                          </p:val>
                                        </p:tav>
                                      </p:tavLst>
                                    </p:anim>
                                    <p:set>
                                      <p:cBhvr>
                                        <p:cTn id="8" dur="1" fill="hold">
                                          <p:stCondLst>
                                            <p:cond delay="499"/>
                                          </p:stCondLst>
                                        </p:cTn>
                                        <p:tgtEl>
                                          <p:spTgt spid="13"/>
                                        </p:tgtEl>
                                        <p:attrNameLst>
                                          <p:attrName>style.visibility</p:attrName>
                                        </p:attrNameLst>
                                      </p:cBhvr>
                                      <p:to>
                                        <p:strVal val="hidden"/>
                                      </p:to>
                                    </p:set>
                                  </p:childTnLst>
                                </p:cTn>
                              </p:par>
                              <p:par>
                                <p:cTn id="9" presetID="17" presetClass="exit" presetSubtype="10" fill="hold" nodeType="withEffect">
                                  <p:stCondLst>
                                    <p:cond delay="0"/>
                                  </p:stCondLst>
                                  <p:childTnLst>
                                    <p:anim calcmode="lin" valueType="num">
                                      <p:cBhvr>
                                        <p:cTn id="10" dur="500"/>
                                        <p:tgtEl>
                                          <p:spTgt spid="23"/>
                                        </p:tgtEl>
                                        <p:attrNameLst>
                                          <p:attrName>ppt_w</p:attrName>
                                        </p:attrNameLst>
                                      </p:cBhvr>
                                      <p:tavLst>
                                        <p:tav tm="0">
                                          <p:val>
                                            <p:strVal val="ppt_w"/>
                                          </p:val>
                                        </p:tav>
                                        <p:tav tm="100000">
                                          <p:val>
                                            <p:fltVal val="0"/>
                                          </p:val>
                                        </p:tav>
                                      </p:tavLst>
                                    </p:anim>
                                    <p:anim calcmode="lin" valueType="num">
                                      <p:cBhvr>
                                        <p:cTn id="11" dur="500"/>
                                        <p:tgtEl>
                                          <p:spTgt spid="23"/>
                                        </p:tgtEl>
                                        <p:attrNameLst>
                                          <p:attrName>ppt_h</p:attrName>
                                        </p:attrNameLst>
                                      </p:cBhvr>
                                      <p:tavLst>
                                        <p:tav tm="0">
                                          <p:val>
                                            <p:strVal val="ppt_h"/>
                                          </p:val>
                                        </p:tav>
                                        <p:tav tm="100000">
                                          <p:val>
                                            <p:strVal val="ppt_h"/>
                                          </p:val>
                                        </p:tav>
                                      </p:tavLst>
                                    </p:anim>
                                    <p:set>
                                      <p:cBhvr>
                                        <p:cTn id="12" dur="1" fill="hold">
                                          <p:stCondLst>
                                            <p:cond delay="499"/>
                                          </p:stCondLst>
                                        </p:cTn>
                                        <p:tgtEl>
                                          <p:spTgt spid="23"/>
                                        </p:tgtEl>
                                        <p:attrNameLst>
                                          <p:attrName>style.visibility</p:attrName>
                                        </p:attrNameLst>
                                      </p:cBhvr>
                                      <p:to>
                                        <p:strVal val="hidden"/>
                                      </p:to>
                                    </p:set>
                                  </p:childTnLst>
                                </p:cTn>
                              </p:par>
                              <p:par>
                                <p:cTn id="13" presetID="17" presetClass="exit" presetSubtype="10" fill="hold" nodeType="withEffect">
                                  <p:stCondLst>
                                    <p:cond delay="0"/>
                                  </p:stCondLst>
                                  <p:childTnLst>
                                    <p:anim calcmode="lin" valueType="num">
                                      <p:cBhvr>
                                        <p:cTn id="14" dur="500"/>
                                        <p:tgtEl>
                                          <p:spTgt spid="24"/>
                                        </p:tgtEl>
                                        <p:attrNameLst>
                                          <p:attrName>ppt_w</p:attrName>
                                        </p:attrNameLst>
                                      </p:cBhvr>
                                      <p:tavLst>
                                        <p:tav tm="0">
                                          <p:val>
                                            <p:strVal val="ppt_w"/>
                                          </p:val>
                                        </p:tav>
                                        <p:tav tm="100000">
                                          <p:val>
                                            <p:fltVal val="0"/>
                                          </p:val>
                                        </p:tav>
                                      </p:tavLst>
                                    </p:anim>
                                    <p:anim calcmode="lin" valueType="num">
                                      <p:cBhvr>
                                        <p:cTn id="15" dur="500"/>
                                        <p:tgtEl>
                                          <p:spTgt spid="24"/>
                                        </p:tgtEl>
                                        <p:attrNameLst>
                                          <p:attrName>ppt_h</p:attrName>
                                        </p:attrNameLst>
                                      </p:cBhvr>
                                      <p:tavLst>
                                        <p:tav tm="0">
                                          <p:val>
                                            <p:strVal val="ppt_h"/>
                                          </p:val>
                                        </p:tav>
                                        <p:tav tm="100000">
                                          <p:val>
                                            <p:strVal val="ppt_h"/>
                                          </p:val>
                                        </p:tav>
                                      </p:tavLst>
                                    </p:anim>
                                    <p:set>
                                      <p:cBhvr>
                                        <p:cTn id="16" dur="1" fill="hold">
                                          <p:stCondLst>
                                            <p:cond delay="499"/>
                                          </p:stCondLst>
                                        </p:cTn>
                                        <p:tgtEl>
                                          <p:spTgt spid="24"/>
                                        </p:tgtEl>
                                        <p:attrNameLst>
                                          <p:attrName>style.visibility</p:attrName>
                                        </p:attrNameLst>
                                      </p:cBhvr>
                                      <p:to>
                                        <p:strVal val="hidden"/>
                                      </p:to>
                                    </p:set>
                                  </p:childTnLst>
                                </p:cTn>
                              </p:par>
                              <p:par>
                                <p:cTn id="17" presetID="17" presetClass="exit" presetSubtype="10" fill="hold"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strVal val="ppt_h"/>
                                          </p:val>
                                        </p:tav>
                                      </p:tavLst>
                                    </p:anim>
                                    <p:set>
                                      <p:cBhvr>
                                        <p:cTn id="20" dur="1" fill="hold">
                                          <p:stCondLst>
                                            <p:cond delay="499"/>
                                          </p:stCondLst>
                                        </p:cTn>
                                        <p:tgtEl>
                                          <p:spTgt spid="27"/>
                                        </p:tgtEl>
                                        <p:attrNameLst>
                                          <p:attrName>style.visibility</p:attrName>
                                        </p:attrNameLst>
                                      </p:cBhvr>
                                      <p:to>
                                        <p:strVal val="hidden"/>
                                      </p:to>
                                    </p:set>
                                  </p:childTnLst>
                                </p:cTn>
                              </p:par>
                              <p:par>
                                <p:cTn id="21" presetID="17" presetClass="exit" presetSubtype="10" fill="hold" nodeType="withEffect">
                                  <p:stCondLst>
                                    <p:cond delay="0"/>
                                  </p:stCondLst>
                                  <p:childTnLst>
                                    <p:anim calcmode="lin" valueType="num">
                                      <p:cBhvr>
                                        <p:cTn id="22" dur="500"/>
                                        <p:tgtEl>
                                          <p:spTgt spid="28"/>
                                        </p:tgtEl>
                                        <p:attrNameLst>
                                          <p:attrName>ppt_w</p:attrName>
                                        </p:attrNameLst>
                                      </p:cBhvr>
                                      <p:tavLst>
                                        <p:tav tm="0">
                                          <p:val>
                                            <p:strVal val="ppt_w"/>
                                          </p:val>
                                        </p:tav>
                                        <p:tav tm="100000">
                                          <p:val>
                                            <p:fltVal val="0"/>
                                          </p:val>
                                        </p:tav>
                                      </p:tavLst>
                                    </p:anim>
                                    <p:anim calcmode="lin" valueType="num">
                                      <p:cBhvr>
                                        <p:cTn id="23" dur="500"/>
                                        <p:tgtEl>
                                          <p:spTgt spid="28"/>
                                        </p:tgtEl>
                                        <p:attrNameLst>
                                          <p:attrName>ppt_h</p:attrName>
                                        </p:attrNameLst>
                                      </p:cBhvr>
                                      <p:tavLst>
                                        <p:tav tm="0">
                                          <p:val>
                                            <p:strVal val="ppt_h"/>
                                          </p:val>
                                        </p:tav>
                                        <p:tav tm="100000">
                                          <p:val>
                                            <p:strVal val="ppt_h"/>
                                          </p:val>
                                        </p:tav>
                                      </p:tavLst>
                                    </p:anim>
                                    <p:set>
                                      <p:cBhvr>
                                        <p:cTn id="24" dur="1" fill="hold">
                                          <p:stCondLst>
                                            <p:cond delay="499"/>
                                          </p:stCondLst>
                                        </p:cTn>
                                        <p:tgtEl>
                                          <p:spTgt spid="28"/>
                                        </p:tgtEl>
                                        <p:attrNameLst>
                                          <p:attrName>style.visibility</p:attrName>
                                        </p:attrNameLst>
                                      </p:cBhvr>
                                      <p:to>
                                        <p:strVal val="hidden"/>
                                      </p:to>
                                    </p:set>
                                  </p:childTnLst>
                                </p:cTn>
                              </p:par>
                              <p:par>
                                <p:cTn id="25" presetID="17" presetClass="exit" presetSubtype="10" fill="hold" nodeType="withEffect">
                                  <p:stCondLst>
                                    <p:cond delay="0"/>
                                  </p:stCondLst>
                                  <p:childTnLst>
                                    <p:anim calcmode="lin" valueType="num">
                                      <p:cBhvr>
                                        <p:cTn id="26" dur="500"/>
                                        <p:tgtEl>
                                          <p:spTgt spid="29"/>
                                        </p:tgtEl>
                                        <p:attrNameLst>
                                          <p:attrName>ppt_w</p:attrName>
                                        </p:attrNameLst>
                                      </p:cBhvr>
                                      <p:tavLst>
                                        <p:tav tm="0">
                                          <p:val>
                                            <p:strVal val="ppt_w"/>
                                          </p:val>
                                        </p:tav>
                                        <p:tav tm="100000">
                                          <p:val>
                                            <p:fltVal val="0"/>
                                          </p:val>
                                        </p:tav>
                                      </p:tavLst>
                                    </p:anim>
                                    <p:anim calcmode="lin" valueType="num">
                                      <p:cBhvr>
                                        <p:cTn id="27" dur="500"/>
                                        <p:tgtEl>
                                          <p:spTgt spid="29"/>
                                        </p:tgtEl>
                                        <p:attrNameLst>
                                          <p:attrName>ppt_h</p:attrName>
                                        </p:attrNameLst>
                                      </p:cBhvr>
                                      <p:tavLst>
                                        <p:tav tm="0">
                                          <p:val>
                                            <p:strVal val="ppt_h"/>
                                          </p:val>
                                        </p:tav>
                                        <p:tav tm="100000">
                                          <p:val>
                                            <p:strVal val="ppt_h"/>
                                          </p:val>
                                        </p:tav>
                                      </p:tavLst>
                                    </p:anim>
                                    <p:set>
                                      <p:cBhvr>
                                        <p:cTn id="28" dur="1" fill="hold">
                                          <p:stCondLst>
                                            <p:cond delay="499"/>
                                          </p:stCondLst>
                                        </p:cTn>
                                        <p:tgtEl>
                                          <p:spTgt spid="29"/>
                                        </p:tgtEl>
                                        <p:attrNameLst>
                                          <p:attrName>style.visibility</p:attrName>
                                        </p:attrNameLst>
                                      </p:cBhvr>
                                      <p:to>
                                        <p:strVal val="hidden"/>
                                      </p:to>
                                    </p:set>
                                  </p:childTnLst>
                                </p:cTn>
                              </p:par>
                              <p:par>
                                <p:cTn id="29" presetID="17" presetClass="exit" presetSubtype="10" fill="hold" nodeType="withEffect">
                                  <p:stCondLst>
                                    <p:cond delay="0"/>
                                  </p:stCondLst>
                                  <p:childTnLst>
                                    <p:anim calcmode="lin" valueType="num">
                                      <p:cBhvr>
                                        <p:cTn id="30" dur="500"/>
                                        <p:tgtEl>
                                          <p:spTgt spid="30"/>
                                        </p:tgtEl>
                                        <p:attrNameLst>
                                          <p:attrName>ppt_w</p:attrName>
                                        </p:attrNameLst>
                                      </p:cBhvr>
                                      <p:tavLst>
                                        <p:tav tm="0">
                                          <p:val>
                                            <p:strVal val="ppt_w"/>
                                          </p:val>
                                        </p:tav>
                                        <p:tav tm="100000">
                                          <p:val>
                                            <p:fltVal val="0"/>
                                          </p:val>
                                        </p:tav>
                                      </p:tavLst>
                                    </p:anim>
                                    <p:anim calcmode="lin" valueType="num">
                                      <p:cBhvr>
                                        <p:cTn id="31" dur="500"/>
                                        <p:tgtEl>
                                          <p:spTgt spid="30"/>
                                        </p:tgtEl>
                                        <p:attrNameLst>
                                          <p:attrName>ppt_h</p:attrName>
                                        </p:attrNameLst>
                                      </p:cBhvr>
                                      <p:tavLst>
                                        <p:tav tm="0">
                                          <p:val>
                                            <p:strVal val="ppt_h"/>
                                          </p:val>
                                        </p:tav>
                                        <p:tav tm="100000">
                                          <p:val>
                                            <p:strVal val="ppt_h"/>
                                          </p:val>
                                        </p:tav>
                                      </p:tavLst>
                                    </p:anim>
                                    <p:set>
                                      <p:cBhvr>
                                        <p:cTn id="32" dur="1" fill="hold">
                                          <p:stCondLst>
                                            <p:cond delay="499"/>
                                          </p:stCondLst>
                                        </p:cTn>
                                        <p:tgtEl>
                                          <p:spTgt spid="30"/>
                                        </p:tgtEl>
                                        <p:attrNameLst>
                                          <p:attrName>style.visibility</p:attrName>
                                        </p:attrNameLst>
                                      </p:cBhvr>
                                      <p:to>
                                        <p:strVal val="hidden"/>
                                      </p:to>
                                    </p:set>
                                  </p:childTnLst>
                                </p:cTn>
                              </p:par>
                              <p:par>
                                <p:cTn id="33" presetID="17" presetClass="exit" presetSubtype="10" fill="hold" nodeType="withEffect">
                                  <p:stCondLst>
                                    <p:cond delay="0"/>
                                  </p:stCondLst>
                                  <p:childTnLst>
                                    <p:anim calcmode="lin" valueType="num">
                                      <p:cBhvr>
                                        <p:cTn id="34" dur="500"/>
                                        <p:tgtEl>
                                          <p:spTgt spid="31"/>
                                        </p:tgtEl>
                                        <p:attrNameLst>
                                          <p:attrName>ppt_w</p:attrName>
                                        </p:attrNameLst>
                                      </p:cBhvr>
                                      <p:tavLst>
                                        <p:tav tm="0">
                                          <p:val>
                                            <p:strVal val="ppt_w"/>
                                          </p:val>
                                        </p:tav>
                                        <p:tav tm="100000">
                                          <p:val>
                                            <p:fltVal val="0"/>
                                          </p:val>
                                        </p:tav>
                                      </p:tavLst>
                                    </p:anim>
                                    <p:anim calcmode="lin" valueType="num">
                                      <p:cBhvr>
                                        <p:cTn id="35" dur="500"/>
                                        <p:tgtEl>
                                          <p:spTgt spid="31"/>
                                        </p:tgtEl>
                                        <p:attrNameLst>
                                          <p:attrName>ppt_h</p:attrName>
                                        </p:attrNameLst>
                                      </p:cBhvr>
                                      <p:tavLst>
                                        <p:tav tm="0">
                                          <p:val>
                                            <p:strVal val="ppt_h"/>
                                          </p:val>
                                        </p:tav>
                                        <p:tav tm="100000">
                                          <p:val>
                                            <p:strVal val="ppt_h"/>
                                          </p:val>
                                        </p:tav>
                                      </p:tavLst>
                                    </p:anim>
                                    <p:set>
                                      <p:cBhvr>
                                        <p:cTn id="36"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147" y="1401563"/>
            <a:ext cx="5765771" cy="3386887"/>
          </a:xfrm>
          <a:prstGeom prst="rect">
            <a:avLst/>
          </a:prstGeom>
        </p:spPr>
      </p:pic>
    </p:spTree>
    <p:extLst>
      <p:ext uri="{BB962C8B-B14F-4D97-AF65-F5344CB8AC3E}">
        <p14:creationId xmlns:p14="http://schemas.microsoft.com/office/powerpoint/2010/main" val="38598038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66669" y="2282456"/>
            <a:ext cx="7596523" cy="466353"/>
          </a:xfrm>
          <a:prstGeom prst="rect">
            <a:avLst/>
          </a:prstGeom>
        </p:spPr>
        <p:txBody>
          <a:bodyPr spcFirstLastPara="1" wrap="square" lIns="0" tIns="0" rIns="0" bIns="0" anchor="b" anchorCtr="0">
            <a:noAutofit/>
          </a:bodyPr>
          <a:lstStyle/>
          <a:p>
            <a:pPr lvl="0"/>
            <a:r>
              <a:rPr lang="en-US" sz="2800" dirty="0"/>
              <a:t>ALOHA protocol implemented on LoRaWAN</a:t>
            </a:r>
            <a:endParaRPr sz="2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7</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0529524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 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5" name="Google Shape;267;p19"/>
          <p:cNvSpPr txBox="1">
            <a:spLocks/>
          </p:cNvSpPr>
          <p:nvPr/>
        </p:nvSpPr>
        <p:spPr>
          <a:xfrm>
            <a:off x="1207849" y="1455649"/>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l-GR" sz="2000" b="1" dirty="0" smtClean="0">
                <a:solidFill>
                  <a:srgbClr val="FFFFFF"/>
                </a:solidFill>
                <a:latin typeface="Monotype Corsiva" panose="03010101010201010101" pitchFamily="66" charset="0"/>
                <a:cs typeface="Times New Roman" panose="02020603050405020304" pitchFamily="18" charset="0"/>
              </a:rPr>
              <a:t>λ</a:t>
            </a:r>
            <a:r>
              <a:rPr lang="en-US" sz="1800" dirty="0" smtClean="0">
                <a:solidFill>
                  <a:srgbClr val="FFFFFF"/>
                </a:solidFill>
                <a:latin typeface="Monotype Corsiva" panose="03010101010201010101" pitchFamily="66" charset="0"/>
                <a:cs typeface="Times New Roman" panose="02020603050405020304" pitchFamily="18" charset="0"/>
              </a:rPr>
              <a:t> </a:t>
            </a:r>
            <a:r>
              <a:rPr lang="en-US" sz="1600" dirty="0" smtClean="0">
                <a:solidFill>
                  <a:srgbClr val="FFFFFF"/>
                </a:solidFill>
                <a:latin typeface="Inria Sans" panose="020B0604020202020204" charset="0"/>
                <a:cs typeface="Times New Roman" panose="02020603050405020304" pitchFamily="18" charset="0"/>
              </a:rPr>
              <a:t>represents </a:t>
            </a:r>
            <a:r>
              <a:rPr lang="en-US" sz="1600" dirty="0">
                <a:solidFill>
                  <a:srgbClr val="FFFFFF"/>
                </a:solidFill>
                <a:latin typeface="Inria Sans" panose="020B0604020202020204" charset="0"/>
                <a:cs typeface="Times New Roman" panose="02020603050405020304" pitchFamily="18" charset="0"/>
              </a:rPr>
              <a:t>all the packets sent to the network by all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in the </a:t>
            </a:r>
            <a:r>
              <a:rPr lang="en-US" sz="1600" dirty="0" smtClean="0">
                <a:solidFill>
                  <a:srgbClr val="FFFFFF"/>
                </a:solidFill>
                <a:latin typeface="Inria Sans" panose="020B0604020202020204" charset="0"/>
                <a:cs typeface="Times New Roman" panose="02020603050405020304" pitchFamily="18" charset="0"/>
              </a:rPr>
              <a:t>same coverage </a:t>
            </a:r>
            <a:r>
              <a:rPr lang="en-US" sz="1600" dirty="0">
                <a:solidFill>
                  <a:srgbClr val="FFFFFF"/>
                </a:solidFill>
                <a:latin typeface="Inria Sans" panose="020B0604020202020204" charset="0"/>
                <a:cs typeface="Times New Roman" panose="02020603050405020304" pitchFamily="18" charset="0"/>
              </a:rPr>
              <a:t>area, so we can rewrite </a:t>
            </a:r>
            <a:r>
              <a:rPr lang="en-US" sz="2000" b="1" dirty="0" smtClean="0">
                <a:solidFill>
                  <a:srgbClr val="FFFFFF"/>
                </a:solidFill>
                <a:latin typeface="Inria Sans" panose="020B0604020202020204" charset="0"/>
                <a:cs typeface="Times New Roman" panose="02020603050405020304" pitchFamily="18" charset="0"/>
              </a:rPr>
              <a:t>λ</a:t>
            </a:r>
            <a:r>
              <a:rPr lang="en-US" sz="1600" dirty="0" smtClean="0">
                <a:solidFill>
                  <a:srgbClr val="FFFFFF"/>
                </a:solidFill>
                <a:latin typeface="Inria Sans" panose="020B0604020202020204" charset="0"/>
                <a:cs typeface="Times New Roman" panose="02020603050405020304" pitchFamily="18" charset="0"/>
              </a:rPr>
              <a:t> as</a:t>
            </a:r>
            <a:r>
              <a:rPr lang="en-US" sz="1600" dirty="0">
                <a:solidFill>
                  <a:srgbClr val="FFFFFF"/>
                </a:solidFill>
                <a:latin typeface="Inria Sans" panose="020B0604020202020204"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TextBox 6"/>
              <p:cNvSpPr txBox="1"/>
              <p:nvPr/>
            </p:nvSpPr>
            <p:spPr>
              <a:xfrm>
                <a:off x="4310743" y="2389667"/>
                <a:ext cx="4329431" cy="215444"/>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𝑅𝑒𝑝𝑟𝑒𝑠𝑒𝑛𝑡𝑠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𝑟𝑜𝑢𝑔</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𝑝𝑢𝑡</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m:t>
                      </m:r>
                    </m:oMath>
                  </m:oMathPara>
                </a14:m>
                <a:endParaRPr lang="en-US"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310743" y="2389667"/>
                <a:ext cx="4329431" cy="215444"/>
              </a:xfrm>
              <a:prstGeom prst="rect">
                <a:avLst/>
              </a:prstGeom>
              <a:blipFill rotWithShape="0">
                <a:blip r:embed="rId3"/>
                <a:stretch>
                  <a:fillRect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38950" y="2468771"/>
                <a:ext cx="102348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𝜆</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𝑁</m:t>
                      </m:r>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i="1">
                              <a:solidFill>
                                <a:schemeClr val="tx1"/>
                              </a:solidFill>
                              <a:latin typeface="Cambria Math" panose="02040503050406030204" pitchFamily="18" charset="0"/>
                              <a:ea typeface="Cambria Math" panose="02040503050406030204" pitchFamily="18" charset="0"/>
                            </a:rPr>
                            <m:t>𝑖</m:t>
                          </m:r>
                        </m:sub>
                      </m:sSub>
                    </m:oMath>
                  </m:oMathPara>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2838950" y="2468771"/>
                <a:ext cx="1023485"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481128" y="2633546"/>
                <a:ext cx="4224362" cy="3077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𝑁</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𝑇</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𝑛𝑢𝑚𝑏𝑒𝑟</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𝑐𝑜𝑣𝑒𝑟𝑎𝑔𝑒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𝑎𝑟𝑒𝑎</m:t>
                      </m:r>
                    </m:oMath>
                  </m:oMathPara>
                </a14:m>
                <a:endParaRPr lang="en-US"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481128" y="2633546"/>
                <a:ext cx="4224362" cy="307777"/>
              </a:xfrm>
              <a:prstGeom prst="rect">
                <a:avLst/>
              </a:prstGeom>
              <a:blipFill rotWithShape="0">
                <a:blip r:embed="rId5"/>
                <a:stretch>
                  <a:fillRect b="-7843"/>
                </a:stretch>
              </a:blipFill>
            </p:spPr>
            <p:txBody>
              <a:bodyPr/>
              <a:lstStyle/>
              <a:p>
                <a:r>
                  <a:rPr lang="en-US">
                    <a:noFill/>
                  </a:rPr>
                  <a:t> </a:t>
                </a:r>
              </a:p>
            </p:txBody>
          </p:sp>
        </mc:Fallback>
      </mc:AlternateContent>
      <p:sp>
        <p:nvSpPr>
          <p:cNvPr id="10" name="Google Shape;267;p19"/>
          <p:cNvSpPr txBox="1">
            <a:spLocks/>
          </p:cNvSpPr>
          <p:nvPr/>
        </p:nvSpPr>
        <p:spPr>
          <a:xfrm>
            <a:off x="1188147" y="3020724"/>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Each packet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 will select randomly one channel from the 8 available, so the </a:t>
            </a:r>
            <a:r>
              <a:rPr lang="en-US" sz="1600" dirty="0" smtClean="0">
                <a:solidFill>
                  <a:srgbClr val="FFFFFF"/>
                </a:solidFill>
                <a:latin typeface="Inria Sans" panose="020B0604020202020204" charset="0"/>
                <a:cs typeface="Times New Roman" panose="02020603050405020304" pitchFamily="18" charset="0"/>
              </a:rPr>
              <a:t>total throughput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per channel will </a:t>
            </a:r>
            <a:r>
              <a:rPr lang="en-US" sz="1600" dirty="0" smtClean="0">
                <a:solidFill>
                  <a:srgbClr val="FFFFFF"/>
                </a:solidFill>
                <a:latin typeface="Inria Sans" panose="020B0604020202020204" charset="0"/>
                <a:cs typeface="Times New Roman" panose="02020603050405020304" pitchFamily="18" charset="0"/>
              </a:rPr>
              <a:t>be:</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2841247" y="3866253"/>
                <a:ext cx="2202270" cy="50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𝑝𝑒𝑟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sub>
                      </m:sSub>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sub>
                          </m:sSub>
                        </m:num>
                        <m:den>
                          <m:r>
                            <a:rPr lang="en-US" b="0" i="1" smtClean="0">
                              <a:solidFill>
                                <a:schemeClr val="tx1"/>
                              </a:solidFill>
                              <a:latin typeface="Cambria Math" panose="02040503050406030204" pitchFamily="18" charset="0"/>
                              <a:ea typeface="Cambria Math" panose="02040503050406030204" pitchFamily="18" charset="0"/>
                            </a:rPr>
                            <m:t>8</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841247" y="3866253"/>
                <a:ext cx="2202270" cy="501484"/>
              </a:xfrm>
              <a:prstGeom prst="rect">
                <a:avLst/>
              </a:prstGeom>
              <a:blipFill rotWithShape="0">
                <a:blip r:embed="rId6"/>
                <a:stretch>
                  <a:fillRect b="-2439"/>
                </a:stretch>
              </a:blipFill>
            </p:spPr>
            <p:txBody>
              <a:bodyPr/>
              <a:lstStyle/>
              <a:p>
                <a:r>
                  <a:rPr lang="en-US">
                    <a:noFill/>
                  </a:rPr>
                  <a:t> </a:t>
                </a:r>
              </a:p>
            </p:txBody>
          </p:sp>
        </mc:Fallback>
      </mc:AlternateContent>
      <p:sp>
        <p:nvSpPr>
          <p:cNvPr id="12" name="Rectangle 11"/>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85336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 grpId="0"/>
      <p:bldP spid="4" grpId="0"/>
      <p:bldP spid="10"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67</a:t>
            </a:fld>
            <a:endParaRPr/>
          </a:p>
        </p:txBody>
      </p:sp>
      <p:graphicFrame>
        <p:nvGraphicFramePr>
          <p:cNvPr id="9" name="Google Shape;327;p24"/>
          <p:cNvGraphicFramePr/>
          <p:nvPr>
            <p:extLst>
              <p:ext uri="{D42A27DB-BD31-4B8C-83A1-F6EECF244321}">
                <p14:modId xmlns:p14="http://schemas.microsoft.com/office/powerpoint/2010/main" val="1631745405"/>
              </p:ext>
            </p:extLst>
          </p:nvPr>
        </p:nvGraphicFramePr>
        <p:xfrm>
          <a:off x="818032" y="2046514"/>
          <a:ext cx="5644705" cy="2682810"/>
        </p:xfrm>
        <a:graphic>
          <a:graphicData uri="http://schemas.openxmlformats.org/drawingml/2006/table">
            <a:tbl>
              <a:tblPr>
                <a:noFill/>
                <a:tableStyleId>{8920840A-3DD9-4F27-BA70-8E1CD972C3AE}</a:tableStyleId>
              </a:tblPr>
              <a:tblGrid>
                <a:gridCol w="626390"/>
                <a:gridCol w="2100943"/>
                <a:gridCol w="1404257"/>
                <a:gridCol w="1513115"/>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baseline="-25000" dirty="0" smtClean="0">
                          <a:solidFill>
                            <a:schemeClr val="accent4"/>
                          </a:solidFill>
                          <a:latin typeface="Monotype Corsiva" panose="03010101010201010101" pitchFamily="66" charset="0"/>
                          <a:ea typeface="Inria Sans Light"/>
                          <a:cs typeface="Inria Sans Light"/>
                          <a:sym typeface="Inria Sans Light"/>
                        </a:rPr>
                        <a:t>i</a:t>
                      </a:r>
                      <a:r>
                        <a:rPr lang="en-US" sz="1200" b="1" dirty="0" smtClean="0">
                          <a:solidFill>
                            <a:schemeClr val="accent4"/>
                          </a:solidFill>
                          <a:latin typeface="Monotype Corsiva" panose="03010101010201010101" pitchFamily="66" charset="0"/>
                          <a:ea typeface="Inria Sans Light"/>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0,037</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0,001</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94740"/>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Considering </a:t>
            </a:r>
            <a:r>
              <a:rPr lang="en-US" dirty="0">
                <a:solidFill>
                  <a:srgbClr val="FFFFFF"/>
                </a:solidFill>
                <a:latin typeface="Inria Sans" panose="020B0604020202020204" charset="0"/>
                <a:cs typeface="Times New Roman" panose="02020603050405020304" pitchFamily="18" charset="0"/>
              </a:rPr>
              <a:t>packets of 16B payload, </a:t>
            </a:r>
            <a:r>
              <a:rPr lang="en-US" dirty="0" smtClean="0">
                <a:solidFill>
                  <a:srgbClr val="FFFFFF"/>
                </a:solidFill>
                <a:latin typeface="Inria Sans" panose="020B0604020202020204" charset="0"/>
                <a:cs typeface="Times New Roman" panose="02020603050405020304" pitchFamily="18" charset="0"/>
              </a:rPr>
              <a:t>a bandwidth </a:t>
            </a:r>
            <a:r>
              <a:rPr lang="en-US" dirty="0">
                <a:solidFill>
                  <a:srgbClr val="FFFFFF"/>
                </a:solidFill>
                <a:latin typeface="Inria Sans" panose="020B0604020202020204" charset="0"/>
                <a:cs typeface="Times New Roman" panose="02020603050405020304" pitchFamily="18" charset="0"/>
              </a:rPr>
              <a:t>of 125 </a:t>
            </a:r>
            <a:r>
              <a:rPr lang="en-US" dirty="0" smtClean="0">
                <a:solidFill>
                  <a:srgbClr val="FFFFFF"/>
                </a:solidFill>
                <a:latin typeface="Inria Sans" panose="020B0604020202020204" charset="0"/>
                <a:cs typeface="Times New Roman" panose="02020603050405020304" pitchFamily="18" charset="0"/>
              </a:rPr>
              <a:t>kHz </a:t>
            </a:r>
            <a:r>
              <a:rPr lang="en-US" dirty="0">
                <a:solidFill>
                  <a:srgbClr val="FFFFFF"/>
                </a:solidFill>
                <a:latin typeface="Inria Sans" panose="020B0604020202020204" charset="0"/>
                <a:cs typeface="Times New Roman" panose="02020603050405020304" pitchFamily="18" charset="0"/>
              </a:rPr>
              <a:t>and two available sub-bands on </a:t>
            </a:r>
            <a:r>
              <a:rPr lang="en-US" dirty="0" smtClean="0">
                <a:solidFill>
                  <a:srgbClr val="FFFFFF"/>
                </a:solidFill>
                <a:latin typeface="Inria Sans" panose="020B0604020202020204" charset="0"/>
                <a:cs typeface="Times New Roman" panose="02020603050405020304" pitchFamily="18" charset="0"/>
              </a:rPr>
              <a:t>LoRaWAN </a:t>
            </a:r>
            <a:r>
              <a:rPr lang="en-US" dirty="0">
                <a:solidFill>
                  <a:srgbClr val="FFFFFF"/>
                </a:solidFill>
                <a:latin typeface="Inria Sans" panose="020B0604020202020204" charset="0"/>
                <a:cs typeface="Times New Roman" panose="02020603050405020304" pitchFamily="18" charset="0"/>
              </a:rPr>
              <a:t>(Band0 </a:t>
            </a:r>
            <a:r>
              <a:rPr lang="en-US" dirty="0" smtClean="0">
                <a:solidFill>
                  <a:srgbClr val="FFFFFF"/>
                </a:solidFill>
                <a:latin typeface="Inria Sans" panose="020B0604020202020204" charset="0"/>
                <a:cs typeface="Times New Roman" panose="02020603050405020304" pitchFamily="18" charset="0"/>
              </a:rPr>
              <a:t>from 868.1 </a:t>
            </a:r>
            <a:r>
              <a:rPr lang="en-US" dirty="0">
                <a:solidFill>
                  <a:srgbClr val="FFFFFF"/>
                </a:solidFill>
                <a:latin typeface="Inria Sans" panose="020B0604020202020204" charset="0"/>
                <a:cs typeface="Times New Roman" panose="02020603050405020304" pitchFamily="18" charset="0"/>
              </a:rPr>
              <a:t>MHz to 868.5 MHz and Band1 from 867.1 MHz to 867.9 MHz</a:t>
            </a:r>
            <a:r>
              <a:rPr lang="en-US" dirty="0" smtClean="0">
                <a:solidFill>
                  <a:srgbClr val="FFFFFF"/>
                </a:solidFill>
                <a:latin typeface="Inria Sans" panose="020B0604020202020204" charset="0"/>
                <a:cs typeface="Times New Roman" panose="02020603050405020304" pitchFamily="18" charset="0"/>
              </a:rPr>
              <a:t>).</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6291267" y="2318254"/>
                <a:ext cx="2765648" cy="801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𝑀𝑎𝑥</m:t>
                      </m:r>
                      <m:r>
                        <a:rPr lang="en-US" sz="1600" i="1">
                          <a:solidFill>
                            <a:schemeClr val="tx1"/>
                          </a:solidFill>
                          <a:latin typeface="Cambria Math" panose="02040503050406030204" pitchFamily="18" charset="0"/>
                          <a:ea typeface="Cambria Math" panose="02040503050406030204" pitchFamily="18" charset="0"/>
                        </a:rPr>
                        <m:t>. </m:t>
                      </m:r>
                      <m:r>
                        <a:rPr lang="el-GR" sz="1600" i="1">
                          <a:solidFill>
                            <a:schemeClr val="tx1"/>
                          </a:solidFill>
                          <a:latin typeface="Cambria Math" panose="02040503050406030204" pitchFamily="18" charset="0"/>
                          <a:ea typeface="Cambria Math" panose="02040503050406030204" pitchFamily="18" charset="0"/>
                        </a:rPr>
                        <m:t>𝜆</m:t>
                      </m:r>
                      <m:r>
                        <a:rPr lang="en-US" sz="1600" i="1" baseline="-25000">
                          <a:solidFill>
                            <a:schemeClr val="tx1"/>
                          </a:solidFill>
                          <a:latin typeface="Cambria Math" panose="02040503050406030204" pitchFamily="18" charset="0"/>
                          <a:ea typeface="Cambria Math" panose="02040503050406030204" pitchFamily="18" charset="0"/>
                        </a:rPr>
                        <m:t>𝑖</m:t>
                      </m:r>
                      <m:r>
                        <a:rPr lang="en-US" sz="1600" i="1">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26122</m:t>
                          </m:r>
                        </m:num>
                        <m:den>
                          <m:r>
                            <a:rPr lang="en-US" sz="1600" b="0" i="1" smtClean="0">
                              <a:solidFill>
                                <a:schemeClr val="tx1"/>
                              </a:solidFill>
                              <a:latin typeface="Cambria Math" panose="02040503050406030204" pitchFamily="18" charset="0"/>
                              <a:ea typeface="Cambria Math" panose="02040503050406030204" pitchFamily="18" charset="0"/>
                            </a:rPr>
                            <m:t>86400</m:t>
                          </m:r>
                        </m:den>
                      </m:f>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0</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302</m:t>
                      </m:r>
                    </m:oMath>
                  </m:oMathPara>
                </a14:m>
                <a:endParaRPr dirty="0"/>
              </a:p>
              <a:p>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291267" y="2318254"/>
                <a:ext cx="2765648" cy="801181"/>
              </a:xfrm>
              <a:prstGeom prst="rect">
                <a:avLst/>
              </a:prstGeom>
              <a:blipFill rotWithShape="0">
                <a:blip r:embed="rId3"/>
                <a:stretch>
                  <a:fillRect/>
                </a:stretch>
              </a:blipFill>
            </p:spPr>
            <p:txBody>
              <a:bodyPr/>
              <a:lstStyle/>
              <a:p>
                <a:r>
                  <a:rPr lang="en-US">
                    <a:noFill/>
                  </a:rPr>
                  <a:t> </a:t>
                </a:r>
              </a:p>
            </p:txBody>
          </p:sp>
        </mc:Fallback>
      </mc:AlternateContent>
      <p:sp>
        <p:nvSpPr>
          <p:cNvPr id="7" name="Google Shape;241;p17"/>
          <p:cNvSpPr txBox="1">
            <a:spLocks/>
          </p:cNvSpPr>
          <p:nvPr/>
        </p:nvSpPr>
        <p:spPr>
          <a:xfrm>
            <a:off x="838201" y="47922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3: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8524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68</a:t>
            </a:fld>
            <a:endParaRPr/>
          </a:p>
        </p:txBody>
      </p:sp>
      <mc:AlternateContent xmlns:mc="http://schemas.openxmlformats.org/markup-compatibility/2006" xmlns:a14="http://schemas.microsoft.com/office/drawing/2010/main">
        <mc:Choice Requires="a14">
          <p:sp>
            <p:nvSpPr>
              <p:cNvPr id="6" name="Rectangle 5"/>
              <p:cNvSpPr/>
              <p:nvPr/>
            </p:nvSpPr>
            <p:spPr>
              <a:xfrm>
                <a:off x="1111947" y="1567541"/>
                <a:ext cx="123936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sub>
                      </m:sSub>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b="0" i="1" smtClean="0">
                          <a:solidFill>
                            <a:schemeClr val="tx1"/>
                          </a:solidFill>
                          <a:latin typeface="Cambria Math" panose="02040503050406030204" pitchFamily="18" charset="0"/>
                          <a:ea typeface="Cambria Math" panose="02040503050406030204" pitchFamily="18" charset="0"/>
                        </a:rPr>
                        <m:t>λ</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1111947" y="1567541"/>
                <a:ext cx="1239367"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838134" y="1567541"/>
                <a:ext cx="232793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m:t>
                      </m:r>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18</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m:t>
                      </m:r>
                      <m:r>
                        <a:rPr lang="en-US" sz="1600" b="0" i="1" smtClean="0">
                          <a:solidFill>
                            <a:schemeClr val="tx1"/>
                          </a:solidFill>
                          <a:latin typeface="Cambria Math" panose="02040503050406030204" pitchFamily="18" charset="0"/>
                          <a:ea typeface="Cambria Math" panose="02040503050406030204" pitchFamily="18" charset="0"/>
                        </a:rPr>
                        <m:t> %</m:t>
                      </m:r>
                    </m:oMath>
                  </m:oMathPara>
                </a14:m>
                <a:endParaRPr lang="en-US" sz="1600" dirty="0"/>
              </a:p>
            </p:txBody>
          </p:sp>
        </mc:Choice>
        <mc:Fallback xmlns="">
          <p:sp>
            <p:nvSpPr>
              <p:cNvPr id="7" name="Rectangle 6"/>
              <p:cNvSpPr>
                <a:spLocks noRot="1" noChangeAspect="1" noMove="1" noResize="1" noEditPoints="1" noAdjustHandles="1" noChangeArrowheads="1" noChangeShapeType="1" noTextEdit="1"/>
              </p:cNvSpPr>
              <p:nvPr/>
            </p:nvSpPr>
            <p:spPr>
              <a:xfrm>
                <a:off x="2838134" y="1567541"/>
                <a:ext cx="2327939"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75450" y="2127669"/>
                <a:ext cx="329676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302</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037</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011174</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075450" y="2127669"/>
                <a:ext cx="3296768" cy="33855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58879" y="2127669"/>
                <a:ext cx="111962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&lt;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oMath>
                  </m:oMathPara>
                </a14:m>
                <a:endParaRPr 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4558879" y="2127669"/>
                <a:ext cx="1119624" cy="33855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1106" y="2127669"/>
                <a:ext cx="25367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488826</m:t>
                      </m:r>
                    </m:oMath>
                  </m:oMathPara>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1106" y="2127669"/>
                <a:ext cx="2536790" cy="338554"/>
              </a:xfrm>
              <a:prstGeom prst="rect">
                <a:avLst/>
              </a:prstGeom>
              <a:blipFill rotWithShape="0">
                <a:blip r:embed="rId7"/>
                <a:stretch>
                  <a:fillRect/>
                </a:stretch>
              </a:blipFill>
            </p:spPr>
            <p:txBody>
              <a:bodyPr/>
              <a:lstStyle/>
              <a:p>
                <a:r>
                  <a:rPr lang="en-US">
                    <a:noFill/>
                  </a:rPr>
                  <a:t> </a:t>
                </a:r>
              </a:p>
            </p:txBody>
          </p:sp>
        </mc:Fallback>
      </mc:AlternateContent>
      <p:sp>
        <p:nvSpPr>
          <p:cNvPr id="12" name="Google Shape;267;p19"/>
          <p:cNvSpPr txBox="1">
            <a:spLocks/>
          </p:cNvSpPr>
          <p:nvPr/>
        </p:nvSpPr>
        <p:spPr>
          <a:xfrm>
            <a:off x="1188147" y="2900157"/>
            <a:ext cx="7786660" cy="32794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W</a:t>
            </a:r>
            <a:r>
              <a:rPr lang="en-US" dirty="0" smtClean="0">
                <a:solidFill>
                  <a:srgbClr val="FFFFFF"/>
                </a:solidFill>
                <a:latin typeface="Inria Sans" panose="020B0604020202020204" charset="0"/>
                <a:cs typeface="Times New Roman" panose="02020603050405020304" pitchFamily="18" charset="0"/>
              </a:rPr>
              <a:t>e </a:t>
            </a:r>
            <a:r>
              <a:rPr lang="en-US" dirty="0">
                <a:solidFill>
                  <a:srgbClr val="FFFFFF"/>
                </a:solidFill>
                <a:latin typeface="Inria Sans" panose="020B0604020202020204" charset="0"/>
                <a:cs typeface="Times New Roman" panose="02020603050405020304" pitchFamily="18" charset="0"/>
              </a:rPr>
              <a:t>can obtain the maximum number of </a:t>
            </a:r>
            <a:r>
              <a:rPr lang="en-US" dirty="0" smtClean="0">
                <a:solidFill>
                  <a:srgbClr val="FFFFFF"/>
                </a:solidFill>
                <a:latin typeface="Inria Sans" panose="020B0604020202020204" charset="0"/>
                <a:cs typeface="Times New Roman" panose="02020603050405020304" pitchFamily="18" charset="0"/>
              </a:rPr>
              <a:t>end-devices N. </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p:cNvSpPr/>
              <p:nvPr/>
            </p:nvSpPr>
            <p:spPr>
              <a:xfrm>
                <a:off x="1569739" y="3228101"/>
                <a:ext cx="2536790" cy="6002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𝑁</m:t>
                      </m:r>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num>
                        <m:den>
                          <m:sSub>
                            <m:sSubPr>
                              <m:ctrlPr>
                                <a:rPr lang="el-GR" sz="1600" i="1">
                                  <a:solidFill>
                                    <a:schemeClr val="tx1"/>
                                  </a:solidFill>
                                  <a:latin typeface="Cambria Math" panose="02040503050406030204" pitchFamily="18" charset="0"/>
                                  <a:ea typeface="Cambria Math" panose="02040503050406030204" pitchFamily="18" charset="0"/>
                                </a:rPr>
                              </m:ctrlPr>
                            </m:sSubPr>
                            <m:e>
                              <m:r>
                                <a:rPr lang="el-GR" sz="1600" i="1">
                                  <a:solidFill>
                                    <a:schemeClr val="tx1"/>
                                  </a:solidFill>
                                  <a:latin typeface="Cambria Math" panose="02040503050406030204" pitchFamily="18" charset="0"/>
                                  <a:ea typeface="Cambria Math" panose="02040503050406030204" pitchFamily="18" charset="0"/>
                                </a:rPr>
                                <m:t>𝑇</m:t>
                              </m:r>
                            </m:e>
                            <m:sub>
                              <m:r>
                                <a:rPr lang="el-GR" sz="1600" i="1">
                                  <a:solidFill>
                                    <a:schemeClr val="tx1"/>
                                  </a:solidFill>
                                  <a:latin typeface="Cambria Math" panose="02040503050406030204" pitchFamily="18" charset="0"/>
                                  <a:ea typeface="Cambria Math" panose="02040503050406030204" pitchFamily="18" charset="0"/>
                                </a:rPr>
                                <m:t>𝑡𝑥</m:t>
                              </m:r>
                            </m:sub>
                          </m:sSub>
                          <m:r>
                            <a:rPr lang="el-GR" sz="1600" i="1">
                              <a:solidFill>
                                <a:schemeClr val="tx1"/>
                              </a:solidFill>
                              <a:latin typeface="Cambria Math" panose="02040503050406030204" pitchFamily="18" charset="0"/>
                              <a:ea typeface="Cambria Math" panose="02040503050406030204" pitchFamily="18" charset="0"/>
                            </a:rPr>
                            <m:t>×</m:t>
                          </m:r>
                          <m:r>
                            <a:rPr lang="el-GR" sz="1600" i="1">
                              <a:solidFill>
                                <a:schemeClr val="tx1"/>
                              </a:solidFill>
                              <a:latin typeface="Cambria Math" panose="02040503050406030204" pitchFamily="18" charset="0"/>
                              <a:ea typeface="Cambria Math" panose="02040503050406030204" pitchFamily="18" charset="0"/>
                            </a:rPr>
                            <m:t>𝜆</m:t>
                          </m:r>
                          <m:r>
                            <a:rPr lang="el-GR" sz="1600" i="1">
                              <a:solidFill>
                                <a:schemeClr val="tx1"/>
                              </a:solidFill>
                              <a:latin typeface="Cambria Math" panose="02040503050406030204" pitchFamily="18" charset="0"/>
                              <a:ea typeface="Cambria Math" panose="02040503050406030204" pitchFamily="18" charset="0"/>
                            </a:rPr>
                            <m:t> </m:t>
                          </m:r>
                        </m:den>
                      </m:f>
                    </m:oMath>
                  </m:oMathPara>
                </a14:m>
                <a:endParaRPr lang="en-US" sz="1600" dirty="0"/>
              </a:p>
            </p:txBody>
          </p:sp>
        </mc:Choice>
        <mc:Fallback xmlns="">
          <p:sp>
            <p:nvSpPr>
              <p:cNvPr id="13" name="Rectangle 12"/>
              <p:cNvSpPr>
                <a:spLocks noRot="1" noChangeAspect="1" noMove="1" noResize="1" noEditPoints="1" noAdjustHandles="1" noChangeArrowheads="1" noChangeShapeType="1" noTextEdit="1"/>
              </p:cNvSpPr>
              <p:nvPr/>
            </p:nvSpPr>
            <p:spPr>
              <a:xfrm>
                <a:off x="1569739" y="3228101"/>
                <a:ext cx="2536790" cy="600229"/>
              </a:xfrm>
              <a:prstGeom prst="rect">
                <a:avLst/>
              </a:prstGeom>
              <a:blipFill rotWithShape="0">
                <a:blip r:embed="rId8"/>
                <a:stretch>
                  <a:fillRect/>
                </a:stretch>
              </a:blipFill>
            </p:spPr>
            <p:txBody>
              <a:bodyPr/>
              <a:lstStyle/>
              <a:p>
                <a:r>
                  <a:rPr lang="en-US">
                    <a:noFill/>
                  </a:rPr>
                  <a:t> </a:t>
                </a:r>
              </a:p>
            </p:txBody>
          </p:sp>
        </mc:Fallback>
      </mc:AlternateContent>
      <p:sp>
        <p:nvSpPr>
          <p:cNvPr id="15" name="Snip Diagonal Corner Rectangle 14"/>
          <p:cNvSpPr/>
          <p:nvPr/>
        </p:nvSpPr>
        <p:spPr>
          <a:xfrm>
            <a:off x="958187" y="1458686"/>
            <a:ext cx="7554441" cy="3450771"/>
          </a:xfrm>
          <a:prstGeom prst="snip2DiagRect">
            <a:avLst>
              <a:gd name="adj1" fmla="val 0"/>
              <a:gd name="adj2" fmla="val 0"/>
            </a:avLst>
          </a:prstGeom>
          <a:solidFill>
            <a:srgbClr val="A9C1D1">
              <a:alpha val="9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16" name="TextBox 15"/>
          <p:cNvSpPr txBox="1"/>
          <p:nvPr/>
        </p:nvSpPr>
        <p:spPr>
          <a:xfrm>
            <a:off x="2154737" y="2575078"/>
            <a:ext cx="5458219" cy="584775"/>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a:t>
            </a:r>
            <a:r>
              <a:rPr lang="en-US" sz="1600" dirty="0">
                <a:solidFill>
                  <a:srgbClr val="FF0000"/>
                </a:solidFill>
                <a:latin typeface="Inria Sans" panose="020B0604020202020204" charset="0"/>
              </a:rPr>
              <a:t>1: </a:t>
            </a:r>
            <a:r>
              <a:rPr lang="en-US" sz="1600" dirty="0">
                <a:latin typeface="Inria Sans" panose="020B0604020202020204" charset="0"/>
              </a:rPr>
              <a:t>maximizing the packets send by the end-devices and throughput of </a:t>
            </a:r>
            <a:r>
              <a:rPr lang="en-US" sz="1600" dirty="0" smtClean="0">
                <a:latin typeface="Inria Sans" panose="020B0604020202020204" charset="0"/>
              </a:rPr>
              <a:t>network.</a:t>
            </a:r>
            <a:endParaRPr lang="en-US" sz="1600" dirty="0">
              <a:latin typeface="Inria Sans" panose="020B0604020202020204" charset="0"/>
            </a:endParaRPr>
          </a:p>
        </p:txBody>
      </p:sp>
      <p:sp>
        <p:nvSpPr>
          <p:cNvPr id="17" name="TextBox 16"/>
          <p:cNvSpPr txBox="1"/>
          <p:nvPr/>
        </p:nvSpPr>
        <p:spPr>
          <a:xfrm>
            <a:off x="1445867" y="1673911"/>
            <a:ext cx="7886869" cy="338554"/>
          </a:xfrm>
          <a:prstGeom prst="rect">
            <a:avLst/>
          </a:prstGeom>
          <a:noFill/>
        </p:spPr>
        <p:txBody>
          <a:bodyPr wrap="square" rtlCol="0">
            <a:spAutoFit/>
          </a:bodyPr>
          <a:lstStyle/>
          <a:p>
            <a:r>
              <a:rPr lang="en-US" sz="1600" dirty="0" smtClean="0">
                <a:solidFill>
                  <a:schemeClr val="accent4">
                    <a:lumMod val="50000"/>
                  </a:schemeClr>
                </a:solidFill>
                <a:latin typeface="Inria Sans" panose="020B0604020202020204" charset="0"/>
              </a:rPr>
              <a:t>We </a:t>
            </a:r>
            <a:r>
              <a:rPr lang="en-US" sz="1600" dirty="0">
                <a:solidFill>
                  <a:schemeClr val="accent4">
                    <a:lumMod val="50000"/>
                  </a:schemeClr>
                </a:solidFill>
                <a:latin typeface="Inria Sans" panose="020B0604020202020204" charset="0"/>
              </a:rPr>
              <a:t>can obtain the maximum number of </a:t>
            </a:r>
            <a:r>
              <a:rPr lang="en-US" sz="1600" dirty="0" smtClean="0">
                <a:solidFill>
                  <a:schemeClr val="accent4">
                    <a:lumMod val="50000"/>
                  </a:schemeClr>
                </a:solidFill>
                <a:latin typeface="Inria Sans" panose="020B0604020202020204" charset="0"/>
              </a:rPr>
              <a:t>end-devices </a:t>
            </a:r>
            <a:r>
              <a:rPr lang="en-US" sz="1600" dirty="0">
                <a:solidFill>
                  <a:schemeClr val="accent4">
                    <a:lumMod val="50000"/>
                  </a:schemeClr>
                </a:solidFill>
                <a:latin typeface="Inria Sans" panose="020B0604020202020204" charset="0"/>
              </a:rPr>
              <a:t>in two </a:t>
            </a:r>
            <a:r>
              <a:rPr lang="en-US" sz="1600" dirty="0" smtClean="0">
                <a:solidFill>
                  <a:schemeClr val="accent4">
                    <a:lumMod val="50000"/>
                  </a:schemeClr>
                </a:solidFill>
                <a:latin typeface="Inria Sans" panose="020B0604020202020204" charset="0"/>
              </a:rPr>
              <a:t>different Scenario: </a:t>
            </a:r>
            <a:endParaRPr lang="en-US" sz="1600" dirty="0">
              <a:solidFill>
                <a:schemeClr val="accent4">
                  <a:lumMod val="50000"/>
                </a:schemeClr>
              </a:solidFill>
              <a:latin typeface="Inria Sans" panose="020B0604020202020204" charset="0"/>
            </a:endParaRPr>
          </a:p>
        </p:txBody>
      </p:sp>
      <p:sp>
        <p:nvSpPr>
          <p:cNvPr id="22" name="TextBox 21"/>
          <p:cNvSpPr txBox="1"/>
          <p:nvPr/>
        </p:nvSpPr>
        <p:spPr>
          <a:xfrm>
            <a:off x="2049723" y="3456113"/>
            <a:ext cx="5668248" cy="338554"/>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2: </a:t>
            </a:r>
            <a:r>
              <a:rPr lang="en-US" sz="1600" dirty="0">
                <a:latin typeface="Inria Sans" panose="020B0604020202020204" charset="0"/>
              </a:rPr>
              <a:t>considering 1 packet per </a:t>
            </a:r>
            <a:r>
              <a:rPr lang="en-US" sz="1600" dirty="0" smtClean="0">
                <a:latin typeface="Inria Sans" panose="020B0604020202020204" charset="0"/>
              </a:rPr>
              <a:t>end-device and </a:t>
            </a:r>
            <a:r>
              <a:rPr lang="en-US" sz="1600" dirty="0">
                <a:latin typeface="Inria Sans" panose="020B0604020202020204" charset="0"/>
              </a:rPr>
              <a:t>per </a:t>
            </a:r>
            <a:r>
              <a:rPr lang="en-US" sz="1600" dirty="0" smtClean="0">
                <a:latin typeface="Inria Sans" panose="020B0604020202020204" charset="0"/>
              </a:rPr>
              <a:t>day.</a:t>
            </a:r>
            <a:endParaRPr lang="en-US" sz="1600" dirty="0">
              <a:latin typeface="Inria Sans" panose="020B0604020202020204" charset="0"/>
            </a:endParaRPr>
          </a:p>
        </p:txBody>
      </p:sp>
    </p:spTree>
    <p:extLst>
      <p:ext uri="{BB962C8B-B14F-4D97-AF65-F5344CB8AC3E}">
        <p14:creationId xmlns:p14="http://schemas.microsoft.com/office/powerpoint/2010/main" val="14226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15" grpId="0" animBg="1"/>
      <p:bldP spid="16" grpId="0"/>
      <p:bldP spid="17"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mc:AlternateContent xmlns:mc="http://schemas.openxmlformats.org/markup-compatibility/2006" xmlns:a14="http://schemas.microsoft.com/office/drawing/2010/main">
        <mc:Choice Requires="a14">
          <p:sp>
            <p:nvSpPr>
              <p:cNvPr id="6" name="Rectangle 5"/>
              <p:cNvSpPr/>
              <p:nvPr/>
            </p:nvSpPr>
            <p:spPr>
              <a:xfrm>
                <a:off x="6172224" y="1786794"/>
                <a:ext cx="2626933" cy="358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125</m:t>
                          </m:r>
                          <m:r>
                            <a:rPr lang="en-US" sz="1600" b="0" i="1" smtClean="0">
                              <a:solidFill>
                                <a:schemeClr val="tx1"/>
                              </a:solidFill>
                              <a:latin typeface="Cambria Math" panose="02040503050406030204" pitchFamily="18" charset="0"/>
                              <a:ea typeface="Cambria Math" panose="02040503050406030204" pitchFamily="18" charset="0"/>
                            </a:rPr>
                            <m:t>𝑘𝐻𝑧</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16</m:t>
                          </m:r>
                          <m:r>
                            <a:rPr lang="en-US" sz="1600" b="0" i="1" smtClean="0">
                              <a:solidFill>
                                <a:schemeClr val="tx1"/>
                              </a:solidFill>
                              <a:latin typeface="Cambria Math" panose="02040503050406030204" pitchFamily="18" charset="0"/>
                              <a:ea typeface="Cambria Math" panose="02040503050406030204" pitchFamily="18" charset="0"/>
                            </a:rPr>
                            <m:t>𝐵</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066</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172224" y="1786794"/>
                <a:ext cx="2626933" cy="35830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263104" y="2298693"/>
                <a:ext cx="2765749" cy="4970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it-IT" i="1" smtClean="0">
                              <a:solidFill>
                                <a:schemeClr val="tx1"/>
                              </a:solidFill>
                              <a:latin typeface="Cambria Math" panose="02040503050406030204" pitchFamily="18" charset="0"/>
                              <a:ea typeface="Cambria Math" panose="02040503050406030204" pitchFamily="18" charset="0"/>
                            </a:rPr>
                            <m:t>𝜆</m:t>
                          </m:r>
                        </m:e>
                        <m:sub>
                          <m:r>
                            <a:rPr lang="it-IT" i="1">
                              <a:solidFill>
                                <a:schemeClr val="tx1"/>
                              </a:solidFill>
                              <a:latin typeface="Cambria Math" panose="02040503050406030204" pitchFamily="18" charset="0"/>
                              <a:ea typeface="Cambria Math" panose="02040503050406030204" pitchFamily="18" charset="0"/>
                            </a:rPr>
                            <m:t>𝑖</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𝑝𝑒𝑟</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𝑐</m:t>
                          </m:r>
                          <m:r>
                            <a:rPr lang="it-IT" i="1">
                              <a:solidFill>
                                <a:schemeClr val="tx1"/>
                              </a:solidFill>
                              <a:latin typeface="Cambria Math" panose="02040503050406030204" pitchFamily="18" charset="0"/>
                              <a:ea typeface="Cambria Math" panose="02040503050406030204" pitchFamily="18" charset="0"/>
                            </a:rPr>
                            <m:t>h</m:t>
                          </m:r>
                          <m:r>
                            <a:rPr lang="it-IT" i="1">
                              <a:solidFill>
                                <a:schemeClr val="tx1"/>
                              </a:solidFill>
                              <a:latin typeface="Cambria Math" panose="02040503050406030204" pitchFamily="18" charset="0"/>
                              <a:ea typeface="Cambria Math" panose="02040503050406030204" pitchFamily="18" charset="0"/>
                            </a:rPr>
                            <m:t>𝑎𝑛𝑛𝑒𝑙</m:t>
                          </m:r>
                        </m:sub>
                      </m:sSub>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066</m:t>
                          </m:r>
                          <m:r>
                            <m:rPr>
                              <m:nor/>
                            </m:rPr>
                            <a:rPr lang="en-US" dirty="0"/>
                            <m:t> </m:t>
                          </m:r>
                        </m:num>
                        <m:den>
                          <m:r>
                            <a:rPr lang="en-US" b="0" i="1" smtClean="0">
                              <a:solidFill>
                                <a:schemeClr val="tx1"/>
                              </a:solidFill>
                              <a:latin typeface="Cambria Math" panose="02040503050406030204" pitchFamily="18" charset="0"/>
                              <a:ea typeface="Cambria Math" panose="02040503050406030204" pitchFamily="18" charset="0"/>
                            </a:rPr>
                            <m:t>8</m:t>
                          </m:r>
                        </m:den>
                      </m:f>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00825</m:t>
                      </m:r>
                    </m:oMath>
                  </m:oMathPara>
                </a14:m>
                <a:endParaRPr dirty="0"/>
              </a:p>
            </p:txBody>
          </p:sp>
        </mc:Choice>
        <mc:Fallback xmlns="">
          <p:sp>
            <p:nvSpPr>
              <p:cNvPr id="7" name="Rectangle 6"/>
              <p:cNvSpPr>
                <a:spLocks noRot="1" noChangeAspect="1" noMove="1" noResize="1" noEditPoints="1" noAdjustHandles="1" noChangeArrowheads="1" noChangeShapeType="1" noTextEdit="1"/>
              </p:cNvSpPr>
              <p:nvPr/>
            </p:nvSpPr>
            <p:spPr>
              <a:xfrm>
                <a:off x="6263104" y="2298693"/>
                <a:ext cx="2765749" cy="497059"/>
              </a:xfrm>
              <a:prstGeom prst="rect">
                <a:avLst/>
              </a:prstGeom>
              <a:blipFill rotWithShape="0">
                <a:blip r:embed="rId4"/>
                <a:stretch>
                  <a:fillRect r="-661"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323924" y="2949348"/>
                <a:ext cx="2420450" cy="5242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5</m:t>
                          </m:r>
                        </m:num>
                        <m:den>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302</m:t>
                          </m:r>
                          <m:r>
                            <a:rPr lang="el-GR" i="1">
                              <a:solidFill>
                                <a:schemeClr val="tx1"/>
                              </a:solidFill>
                              <a:latin typeface="Cambria Math" panose="02040503050406030204" pitchFamily="18" charset="0"/>
                              <a:ea typeface="Cambria Math" panose="02040503050406030204" pitchFamily="18" charset="0"/>
                            </a:rPr>
                            <m:t> ×</m:t>
                          </m:r>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00825</m:t>
                          </m:r>
                          <m:r>
                            <a:rPr lang="el-GR" i="1">
                              <a:solidFill>
                                <a:schemeClr val="tx1"/>
                              </a:solidFill>
                              <a:latin typeface="Cambria Math" panose="02040503050406030204" pitchFamily="18" charset="0"/>
                              <a:ea typeface="Cambria Math" panose="02040503050406030204" pitchFamily="18" charset="0"/>
                            </a:rPr>
                            <m:t> </m:t>
                          </m:r>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198</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323924" y="2949348"/>
                <a:ext cx="2420450" cy="52424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0</m:t>
                                </m:r>
                                <m:r>
                                  <a:rPr lang="en-US" sz="1400" i="1" smtClean="0">
                                    <a:solidFill>
                                      <a:schemeClr val="tx1"/>
                                    </a:solidFill>
                                    <a:latin typeface="Cambria Math" panose="02040503050406030204" pitchFamily="18" charset="0"/>
                                    <a:ea typeface="Cambria Math" panose="02040503050406030204" pitchFamily="18" charset="0"/>
                                  </a:rPr>
                                  <m:t>.</m:t>
                                </m:r>
                                <m:r>
                                  <a:rPr lang="en-US" sz="1400" i="1" smtClean="0">
                                    <a:solidFill>
                                      <a:schemeClr val="tx1"/>
                                    </a:solidFill>
                                    <a:latin typeface="Cambria Math" panose="02040503050406030204" pitchFamily="18" charset="0"/>
                                    <a:ea typeface="Cambria Math" panose="02040503050406030204" pitchFamily="18" charset="0"/>
                                  </a:rPr>
                                  <m:t>00825</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68579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endPar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r>
                            <a:rPr lang="en-US" sz="1200" b="1" dirty="0" smtClean="0">
                              <a:solidFill>
                                <a:schemeClr val="accent4"/>
                              </a:solidFill>
                              <a:latin typeface="Inria Sans Light"/>
                              <a:ea typeface="Inria Sans Light"/>
                              <a:cs typeface="Inria Sans Light"/>
                              <a:sym typeface="Inria Sans Light"/>
                            </a:rPr>
                            <a:t>]</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6"/>
                          <a:stretch>
                            <a:fillRect l="-208108" t="-200000" r="-901" b="-485965"/>
                          </a:stretch>
                        </a:blip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m:rPr>
                                    <m:nor/>
                                  </m:rPr>
                                  <a:rPr lang="en-US" sz="1400" b="0" dirty="0" smtClean="0">
                                    <a:solidFill>
                                      <a:schemeClr val="dk1"/>
                                    </a:solidFill>
                                    <a:latin typeface="Inria Sans"/>
                                    <a:ea typeface="Inria Sans"/>
                                    <a:cs typeface="Inria Sans"/>
                                    <a:sym typeface="Inria Sans"/>
                                  </a:rPr>
                                  <m:t>198</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7"/>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
        <p:nvSpPr>
          <p:cNvPr id="9" name="Google Shape;241;p17"/>
          <p:cNvSpPr txBox="1">
            <a:spLocks/>
          </p:cNvSpPr>
          <p:nvPr/>
        </p:nvSpPr>
        <p:spPr>
          <a:xfrm>
            <a:off x="402771" y="44371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4: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747189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1" name="Rounded Rectangle 10"/>
          <p:cNvSpPr/>
          <p:nvPr/>
        </p:nvSpPr>
        <p:spPr>
          <a:xfrm>
            <a:off x="521024" y="1350817"/>
            <a:ext cx="676436" cy="1288473"/>
          </a:xfrm>
          <a:prstGeom prst="roundRect">
            <a:avLst/>
          </a:prstGeom>
          <a:solidFill>
            <a:schemeClr val="tx1">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7" name="Rectangle 6"/>
          <p:cNvSpPr/>
          <p:nvPr/>
        </p:nvSpPr>
        <p:spPr>
          <a:xfrm>
            <a:off x="532069" y="1350817"/>
            <a:ext cx="654346" cy="400110"/>
          </a:xfrm>
          <a:prstGeom prst="rect">
            <a:avLst/>
          </a:prstGeom>
        </p:spPr>
        <p:txBody>
          <a:bodyPr wrap="none">
            <a:spAutoFit/>
          </a:bodyPr>
          <a:lstStyle/>
          <a:p>
            <a:pPr algn="ctr"/>
            <a:r>
              <a:rPr lang="en-US" sz="1000" b="1" dirty="0" smtClean="0">
                <a:solidFill>
                  <a:schemeClr val="bg1"/>
                </a:solidFill>
                <a:latin typeface="Inria Sans" panose="020B0604020202020204" charset="0"/>
              </a:rPr>
              <a:t>IoT</a:t>
            </a:r>
          </a:p>
          <a:p>
            <a:pPr algn="ctr"/>
            <a:r>
              <a:rPr lang="en-US" sz="1000" b="1" dirty="0" smtClean="0">
                <a:solidFill>
                  <a:schemeClr val="bg1"/>
                </a:solidFill>
                <a:latin typeface="Inria Sans" panose="020B0604020202020204" charset="0"/>
              </a:rPr>
              <a:t> Sensors</a:t>
            </a:r>
            <a:endParaRPr lang="en-US" sz="1000" b="1" dirty="0">
              <a:solidFill>
                <a:schemeClr val="bg1"/>
              </a:solidFill>
              <a:latin typeface="Inria Sans" panose="020B0604020202020204" charset="0"/>
            </a:endParaRPr>
          </a:p>
        </p:txBody>
      </p:sp>
      <p:sp>
        <p:nvSpPr>
          <p:cNvPr id="34" name="Google Shape;241;p17"/>
          <p:cNvSpPr txBox="1">
            <a:spLocks/>
          </p:cNvSpPr>
          <p:nvPr/>
        </p:nvSpPr>
        <p:spPr>
          <a:xfrm>
            <a:off x="108858" y="4894936"/>
            <a:ext cx="6728400" cy="24856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100" dirty="0" smtClean="0">
                <a:latin typeface="Inria Sans" panose="020B0604020202020204" charset="0"/>
                <a:cs typeface="Times New Roman" panose="02020603050405020304" pitchFamily="18" charset="0"/>
              </a:rPr>
              <a:t>Figure 2: </a:t>
            </a:r>
            <a:r>
              <a:rPr lang="en-US" sz="1100" dirty="0">
                <a:latin typeface="Inria Sans" panose="020B0604020202020204" charset="0"/>
                <a:cs typeface="Times New Roman" panose="02020603050405020304" pitchFamily="18" charset="0"/>
              </a:rPr>
              <a:t>Network-centric </a:t>
            </a:r>
            <a:r>
              <a:rPr lang="en-US" sz="1100" dirty="0" smtClean="0">
                <a:latin typeface="Inria Sans" panose="020B0604020202020204" charset="0"/>
                <a:cs typeface="Times New Roman" panose="02020603050405020304" pitchFamily="18" charset="0"/>
              </a:rPr>
              <a:t>view.</a:t>
            </a:r>
            <a:endParaRPr lang="en-US" sz="1100" dirty="0">
              <a:latin typeface="Inria Sans" panose="020B0604020202020204" charset="0"/>
              <a:cs typeface="Times New Roman" panose="02020603050405020304" pitchFamily="18" charset="0"/>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17743" y="1982675"/>
            <a:ext cx="230760" cy="230760"/>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07524" y="2295426"/>
            <a:ext cx="259448" cy="259448"/>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46589" y="1993066"/>
            <a:ext cx="252186" cy="252186"/>
          </a:xfrm>
          <a:prstGeom prst="rect">
            <a:avLst/>
          </a:prstGeom>
        </p:spPr>
      </p:pic>
      <p:sp>
        <p:nvSpPr>
          <p:cNvPr id="39" name="Rounded Rectangle 38"/>
          <p:cNvSpPr/>
          <p:nvPr/>
        </p:nvSpPr>
        <p:spPr>
          <a:xfrm>
            <a:off x="1386465" y="1350817"/>
            <a:ext cx="676436" cy="1288473"/>
          </a:xfrm>
          <a:prstGeom prst="roundRect">
            <a:avLst/>
          </a:prstGeom>
          <a:solidFill>
            <a:schemeClr val="accent4">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40" name="Rectangle 39"/>
          <p:cNvSpPr/>
          <p:nvPr/>
        </p:nvSpPr>
        <p:spPr>
          <a:xfrm>
            <a:off x="1352597" y="1381990"/>
            <a:ext cx="764953" cy="246221"/>
          </a:xfrm>
          <a:prstGeom prst="rect">
            <a:avLst/>
          </a:prstGeom>
        </p:spPr>
        <p:txBody>
          <a:bodyPr wrap="none">
            <a:spAutoFit/>
          </a:bodyPr>
          <a:lstStyle/>
          <a:p>
            <a:pPr algn="ctr"/>
            <a:r>
              <a:rPr lang="en-US" sz="1000" b="1" dirty="0" smtClean="0">
                <a:solidFill>
                  <a:schemeClr val="bg1"/>
                </a:solidFill>
                <a:latin typeface="Inria Sans" panose="020B0604020202020204" charset="0"/>
              </a:rPr>
              <a:t>Interfaces</a:t>
            </a:r>
            <a:endParaRPr lang="en-US" sz="1000" b="1" dirty="0">
              <a:solidFill>
                <a:schemeClr val="bg1"/>
              </a:solidFill>
              <a:latin typeface="Inria Sans" panose="020B0604020202020204" charset="0"/>
            </a:endParaRPr>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2915" y="1627206"/>
            <a:ext cx="217132" cy="217132"/>
          </a:xfrm>
          <a:prstGeom prst="rect">
            <a:avLst/>
          </a:prstGeom>
        </p:spPr>
      </p:pic>
      <p:sp>
        <p:nvSpPr>
          <p:cNvPr id="42" name="Rectangle 41"/>
          <p:cNvSpPr/>
          <p:nvPr/>
        </p:nvSpPr>
        <p:spPr>
          <a:xfrm>
            <a:off x="1436043" y="1628211"/>
            <a:ext cx="349775" cy="215444"/>
          </a:xfrm>
          <a:prstGeom prst="rect">
            <a:avLst/>
          </a:prstGeom>
        </p:spPr>
        <p:txBody>
          <a:bodyPr wrap="none">
            <a:spAutoFit/>
          </a:bodyPr>
          <a:lstStyle/>
          <a:p>
            <a:pPr algn="ctr"/>
            <a:r>
              <a:rPr lang="en-US" sz="800" dirty="0" smtClean="0">
                <a:solidFill>
                  <a:schemeClr val="bg1"/>
                </a:solidFill>
                <a:latin typeface="Inria Sans" panose="020B0604020202020204" charset="0"/>
              </a:rPr>
              <a:t>BLE</a:t>
            </a:r>
            <a:endParaRPr lang="en-US" sz="900" dirty="0">
              <a:solidFill>
                <a:schemeClr val="bg1"/>
              </a:solidFill>
              <a:latin typeface="Inria Sans" panose="020B0604020202020204"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35073" y="1902485"/>
            <a:ext cx="255953" cy="255953"/>
          </a:xfrm>
          <a:prstGeom prst="rect">
            <a:avLst/>
          </a:prstGeom>
        </p:spPr>
      </p:pic>
      <p:sp>
        <p:nvSpPr>
          <p:cNvPr id="45" name="Rectangle 44"/>
          <p:cNvSpPr/>
          <p:nvPr/>
        </p:nvSpPr>
        <p:spPr>
          <a:xfrm>
            <a:off x="1424969" y="1917215"/>
            <a:ext cx="393056" cy="215444"/>
          </a:xfrm>
          <a:prstGeom prst="rect">
            <a:avLst/>
          </a:prstGeom>
        </p:spPr>
        <p:txBody>
          <a:bodyPr wrap="none">
            <a:spAutoFit/>
          </a:bodyPr>
          <a:lstStyle/>
          <a:p>
            <a:pPr algn="ctr"/>
            <a:r>
              <a:rPr lang="en-US" sz="800" dirty="0" smtClean="0">
                <a:solidFill>
                  <a:schemeClr val="bg1"/>
                </a:solidFill>
                <a:latin typeface="Inria Sans" panose="020B0604020202020204" charset="0"/>
              </a:rPr>
              <a:t>RFID</a:t>
            </a:r>
            <a:endParaRPr lang="en-US" sz="900" dirty="0">
              <a:solidFill>
                <a:schemeClr val="bg1"/>
              </a:solidFill>
              <a:latin typeface="Inria Sans" panose="020B0604020202020204" charset="0"/>
            </a:endParaRPr>
          </a:p>
        </p:txBody>
      </p:sp>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3376" y="2137656"/>
            <a:ext cx="319673" cy="319673"/>
          </a:xfrm>
          <a:prstGeom prst="rect">
            <a:avLst/>
          </a:prstGeom>
        </p:spPr>
      </p:pic>
      <p:sp>
        <p:nvSpPr>
          <p:cNvPr id="46" name="Rectangle 45"/>
          <p:cNvSpPr/>
          <p:nvPr/>
        </p:nvSpPr>
        <p:spPr>
          <a:xfrm>
            <a:off x="1400999" y="2381764"/>
            <a:ext cx="641521" cy="215444"/>
          </a:xfrm>
          <a:prstGeom prst="rect">
            <a:avLst/>
          </a:prstGeom>
        </p:spPr>
        <p:txBody>
          <a:bodyPr wrap="none">
            <a:spAutoFit/>
          </a:bodyPr>
          <a:lstStyle/>
          <a:p>
            <a:pPr algn="ctr"/>
            <a:r>
              <a:rPr lang="en-US" sz="800" dirty="0" smtClean="0">
                <a:solidFill>
                  <a:schemeClr val="bg1"/>
                </a:solidFill>
                <a:latin typeface="Inria Sans" panose="020B0604020202020204" charset="0"/>
              </a:rPr>
              <a:t>Serial Port</a:t>
            </a:r>
            <a:endParaRPr lang="en-US" sz="900" dirty="0">
              <a:solidFill>
                <a:schemeClr val="bg1"/>
              </a:solidFill>
              <a:latin typeface="Inria Sans" panose="020B0604020202020204" charset="0"/>
            </a:endParaRPr>
          </a:p>
        </p:txBody>
      </p:sp>
      <p:cxnSp>
        <p:nvCxnSpPr>
          <p:cNvPr id="31" name="Straight Arrow Connector 30"/>
          <p:cNvCxnSpPr>
            <a:stCxn id="11" idx="3"/>
            <a:endCxn id="39" idx="1"/>
          </p:cNvCxnSpPr>
          <p:nvPr/>
        </p:nvCxnSpPr>
        <p:spPr>
          <a:xfrm>
            <a:off x="1197460" y="1995054"/>
            <a:ext cx="18900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230544" y="1340426"/>
            <a:ext cx="676436" cy="1288473"/>
          </a:xfrm>
          <a:prstGeom prst="round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59" name="Rectangle 58"/>
          <p:cNvSpPr/>
          <p:nvPr/>
        </p:nvSpPr>
        <p:spPr>
          <a:xfrm>
            <a:off x="2185269" y="1909334"/>
            <a:ext cx="764953" cy="707886"/>
          </a:xfrm>
          <a:prstGeom prst="rect">
            <a:avLst/>
          </a:prstGeom>
        </p:spPr>
        <p:txBody>
          <a:bodyPr wrap="none">
            <a:spAutoFit/>
          </a:bodyPr>
          <a:lstStyle/>
          <a:p>
            <a:pPr algn="ctr"/>
            <a:r>
              <a:rPr lang="en-US" sz="1000" b="1" dirty="0" smtClean="0">
                <a:solidFill>
                  <a:schemeClr val="bg1"/>
                </a:solidFill>
                <a:latin typeface="Inria Sans" panose="020B0604020202020204" charset="0"/>
              </a:rPr>
              <a:t>PCB</a:t>
            </a:r>
          </a:p>
          <a:p>
            <a:pPr algn="ctr"/>
            <a:r>
              <a:rPr lang="en-US" sz="1000" b="1" dirty="0" smtClean="0">
                <a:solidFill>
                  <a:schemeClr val="bg1"/>
                </a:solidFill>
                <a:latin typeface="Inria Sans" panose="020B0604020202020204" charset="0"/>
              </a:rPr>
              <a:t> and</a:t>
            </a:r>
          </a:p>
          <a:p>
            <a:pPr algn="ctr"/>
            <a:r>
              <a:rPr lang="en-US" sz="1000" b="1" dirty="0" smtClean="0">
                <a:solidFill>
                  <a:schemeClr val="bg1"/>
                </a:solidFill>
                <a:latin typeface="Inria Sans" panose="020B0604020202020204" charset="0"/>
              </a:rPr>
              <a:t> Micro</a:t>
            </a:r>
          </a:p>
          <a:p>
            <a:pPr algn="ctr"/>
            <a:r>
              <a:rPr lang="en-US" sz="1000" b="1" dirty="0" smtClean="0">
                <a:solidFill>
                  <a:schemeClr val="bg1"/>
                </a:solidFill>
                <a:latin typeface="Inria Sans" panose="020B0604020202020204" charset="0"/>
              </a:rPr>
              <a:t> Processor</a:t>
            </a:r>
            <a:endParaRPr lang="en-US" sz="1000" b="1" dirty="0">
              <a:solidFill>
                <a:schemeClr val="bg1"/>
              </a:solidFill>
              <a:latin typeface="Inria Sans" panose="020B0604020202020204" charset="0"/>
            </a:endParaRPr>
          </a:p>
        </p:txBody>
      </p:sp>
      <p:cxnSp>
        <p:nvCxnSpPr>
          <p:cNvPr id="60" name="Straight Arrow Connector 59"/>
          <p:cNvCxnSpPr/>
          <p:nvPr/>
        </p:nvCxnSpPr>
        <p:spPr>
          <a:xfrm>
            <a:off x="2042520" y="1993066"/>
            <a:ext cx="18900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9773" y="1481560"/>
            <a:ext cx="420925" cy="420925"/>
          </a:xfrm>
          <a:prstGeom prst="rect">
            <a:avLst/>
          </a:prstGeom>
        </p:spPr>
      </p:pic>
      <p:sp>
        <p:nvSpPr>
          <p:cNvPr id="62" name="Rounded Rectangle 61"/>
          <p:cNvSpPr/>
          <p:nvPr/>
        </p:nvSpPr>
        <p:spPr>
          <a:xfrm>
            <a:off x="532069" y="2784935"/>
            <a:ext cx="676436" cy="1288473"/>
          </a:xfrm>
          <a:prstGeom prst="roundRect">
            <a:avLst/>
          </a:prstGeom>
          <a:solidFill>
            <a:schemeClr val="tx1">
              <a:lumMod val="8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63" name="Rectangle 62"/>
          <p:cNvSpPr/>
          <p:nvPr/>
        </p:nvSpPr>
        <p:spPr>
          <a:xfrm>
            <a:off x="549526" y="2784935"/>
            <a:ext cx="641522" cy="400110"/>
          </a:xfrm>
          <a:prstGeom prst="rect">
            <a:avLst/>
          </a:prstGeom>
        </p:spPr>
        <p:txBody>
          <a:bodyPr wrap="none">
            <a:spAutoFit/>
          </a:bodyPr>
          <a:lstStyle/>
          <a:p>
            <a:pPr algn="ctr"/>
            <a:r>
              <a:rPr lang="en-US" sz="1000" b="1" dirty="0" smtClean="0">
                <a:solidFill>
                  <a:schemeClr val="bg1"/>
                </a:solidFill>
                <a:latin typeface="Inria Sans" panose="020B0604020202020204" charset="0"/>
              </a:rPr>
              <a:t>IoT</a:t>
            </a:r>
          </a:p>
          <a:p>
            <a:pPr algn="ctr"/>
            <a:r>
              <a:rPr lang="en-US" sz="1000" b="1" dirty="0" smtClean="0">
                <a:solidFill>
                  <a:schemeClr val="bg1"/>
                </a:solidFill>
                <a:latin typeface="Inria Sans" panose="020B0604020202020204" charset="0"/>
              </a:rPr>
              <a:t> Devices</a:t>
            </a:r>
            <a:endParaRPr lang="en-US" sz="1000" b="1" dirty="0">
              <a:solidFill>
                <a:schemeClr val="bg1"/>
              </a:solidFill>
              <a:latin typeface="Inria Sans" panose="020B0604020202020204" charset="0"/>
            </a:endParaRPr>
          </a:p>
        </p:txBody>
      </p:sp>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819" y="3299460"/>
            <a:ext cx="356792" cy="356792"/>
          </a:xfrm>
          <a:prstGeom prst="rect">
            <a:avLst/>
          </a:prstGeom>
        </p:spPr>
      </p:pic>
      <p:sp>
        <p:nvSpPr>
          <p:cNvPr id="65" name="Rectangle 64"/>
          <p:cNvSpPr/>
          <p:nvPr/>
        </p:nvSpPr>
        <p:spPr>
          <a:xfrm>
            <a:off x="523076" y="3656252"/>
            <a:ext cx="694421" cy="230832"/>
          </a:xfrm>
          <a:prstGeom prst="rect">
            <a:avLst/>
          </a:prstGeom>
        </p:spPr>
        <p:txBody>
          <a:bodyPr wrap="none">
            <a:spAutoFit/>
          </a:bodyPr>
          <a:lstStyle/>
          <a:p>
            <a:pPr algn="ctr"/>
            <a:r>
              <a:rPr lang="en-US" sz="900" b="1" dirty="0" smtClean="0">
                <a:solidFill>
                  <a:schemeClr val="bg1"/>
                </a:solidFill>
                <a:latin typeface="Inria Sans" panose="020B0604020202020204" charset="0"/>
              </a:rPr>
              <a:t>IP Camera</a:t>
            </a:r>
            <a:endParaRPr lang="en-US" sz="900" b="1" dirty="0">
              <a:solidFill>
                <a:schemeClr val="bg1"/>
              </a:solidFill>
              <a:latin typeface="Inria Sans" panose="020B0604020202020204" charset="0"/>
            </a:endParaRPr>
          </a:p>
        </p:txBody>
      </p:sp>
      <p:sp>
        <p:nvSpPr>
          <p:cNvPr id="66" name="Rounded Rectangle 65"/>
          <p:cNvSpPr/>
          <p:nvPr/>
        </p:nvSpPr>
        <p:spPr>
          <a:xfrm>
            <a:off x="2231029" y="4066779"/>
            <a:ext cx="676436" cy="796999"/>
          </a:xfrm>
          <a:prstGeom prst="roundRect">
            <a:avLst/>
          </a:prstGeom>
          <a:solidFill>
            <a:schemeClr val="tx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67" name="Rectangle 66"/>
          <p:cNvSpPr/>
          <p:nvPr/>
        </p:nvSpPr>
        <p:spPr>
          <a:xfrm>
            <a:off x="2199403" y="4354606"/>
            <a:ext cx="747320" cy="507831"/>
          </a:xfrm>
          <a:prstGeom prst="rect">
            <a:avLst/>
          </a:prstGeom>
        </p:spPr>
        <p:txBody>
          <a:bodyPr wrap="none">
            <a:spAutoFit/>
          </a:bodyPr>
          <a:lstStyle/>
          <a:p>
            <a:pPr algn="ctr"/>
            <a:r>
              <a:rPr lang="en-US" sz="900" b="1" dirty="0" smtClean="0">
                <a:solidFill>
                  <a:schemeClr val="bg1"/>
                </a:solidFill>
                <a:latin typeface="Inria Sans" panose="020B0604020202020204" charset="0"/>
              </a:rPr>
              <a:t>Edge </a:t>
            </a:r>
          </a:p>
          <a:p>
            <a:pPr algn="ctr"/>
            <a:r>
              <a:rPr lang="en-US" sz="900" b="1" dirty="0" smtClean="0">
                <a:solidFill>
                  <a:schemeClr val="bg1"/>
                </a:solidFill>
                <a:latin typeface="Inria Sans" panose="020B0604020202020204" charset="0"/>
              </a:rPr>
              <a:t>Computing</a:t>
            </a:r>
          </a:p>
          <a:p>
            <a:pPr algn="ctr"/>
            <a:r>
              <a:rPr lang="en-US" sz="900" b="1" dirty="0" smtClean="0">
                <a:solidFill>
                  <a:schemeClr val="bg1"/>
                </a:solidFill>
                <a:latin typeface="Inria Sans" panose="020B0604020202020204" charset="0"/>
              </a:rPr>
              <a:t> Node</a:t>
            </a:r>
            <a:endParaRPr lang="en-US" sz="900" b="1" dirty="0">
              <a:solidFill>
                <a:schemeClr val="bg1"/>
              </a:solidFill>
              <a:latin typeface="Inria Sans" panose="020B0604020202020204" charset="0"/>
            </a:endParaRPr>
          </a:p>
        </p:txBody>
      </p:sp>
      <p:pic>
        <p:nvPicPr>
          <p:cNvPr id="64" name="Picture 6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8080" y="4087561"/>
            <a:ext cx="319526" cy="319526"/>
          </a:xfrm>
          <a:prstGeom prst="rect">
            <a:avLst/>
          </a:prstGeom>
        </p:spPr>
      </p:pic>
      <p:sp>
        <p:nvSpPr>
          <p:cNvPr id="73" name="Rounded Rectangle 72"/>
          <p:cNvSpPr/>
          <p:nvPr/>
        </p:nvSpPr>
        <p:spPr>
          <a:xfrm>
            <a:off x="2240382" y="3340365"/>
            <a:ext cx="676436" cy="670197"/>
          </a:xfrm>
          <a:prstGeom prst="roundRect">
            <a:avLst/>
          </a:prstGeom>
          <a:solidFill>
            <a:schemeClr val="bg1">
              <a:lumMod val="25000"/>
              <a:lumOff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70" name="Picture 6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31541" y="3382501"/>
            <a:ext cx="304468" cy="304468"/>
          </a:xfrm>
          <a:prstGeom prst="rect">
            <a:avLst/>
          </a:prstGeom>
        </p:spPr>
      </p:pic>
      <p:sp>
        <p:nvSpPr>
          <p:cNvPr id="74" name="Rectangle 73"/>
          <p:cNvSpPr/>
          <p:nvPr/>
        </p:nvSpPr>
        <p:spPr>
          <a:xfrm>
            <a:off x="2217328" y="3648205"/>
            <a:ext cx="732894"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Low Power</a:t>
            </a:r>
          </a:p>
          <a:p>
            <a:pPr algn="ctr"/>
            <a:r>
              <a:rPr lang="en-US" sz="900" b="1" dirty="0" smtClean="0">
                <a:solidFill>
                  <a:schemeClr val="bg1"/>
                </a:solidFill>
                <a:latin typeface="Inria Sans" panose="020B0604020202020204" charset="0"/>
              </a:rPr>
              <a:t> Ethernet</a:t>
            </a:r>
            <a:endParaRPr lang="en-US" sz="900" b="1" dirty="0">
              <a:solidFill>
                <a:schemeClr val="bg1"/>
              </a:solidFill>
              <a:latin typeface="Inria Sans" panose="020B0604020202020204" charset="0"/>
            </a:endParaRPr>
          </a:p>
        </p:txBody>
      </p:sp>
      <p:sp>
        <p:nvSpPr>
          <p:cNvPr id="76" name="Rounded Rectangle 75"/>
          <p:cNvSpPr/>
          <p:nvPr/>
        </p:nvSpPr>
        <p:spPr>
          <a:xfrm>
            <a:off x="3601846" y="1340427"/>
            <a:ext cx="676436" cy="503228"/>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78" name="Rounded Rectangle 77"/>
          <p:cNvSpPr/>
          <p:nvPr/>
        </p:nvSpPr>
        <p:spPr>
          <a:xfrm>
            <a:off x="3601846" y="1902485"/>
            <a:ext cx="676436" cy="479279"/>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80" name="Rounded Rectangle 79"/>
          <p:cNvSpPr/>
          <p:nvPr/>
        </p:nvSpPr>
        <p:spPr>
          <a:xfrm>
            <a:off x="3601846" y="2425150"/>
            <a:ext cx="676436" cy="874310"/>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72" name="Picture 7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78629" y="1414399"/>
            <a:ext cx="522869" cy="313722"/>
          </a:xfrm>
          <a:prstGeom prst="rect">
            <a:avLst/>
          </a:prstGeom>
        </p:spPr>
      </p:pic>
      <p:pic>
        <p:nvPicPr>
          <p:cNvPr id="75" name="Picture 74"/>
          <p:cNvPicPr>
            <a:picLocks noChangeAspect="1"/>
          </p:cNvPicPr>
          <p:nvPr/>
        </p:nvPicPr>
        <p:blipFill>
          <a:blip r:embed="rId17">
            <a:extLst>
              <a:ext uri="{BEBA8EAE-BF5A-486C-A8C5-ECC9F3942E4B}">
                <a14:imgProps xmlns:a14="http://schemas.microsoft.com/office/drawing/2010/main">
                  <a14:imgLayer r:embed="rId18">
                    <a14:imgEffect>
                      <a14:backgroundRemoval t="4600" b="95800" l="3500" r="96875">
                        <a14:foregroundMark x1="5250" y1="25400" x2="11625" y2="64800"/>
                        <a14:foregroundMark x1="24875" y1="58000" x2="32000" y2="35200"/>
                        <a14:foregroundMark x1="18625" y1="12800" x2="42750" y2="8200"/>
                        <a14:foregroundMark x1="22125" y1="20600" x2="39625" y2="17400"/>
                        <a14:foregroundMark x1="25625" y1="28800" x2="38375" y2="26400"/>
                        <a14:foregroundMark x1="73625" y1="60400" x2="80125" y2="48800"/>
                        <a14:foregroundMark x1="26625" y1="69800" x2="33000" y2="75000"/>
                        <a14:foregroundMark x1="23250" y1="77000" x2="33625" y2="84800"/>
                        <a14:foregroundMark x1="47125" y1="84800" x2="37625" y2="92600"/>
                      </a14:backgroundRemoval>
                    </a14:imgEffect>
                  </a14:imgLayer>
                </a14:imgProps>
              </a:ext>
              <a:ext uri="{28A0092B-C50C-407E-A947-70E740481C1C}">
                <a14:useLocalDpi xmlns:a14="http://schemas.microsoft.com/office/drawing/2010/main" val="0"/>
              </a:ext>
            </a:extLst>
          </a:blip>
          <a:stretch>
            <a:fillRect/>
          </a:stretch>
        </p:blipFill>
        <p:spPr>
          <a:xfrm>
            <a:off x="3700702" y="1982673"/>
            <a:ext cx="523643" cy="327277"/>
          </a:xfrm>
          <a:prstGeom prst="rect">
            <a:avLst/>
          </a:prstGeom>
        </p:spPr>
      </p:pic>
      <p:pic>
        <p:nvPicPr>
          <p:cNvPr id="83" name="Picture 8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45233" y="2470353"/>
            <a:ext cx="389659" cy="389659"/>
          </a:xfrm>
          <a:prstGeom prst="rect">
            <a:avLst/>
          </a:prstGeom>
        </p:spPr>
      </p:pic>
      <p:pic>
        <p:nvPicPr>
          <p:cNvPr id="84" name="Picture 83"/>
          <p:cNvPicPr>
            <a:picLocks noChangeAspect="1"/>
          </p:cNvPicPr>
          <p:nvPr/>
        </p:nvPicPr>
        <p:blipFill>
          <a:blip r:embed="rId20">
            <a:extLst>
              <a:ext uri="{BEBA8EAE-BF5A-486C-A8C5-ECC9F3942E4B}">
                <a14:imgProps xmlns:a14="http://schemas.microsoft.com/office/drawing/2010/main">
                  <a14:imgLayer r:embed="rId21">
                    <a14:imgEffect>
                      <a14:backgroundRemoval t="2105" b="69006" l="2667" r="97500">
                        <a14:foregroundMark x1="44167" y1="53216" x2="92000" y2="28772"/>
                      </a14:backgroundRemoval>
                    </a14:imgEffect>
                  </a14:imgLayer>
                </a14:imgProps>
              </a:ext>
              <a:ext uri="{28A0092B-C50C-407E-A947-70E740481C1C}">
                <a14:useLocalDpi xmlns:a14="http://schemas.microsoft.com/office/drawing/2010/main" val="0"/>
              </a:ext>
            </a:extLst>
          </a:blip>
          <a:stretch>
            <a:fillRect/>
          </a:stretch>
        </p:blipFill>
        <p:spPr>
          <a:xfrm>
            <a:off x="3769405" y="2860012"/>
            <a:ext cx="341313" cy="545566"/>
          </a:xfrm>
          <a:prstGeom prst="rect">
            <a:avLst/>
          </a:prstGeom>
        </p:spPr>
      </p:pic>
      <p:cxnSp>
        <p:nvCxnSpPr>
          <p:cNvPr id="86" name="Straight Connector 85"/>
          <p:cNvCxnSpPr/>
          <p:nvPr/>
        </p:nvCxnSpPr>
        <p:spPr>
          <a:xfrm flipH="1">
            <a:off x="4832931" y="1095042"/>
            <a:ext cx="48809" cy="39116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5345640" y="1340427"/>
            <a:ext cx="676436" cy="576788"/>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92" name="Rounded Rectangle 91"/>
          <p:cNvSpPr/>
          <p:nvPr/>
        </p:nvSpPr>
        <p:spPr>
          <a:xfrm>
            <a:off x="5335249" y="2105930"/>
            <a:ext cx="676436" cy="592426"/>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93" name="Rounded Rectangle 92"/>
          <p:cNvSpPr/>
          <p:nvPr/>
        </p:nvSpPr>
        <p:spPr>
          <a:xfrm>
            <a:off x="5335249" y="2747832"/>
            <a:ext cx="676436" cy="642246"/>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88" name="Picture 8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38037" y="1381219"/>
            <a:ext cx="291641" cy="265799"/>
          </a:xfrm>
          <a:prstGeom prst="rect">
            <a:avLst/>
          </a:prstGeom>
        </p:spPr>
      </p:pic>
      <p:sp>
        <p:nvSpPr>
          <p:cNvPr id="95" name="Rectangle 94"/>
          <p:cNvSpPr/>
          <p:nvPr/>
        </p:nvSpPr>
        <p:spPr>
          <a:xfrm>
            <a:off x="5386339" y="1599042"/>
            <a:ext cx="595035"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Cellular </a:t>
            </a:r>
          </a:p>
          <a:p>
            <a:pPr algn="ctr"/>
            <a:r>
              <a:rPr lang="en-US" sz="900" b="1" dirty="0" smtClean="0">
                <a:solidFill>
                  <a:schemeClr val="bg1"/>
                </a:solidFill>
                <a:latin typeface="Inria Sans" panose="020B0604020202020204" charset="0"/>
              </a:rPr>
              <a:t>4G/ 5G</a:t>
            </a:r>
            <a:endParaRPr lang="en-US" sz="900" b="1" dirty="0">
              <a:solidFill>
                <a:schemeClr val="bg1"/>
              </a:solidFill>
              <a:latin typeface="Inria Sans" panose="020B0604020202020204" charset="0"/>
            </a:endParaRPr>
          </a:p>
        </p:txBody>
      </p:sp>
      <p:pic>
        <p:nvPicPr>
          <p:cNvPr id="89" name="Picture 8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51611" y="2164312"/>
            <a:ext cx="254171" cy="254171"/>
          </a:xfrm>
          <a:prstGeom prst="rect">
            <a:avLst/>
          </a:prstGeom>
        </p:spPr>
      </p:pic>
      <p:sp>
        <p:nvSpPr>
          <p:cNvPr id="97" name="Rectangle 96"/>
          <p:cNvSpPr/>
          <p:nvPr/>
        </p:nvSpPr>
        <p:spPr>
          <a:xfrm>
            <a:off x="5340714" y="2357655"/>
            <a:ext cx="644727"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LoRa</a:t>
            </a:r>
          </a:p>
          <a:p>
            <a:pPr algn="ctr"/>
            <a:r>
              <a:rPr lang="en-US" sz="900" b="1" dirty="0" smtClean="0">
                <a:solidFill>
                  <a:schemeClr val="bg1"/>
                </a:solidFill>
                <a:latin typeface="Inria Sans" panose="020B0604020202020204" charset="0"/>
              </a:rPr>
              <a:t> Gateway</a:t>
            </a:r>
            <a:endParaRPr lang="en-US" sz="900" b="1" dirty="0">
              <a:solidFill>
                <a:schemeClr val="bg1"/>
              </a:solidFill>
              <a:latin typeface="Inria Sans" panose="020B0604020202020204" charset="0"/>
            </a:endParaRPr>
          </a:p>
        </p:txBody>
      </p:sp>
      <p:pic>
        <p:nvPicPr>
          <p:cNvPr id="98" name="Picture 9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07556" y="2774681"/>
            <a:ext cx="311283" cy="311283"/>
          </a:xfrm>
          <a:prstGeom prst="rect">
            <a:avLst/>
          </a:prstGeom>
        </p:spPr>
      </p:pic>
      <p:sp>
        <p:nvSpPr>
          <p:cNvPr id="99" name="Rectangle 98"/>
          <p:cNvSpPr/>
          <p:nvPr/>
        </p:nvSpPr>
        <p:spPr>
          <a:xfrm>
            <a:off x="5340713" y="3044954"/>
            <a:ext cx="644727"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IoT</a:t>
            </a:r>
          </a:p>
          <a:p>
            <a:pPr algn="ctr"/>
            <a:r>
              <a:rPr lang="en-US" sz="900" b="1" dirty="0" smtClean="0">
                <a:solidFill>
                  <a:schemeClr val="bg1"/>
                </a:solidFill>
                <a:latin typeface="Inria Sans" panose="020B0604020202020204" charset="0"/>
              </a:rPr>
              <a:t> Gateway</a:t>
            </a:r>
            <a:endParaRPr lang="en-US" sz="900" b="1" dirty="0">
              <a:solidFill>
                <a:schemeClr val="bg1"/>
              </a:solidFill>
              <a:latin typeface="Inria Sans" panose="020B0604020202020204" charset="0"/>
            </a:endParaRPr>
          </a:p>
        </p:txBody>
      </p:sp>
      <p:pic>
        <p:nvPicPr>
          <p:cNvPr id="94" name="Picture 9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67467" y="1291419"/>
            <a:ext cx="382716" cy="382716"/>
          </a:xfrm>
          <a:prstGeom prst="rect">
            <a:avLst/>
          </a:prstGeom>
        </p:spPr>
      </p:pic>
      <p:sp>
        <p:nvSpPr>
          <p:cNvPr id="101" name="Rectangle 100"/>
          <p:cNvSpPr/>
          <p:nvPr/>
        </p:nvSpPr>
        <p:spPr>
          <a:xfrm>
            <a:off x="6708726" y="1679142"/>
            <a:ext cx="683200" cy="253916"/>
          </a:xfrm>
          <a:prstGeom prst="rect">
            <a:avLst/>
          </a:prstGeom>
        </p:spPr>
        <p:txBody>
          <a:bodyPr wrap="none">
            <a:spAutoFit/>
          </a:bodyPr>
          <a:lstStyle/>
          <a:p>
            <a:pPr algn="ctr"/>
            <a:r>
              <a:rPr lang="en-US" sz="1050" b="1" dirty="0" smtClean="0">
                <a:solidFill>
                  <a:schemeClr val="bg1"/>
                </a:solidFill>
                <a:latin typeface="Inria Sans" panose="020B0604020202020204" charset="0"/>
              </a:rPr>
              <a:t>Internet</a:t>
            </a:r>
            <a:endParaRPr lang="en-US" sz="1050" b="1" dirty="0">
              <a:solidFill>
                <a:schemeClr val="bg1"/>
              </a:solidFill>
              <a:latin typeface="Inria Sans" panose="020B0604020202020204" charset="0"/>
            </a:endParaRPr>
          </a:p>
        </p:txBody>
      </p:sp>
      <p:sp>
        <p:nvSpPr>
          <p:cNvPr id="102" name="Rounded Rectangle 101"/>
          <p:cNvSpPr/>
          <p:nvPr/>
        </p:nvSpPr>
        <p:spPr>
          <a:xfrm>
            <a:off x="6763997" y="2121619"/>
            <a:ext cx="676436" cy="642246"/>
          </a:xfrm>
          <a:prstGeom prst="roundRect">
            <a:avLst/>
          </a:prstGeom>
          <a:solidFill>
            <a:schemeClr val="bg1">
              <a:lumMod val="50000"/>
              <a:lumOff val="5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104" name="Rectangle 103"/>
          <p:cNvSpPr/>
          <p:nvPr/>
        </p:nvSpPr>
        <p:spPr>
          <a:xfrm>
            <a:off x="6830716" y="2498933"/>
            <a:ext cx="545342" cy="230832"/>
          </a:xfrm>
          <a:prstGeom prst="rect">
            <a:avLst/>
          </a:prstGeom>
        </p:spPr>
        <p:txBody>
          <a:bodyPr wrap="none">
            <a:spAutoFit/>
          </a:bodyPr>
          <a:lstStyle/>
          <a:p>
            <a:pPr algn="ctr"/>
            <a:r>
              <a:rPr lang="en-US" sz="900" b="1" dirty="0" smtClean="0">
                <a:solidFill>
                  <a:schemeClr val="bg1"/>
                </a:solidFill>
                <a:latin typeface="Inria Sans" panose="020B0604020202020204" charset="0"/>
              </a:rPr>
              <a:t>Optical</a:t>
            </a:r>
            <a:endParaRPr lang="en-US" sz="900" b="1" dirty="0">
              <a:solidFill>
                <a:schemeClr val="bg1"/>
              </a:solidFill>
              <a:latin typeface="Inria Sans" panose="020B0604020202020204" charset="0"/>
            </a:endParaRPr>
          </a:p>
        </p:txBody>
      </p:sp>
      <p:pic>
        <p:nvPicPr>
          <p:cNvPr id="105" name="Picture 104"/>
          <p:cNvPicPr>
            <a:picLocks noChangeAspect="1"/>
          </p:cNvPicPr>
          <p:nvPr/>
        </p:nvPicPr>
        <p:blipFill rotWithShape="1">
          <a:blip r:embed="rId25">
            <a:extLst>
              <a:ext uri="{28A0092B-C50C-407E-A947-70E740481C1C}">
                <a14:useLocalDpi xmlns:a14="http://schemas.microsoft.com/office/drawing/2010/main" val="0"/>
              </a:ext>
            </a:extLst>
          </a:blip>
          <a:srcRect l="53591" t="30761" r="30068" b="49517"/>
          <a:stretch/>
        </p:blipFill>
        <p:spPr>
          <a:xfrm>
            <a:off x="6910173" y="2086189"/>
            <a:ext cx="401995" cy="485167"/>
          </a:xfrm>
          <a:prstGeom prst="rect">
            <a:avLst/>
          </a:prstGeom>
        </p:spPr>
      </p:pic>
      <p:cxnSp>
        <p:nvCxnSpPr>
          <p:cNvPr id="108" name="Straight Connector 107"/>
          <p:cNvCxnSpPr/>
          <p:nvPr/>
        </p:nvCxnSpPr>
        <p:spPr>
          <a:xfrm flipH="1">
            <a:off x="7569545" y="1068343"/>
            <a:ext cx="48809" cy="39116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2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0713" y="1102738"/>
            <a:ext cx="598523" cy="598523"/>
          </a:xfrm>
          <a:prstGeom prst="rect">
            <a:avLst/>
          </a:prstGeom>
        </p:spPr>
      </p:pic>
      <p:pic>
        <p:nvPicPr>
          <p:cNvPr id="107" name="Picture 106"/>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19647" y="1113128"/>
            <a:ext cx="557700" cy="557700"/>
          </a:xfrm>
          <a:prstGeom prst="rect">
            <a:avLst/>
          </a:prstGeom>
        </p:spPr>
      </p:pic>
      <p:sp>
        <p:nvSpPr>
          <p:cNvPr id="111" name="Rectangle 110"/>
          <p:cNvSpPr/>
          <p:nvPr/>
        </p:nvSpPr>
        <p:spPr>
          <a:xfrm>
            <a:off x="8003323" y="1730843"/>
            <a:ext cx="1032655" cy="276999"/>
          </a:xfrm>
          <a:prstGeom prst="rect">
            <a:avLst/>
          </a:prstGeom>
        </p:spPr>
        <p:txBody>
          <a:bodyPr wrap="none">
            <a:spAutoFit/>
          </a:bodyPr>
          <a:lstStyle/>
          <a:p>
            <a:pPr algn="ctr"/>
            <a:r>
              <a:rPr lang="en-US" sz="1200" b="1" dirty="0" smtClean="0">
                <a:solidFill>
                  <a:schemeClr val="bg1"/>
                </a:solidFill>
                <a:latin typeface="Inria Sans" panose="020B0604020202020204" charset="0"/>
              </a:rPr>
              <a:t>Cloud Server</a:t>
            </a:r>
            <a:endParaRPr lang="en-US" sz="1200" b="1" dirty="0">
              <a:solidFill>
                <a:schemeClr val="bg1"/>
              </a:solidFill>
              <a:latin typeface="Inria Sans" panose="020B0604020202020204" charset="0"/>
            </a:endParaRPr>
          </a:p>
        </p:txBody>
      </p:sp>
      <p:cxnSp>
        <p:nvCxnSpPr>
          <p:cNvPr id="112" name="Straight Arrow Connector 111"/>
          <p:cNvCxnSpPr/>
          <p:nvPr/>
        </p:nvCxnSpPr>
        <p:spPr>
          <a:xfrm flipV="1">
            <a:off x="2450103" y="2665182"/>
            <a:ext cx="0" cy="634279"/>
          </a:xfrm>
          <a:prstGeom prst="straightConnector1">
            <a:avLst/>
          </a:prstGeom>
          <a:ln w="19050">
            <a:solidFill>
              <a:schemeClr val="bg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2950222" y="2158438"/>
            <a:ext cx="617338" cy="0"/>
          </a:xfrm>
          <a:prstGeom prst="straightConnector1">
            <a:avLst/>
          </a:prstGeom>
          <a:ln w="19050">
            <a:solidFill>
              <a:schemeClr val="accent6">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p:nvPr/>
        </p:nvCxnSpPr>
        <p:spPr>
          <a:xfrm flipV="1">
            <a:off x="1275224" y="1667800"/>
            <a:ext cx="2292336" cy="1314254"/>
          </a:xfrm>
          <a:prstGeom prst="bentConnector3">
            <a:avLst>
              <a:gd name="adj1" fmla="val 82637"/>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950222" y="1491838"/>
            <a:ext cx="617338" cy="0"/>
          </a:xfrm>
          <a:prstGeom prst="straightConnector1">
            <a:avLst/>
          </a:prstGeom>
          <a:ln w="19050">
            <a:solidFill>
              <a:schemeClr val="accent6">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275224" y="3130219"/>
            <a:ext cx="22923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262303" y="3547681"/>
            <a:ext cx="96541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p:nvPr/>
        </p:nvCxnSpPr>
        <p:spPr>
          <a:xfrm rot="10800000">
            <a:off x="778808" y="4112975"/>
            <a:ext cx="1441830" cy="310740"/>
          </a:xfrm>
          <a:prstGeom prst="bentConnector3">
            <a:avLst>
              <a:gd name="adj1" fmla="val 100447"/>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Elbow Connector 132"/>
          <p:cNvCxnSpPr>
            <a:stCxn id="80" idx="1"/>
          </p:cNvCxnSpPr>
          <p:nvPr/>
        </p:nvCxnSpPr>
        <p:spPr>
          <a:xfrm rot="10800000">
            <a:off x="2636830" y="2647133"/>
            <a:ext cx="965017" cy="215172"/>
          </a:xfrm>
          <a:prstGeom prst="bentConnector3">
            <a:avLst>
              <a:gd name="adj1" fmla="val 99531"/>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66" idx="3"/>
            <a:endCxn id="99" idx="2"/>
          </p:cNvCxnSpPr>
          <p:nvPr/>
        </p:nvCxnSpPr>
        <p:spPr>
          <a:xfrm flipV="1">
            <a:off x="2907465" y="3414286"/>
            <a:ext cx="2755612" cy="1050993"/>
          </a:xfrm>
          <a:prstGeom prst="bentConnector2">
            <a:avLst/>
          </a:prstGeom>
          <a:ln w="19050">
            <a:solidFill>
              <a:srgbClr val="FB7A6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Elbow Connector 140"/>
          <p:cNvCxnSpPr>
            <a:stCxn id="73" idx="3"/>
          </p:cNvCxnSpPr>
          <p:nvPr/>
        </p:nvCxnSpPr>
        <p:spPr>
          <a:xfrm flipV="1">
            <a:off x="2916818" y="3428158"/>
            <a:ext cx="3003636" cy="247306"/>
          </a:xfrm>
          <a:prstGeom prst="bentConnector3">
            <a:avLst>
              <a:gd name="adj1" fmla="val 99816"/>
            </a:avLst>
          </a:prstGeom>
          <a:ln w="19050">
            <a:solidFill>
              <a:srgbClr val="FB7A6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Elbow Connector 150"/>
          <p:cNvCxnSpPr/>
          <p:nvPr/>
        </p:nvCxnSpPr>
        <p:spPr>
          <a:xfrm flipV="1">
            <a:off x="3905302" y="3393505"/>
            <a:ext cx="1550732" cy="429656"/>
          </a:xfrm>
          <a:prstGeom prst="bentConnector3">
            <a:avLst>
              <a:gd name="adj1" fmla="val 100255"/>
            </a:avLst>
          </a:prstGeom>
          <a:ln w="19050">
            <a:solidFill>
              <a:srgbClr val="10E7D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V="1">
            <a:off x="3917924" y="3374405"/>
            <a:ext cx="1356" cy="448742"/>
          </a:xfrm>
          <a:prstGeom prst="straightConnector1">
            <a:avLst/>
          </a:prstGeom>
          <a:ln w="19050">
            <a:solidFill>
              <a:srgbClr val="10E7D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4285271" y="1481560"/>
            <a:ext cx="1012735" cy="0"/>
          </a:xfrm>
          <a:prstGeom prst="straightConnector1">
            <a:avLst/>
          </a:prstGeom>
          <a:ln w="19050">
            <a:solidFill>
              <a:schemeClr val="accent6">
                <a:lumMod val="9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6082413" y="1543481"/>
            <a:ext cx="681584" cy="0"/>
          </a:xfrm>
          <a:prstGeom prst="straightConnector1">
            <a:avLst/>
          </a:prstGeom>
          <a:ln w="19050">
            <a:solidFill>
              <a:schemeClr val="accent6">
                <a:lumMod val="9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5649152" y="1909334"/>
            <a:ext cx="0" cy="167341"/>
          </a:xfrm>
          <a:prstGeom prst="straightConnector1">
            <a:avLst/>
          </a:prstGeom>
          <a:ln w="19050">
            <a:solidFill>
              <a:srgbClr val="10E7D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4285271" y="2230521"/>
            <a:ext cx="1012735"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4276309" y="2989475"/>
            <a:ext cx="1012735"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6082413" y="2381764"/>
            <a:ext cx="626313"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7279185" y="1514118"/>
            <a:ext cx="631919" cy="0"/>
          </a:xfrm>
          <a:prstGeom prst="straightConnector1">
            <a:avLst/>
          </a:prstGeom>
          <a:ln w="19050">
            <a:solidFill>
              <a:schemeClr val="accent6">
                <a:lumMod val="9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stCxn id="105" idx="0"/>
          </p:cNvCxnSpPr>
          <p:nvPr/>
        </p:nvCxnSpPr>
        <p:spPr>
          <a:xfrm flipV="1">
            <a:off x="7111171" y="1860921"/>
            <a:ext cx="3930" cy="225268"/>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1808328" y="1256048"/>
            <a:ext cx="4319977" cy="3066059"/>
          </a:xfrm>
          <a:prstGeom prst="rect">
            <a:avLst/>
          </a:prstGeom>
          <a:solidFill>
            <a:srgbClr val="D3F8EC">
              <a:alpha val="89804"/>
            </a:srgbClr>
          </a:solidFill>
          <a:ln>
            <a:solidFill>
              <a:srgbClr val="D3F8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ounded Rectangle 205"/>
          <p:cNvSpPr/>
          <p:nvPr/>
        </p:nvSpPr>
        <p:spPr>
          <a:xfrm>
            <a:off x="2167291" y="1932092"/>
            <a:ext cx="1460602" cy="349584"/>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Eavesdropping</a:t>
            </a:r>
            <a:endParaRPr lang="en-US" dirty="0">
              <a:latin typeface="Inria Sans" panose="020B0604020202020204" charset="0"/>
            </a:endParaRPr>
          </a:p>
        </p:txBody>
      </p:sp>
      <p:sp>
        <p:nvSpPr>
          <p:cNvPr id="209" name="Rounded Rectangle 208"/>
          <p:cNvSpPr/>
          <p:nvPr/>
        </p:nvSpPr>
        <p:spPr>
          <a:xfrm>
            <a:off x="2179006" y="2336973"/>
            <a:ext cx="1433625"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Battery drainage</a:t>
            </a:r>
          </a:p>
        </p:txBody>
      </p:sp>
      <p:sp>
        <p:nvSpPr>
          <p:cNvPr id="210" name="Rounded Rectangle 209"/>
          <p:cNvSpPr/>
          <p:nvPr/>
        </p:nvSpPr>
        <p:spPr>
          <a:xfrm>
            <a:off x="2179006" y="2720691"/>
            <a:ext cx="1433625"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Hardware failure</a:t>
            </a:r>
          </a:p>
        </p:txBody>
      </p:sp>
      <p:sp>
        <p:nvSpPr>
          <p:cNvPr id="211" name="Rounded Rectangle 210"/>
          <p:cNvSpPr/>
          <p:nvPr/>
        </p:nvSpPr>
        <p:spPr>
          <a:xfrm>
            <a:off x="2179006" y="3103675"/>
            <a:ext cx="1429903"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Malicious data injection</a:t>
            </a:r>
          </a:p>
        </p:txBody>
      </p:sp>
      <p:sp>
        <p:nvSpPr>
          <p:cNvPr id="212" name="Rounded Rectangle 211"/>
          <p:cNvSpPr/>
          <p:nvPr/>
        </p:nvSpPr>
        <p:spPr>
          <a:xfrm>
            <a:off x="2179006" y="3489459"/>
            <a:ext cx="1429903"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Sybil attack</a:t>
            </a:r>
          </a:p>
        </p:txBody>
      </p:sp>
      <p:sp>
        <p:nvSpPr>
          <p:cNvPr id="215" name="Rounded Rectangle 214"/>
          <p:cNvSpPr/>
          <p:nvPr/>
        </p:nvSpPr>
        <p:spPr>
          <a:xfrm>
            <a:off x="4203190" y="1932092"/>
            <a:ext cx="1602592" cy="349584"/>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 impersonation and interrogation attacks</a:t>
            </a:r>
            <a:endParaRPr lang="en-US" dirty="0">
              <a:latin typeface="Inria Sans" panose="020B0604020202020204" charset="0"/>
            </a:endParaRPr>
          </a:p>
        </p:txBody>
      </p:sp>
      <p:sp>
        <p:nvSpPr>
          <p:cNvPr id="216" name="Rounded Rectangle 215"/>
          <p:cNvSpPr/>
          <p:nvPr/>
        </p:nvSpPr>
        <p:spPr>
          <a:xfrm>
            <a:off x="4214905" y="2336973"/>
            <a:ext cx="1593990"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collision attack</a:t>
            </a:r>
          </a:p>
        </p:txBody>
      </p:sp>
      <p:sp>
        <p:nvSpPr>
          <p:cNvPr id="217" name="Rounded Rectangle 216"/>
          <p:cNvSpPr/>
          <p:nvPr/>
        </p:nvSpPr>
        <p:spPr>
          <a:xfrm>
            <a:off x="4214905" y="2720691"/>
            <a:ext cx="1590877"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exploitation of CSMA</a:t>
            </a:r>
          </a:p>
        </p:txBody>
      </p:sp>
      <p:sp>
        <p:nvSpPr>
          <p:cNvPr id="218" name="Rounded Rectangle 217"/>
          <p:cNvSpPr/>
          <p:nvPr/>
        </p:nvSpPr>
        <p:spPr>
          <a:xfrm>
            <a:off x="4214905" y="3103675"/>
            <a:ext cx="1603934"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Fragmentation attack</a:t>
            </a:r>
          </a:p>
        </p:txBody>
      </p:sp>
      <p:sp>
        <p:nvSpPr>
          <p:cNvPr id="219" name="Rounded Rectangle 218"/>
          <p:cNvSpPr/>
          <p:nvPr/>
        </p:nvSpPr>
        <p:spPr>
          <a:xfrm>
            <a:off x="4214905" y="3489459"/>
            <a:ext cx="1603934"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replay attacks</a:t>
            </a:r>
          </a:p>
        </p:txBody>
      </p:sp>
      <p:sp>
        <p:nvSpPr>
          <p:cNvPr id="199" name="Rectangle 198"/>
          <p:cNvSpPr/>
          <p:nvPr/>
        </p:nvSpPr>
        <p:spPr>
          <a:xfrm>
            <a:off x="2282882" y="1542806"/>
            <a:ext cx="1260281" cy="276999"/>
          </a:xfrm>
          <a:prstGeom prst="rect">
            <a:avLst/>
          </a:prstGeom>
        </p:spPr>
        <p:txBody>
          <a:bodyPr wrap="none">
            <a:spAutoFit/>
          </a:bodyPr>
          <a:lstStyle/>
          <a:p>
            <a:r>
              <a:rPr lang="en-US" sz="1200" b="1" dirty="0" smtClean="0">
                <a:solidFill>
                  <a:schemeClr val="accent1">
                    <a:lumMod val="50000"/>
                  </a:schemeClr>
                </a:solidFill>
                <a:latin typeface="NimbusSanL-Bold"/>
              </a:rPr>
              <a:t>Physical </a:t>
            </a:r>
            <a:r>
              <a:rPr lang="en-US" sz="1200" b="1" dirty="0">
                <a:solidFill>
                  <a:schemeClr val="accent1">
                    <a:lumMod val="50000"/>
                  </a:schemeClr>
                </a:solidFill>
                <a:latin typeface="NimbusSanL-Bold"/>
              </a:rPr>
              <a:t>Layer</a:t>
            </a:r>
            <a:endParaRPr lang="en-US" sz="1200" dirty="0">
              <a:solidFill>
                <a:schemeClr val="accent1">
                  <a:lumMod val="50000"/>
                </a:schemeClr>
              </a:solidFill>
            </a:endParaRPr>
          </a:p>
        </p:txBody>
      </p:sp>
      <p:sp>
        <p:nvSpPr>
          <p:cNvPr id="224" name="Rectangle 223"/>
          <p:cNvSpPr/>
          <p:nvPr/>
        </p:nvSpPr>
        <p:spPr>
          <a:xfrm>
            <a:off x="4468494" y="1561845"/>
            <a:ext cx="986167" cy="276999"/>
          </a:xfrm>
          <a:prstGeom prst="rect">
            <a:avLst/>
          </a:prstGeom>
        </p:spPr>
        <p:txBody>
          <a:bodyPr wrap="none">
            <a:spAutoFit/>
          </a:bodyPr>
          <a:lstStyle/>
          <a:p>
            <a:r>
              <a:rPr lang="en-US" sz="1200" b="1" dirty="0">
                <a:solidFill>
                  <a:schemeClr val="accent1">
                    <a:lumMod val="50000"/>
                  </a:schemeClr>
                </a:solidFill>
                <a:latin typeface="NimbusSanL-Bold"/>
              </a:rPr>
              <a:t>MAC Layer</a:t>
            </a:r>
          </a:p>
        </p:txBody>
      </p:sp>
    </p:spTree>
    <p:extLst>
      <p:ext uri="{BB962C8B-B14F-4D97-AF65-F5344CB8AC3E}">
        <p14:creationId xmlns:p14="http://schemas.microsoft.com/office/powerpoint/2010/main" val="10224601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70</a:t>
            </a:fld>
            <a:endParaRPr/>
          </a:p>
        </p:txBody>
      </p:sp>
      <mc:AlternateContent xmlns:mc="http://schemas.openxmlformats.org/markup-compatibility/2006" xmlns:a14="http://schemas.microsoft.com/office/drawing/2010/main">
        <mc:Choice Requires="a14">
          <p:sp>
            <p:nvSpPr>
              <p:cNvPr id="13" name="Rectangle 12"/>
              <p:cNvSpPr/>
              <p:nvPr/>
            </p:nvSpPr>
            <p:spPr>
              <a:xfrm>
                <a:off x="6063343" y="2219140"/>
                <a:ext cx="2911464" cy="4624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m:t>
                      </m:r>
                      <m:r>
                        <a:rPr lang="en-US" sz="1200" b="0" i="1" smtClean="0">
                          <a:solidFill>
                            <a:schemeClr val="tx1"/>
                          </a:solidFill>
                          <a:latin typeface="Cambria Math" panose="02040503050406030204" pitchFamily="18" charset="0"/>
                          <a:ea typeface="Cambria Math" panose="02040503050406030204" pitchFamily="18" charset="0"/>
                        </a:rPr>
                        <m:t>=</m:t>
                      </m:r>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5</m:t>
                          </m:r>
                        </m:num>
                        <m:den>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066</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00000144</m:t>
                          </m:r>
                        </m:den>
                      </m:f>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5172</m:t>
                      </m:r>
                      <m:r>
                        <a:rPr lang="en-US" sz="1200" b="0" i="0" smtClean="0">
                          <a:solidFill>
                            <a:schemeClr val="tx1"/>
                          </a:solidFill>
                          <a:latin typeface="Cambria Math" panose="02040503050406030204" pitchFamily="18" charset="0"/>
                          <a:ea typeface="Cambria Math" panose="02040503050406030204" pitchFamily="18" charset="0"/>
                        </a:rPr>
                        <m:t>000</m:t>
                      </m:r>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6063343" y="2219140"/>
                <a:ext cx="2911464" cy="462499"/>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18" name="Google Shape;327;p24"/>
          <p:cNvGraphicFramePr/>
          <p:nvPr>
            <p:extLst>
              <p:ext uri="{D42A27DB-BD31-4B8C-83A1-F6EECF244321}">
                <p14:modId xmlns:p14="http://schemas.microsoft.com/office/powerpoint/2010/main" val="1715565540"/>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0,066</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1,613</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984399553"/>
                  </p:ext>
                </p:extLst>
              </p:nvPr>
            </p:nvGraphicFramePr>
            <p:xfrm>
              <a:off x="4708676"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5172</m:t>
                                </m:r>
                                <m:r>
                                  <a:rPr lang="en-US" sz="1400" b="0" i="0" smtClean="0">
                                    <a:solidFill>
                                      <a:schemeClr val="tx1"/>
                                    </a:solidFill>
                                    <a:latin typeface="Cambria Math" panose="02040503050406030204" pitchFamily="18" charset="0"/>
                                    <a:ea typeface="Cambria Math" panose="02040503050406030204" pitchFamily="18" charset="0"/>
                                  </a:rPr>
                                  <m:t>000</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984399553"/>
                  </p:ext>
                </p:extLst>
              </p:nvPr>
            </p:nvGraphicFramePr>
            <p:xfrm>
              <a:off x="4708676"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4"/>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
        <p:nvSpPr>
          <p:cNvPr id="7" name="Google Shape;241;p17"/>
          <p:cNvSpPr txBox="1">
            <a:spLocks/>
          </p:cNvSpPr>
          <p:nvPr/>
        </p:nvSpPr>
        <p:spPr>
          <a:xfrm>
            <a:off x="391886" y="44101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5: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884144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71</a:t>
            </a:fld>
            <a:endParaRPr/>
          </a:p>
        </p:txBody>
      </p:sp>
      <p:cxnSp>
        <p:nvCxnSpPr>
          <p:cNvPr id="7" name="Straight Arrow Connector 6"/>
          <p:cNvCxnSpPr/>
          <p:nvPr/>
        </p:nvCxnSpPr>
        <p:spPr>
          <a:xfrm flipH="1" flipV="1">
            <a:off x="1405603" y="1504770"/>
            <a:ext cx="19929" cy="281623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82826" y="4233918"/>
            <a:ext cx="6467803" cy="0"/>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373837" y="1663969"/>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5000000</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373837" y="1663969"/>
                <a:ext cx="1062581"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55087" y="3007086"/>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8000</m:t>
                      </m:r>
                    </m:oMath>
                  </m:oMathPara>
                </a14:m>
                <a:endParaRPr lang="en-US" sz="1200" dirty="0"/>
              </a:p>
            </p:txBody>
          </p:sp>
        </mc:Choice>
        <mc:Fallback xmlns="">
          <p:sp>
            <p:nvSpPr>
              <p:cNvPr id="15" name="Rectangle 14"/>
              <p:cNvSpPr>
                <a:spLocks noRot="1" noChangeAspect="1" noMove="1" noResize="1" noEditPoints="1" noAdjustHandles="1" noChangeArrowheads="1" noChangeShapeType="1" noTextEdit="1"/>
              </p:cNvSpPr>
              <p:nvPr/>
            </p:nvSpPr>
            <p:spPr>
              <a:xfrm>
                <a:off x="655087" y="3007086"/>
                <a:ext cx="844957"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5088" y="3857768"/>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198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655088" y="3857768"/>
                <a:ext cx="844957" cy="338554"/>
              </a:xfrm>
              <a:prstGeom prst="rect">
                <a:avLst/>
              </a:prstGeom>
              <a:blipFill rotWithShape="0">
                <a:blip r:embed="rId5"/>
                <a:stretch>
                  <a:fillRect/>
                </a:stretch>
              </a:blipFill>
            </p:spPr>
            <p:txBody>
              <a:bodyPr/>
              <a:lstStyle/>
              <a:p>
                <a:r>
                  <a:rPr lang="en-US">
                    <a:noFill/>
                  </a:rPr>
                  <a:t> </a:t>
                </a:r>
              </a:p>
            </p:txBody>
          </p:sp>
        </mc:Fallback>
      </mc:AlternateContent>
      <p:cxnSp>
        <p:nvCxnSpPr>
          <p:cNvPr id="36" name="Straight Connector 35"/>
          <p:cNvCxnSpPr/>
          <p:nvPr/>
        </p:nvCxnSpPr>
        <p:spPr>
          <a:xfrm>
            <a:off x="1548309" y="1833246"/>
            <a:ext cx="644048" cy="13431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92357" y="3165346"/>
            <a:ext cx="1322024" cy="4204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14381" y="3593173"/>
            <a:ext cx="2115238" cy="345736"/>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629619" y="3946319"/>
            <a:ext cx="1718632" cy="172868"/>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1769878"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2000</m:t>
                      </m:r>
                    </m:oMath>
                  </m:oMathPara>
                </a14:m>
                <a:endParaRPr lang="en-US" sz="1050" dirty="0"/>
              </a:p>
            </p:txBody>
          </p:sp>
        </mc:Choice>
        <mc:Fallback xmlns="">
          <p:sp>
            <p:nvSpPr>
              <p:cNvPr id="48" name="Rectangle 47"/>
              <p:cNvSpPr>
                <a:spLocks noRot="1" noChangeAspect="1" noMove="1" noResize="1" noEditPoints="1" noAdjustHandles="1" noChangeArrowheads="1" noChangeShapeType="1" noTextEdit="1"/>
              </p:cNvSpPr>
              <p:nvPr/>
            </p:nvSpPr>
            <p:spPr>
              <a:xfrm>
                <a:off x="1769878" y="4267285"/>
                <a:ext cx="844957" cy="27699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091902"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000</m:t>
                      </m:r>
                    </m:oMath>
                  </m:oMathPara>
                </a14:m>
                <a:endParaRPr lang="en-US" sz="1050" dirty="0"/>
              </a:p>
            </p:txBody>
          </p:sp>
        </mc:Choice>
        <mc:Fallback xmlns="">
          <p:sp>
            <p:nvSpPr>
              <p:cNvPr id="49" name="Rectangle 48"/>
              <p:cNvSpPr>
                <a:spLocks noRot="1" noChangeAspect="1" noMove="1" noResize="1" noEditPoints="1" noAdjustHandles="1" noChangeArrowheads="1" noChangeShapeType="1" noTextEdit="1"/>
              </p:cNvSpPr>
              <p:nvPr/>
            </p:nvSpPr>
            <p:spPr>
              <a:xfrm>
                <a:off x="3091902" y="4251929"/>
                <a:ext cx="844957" cy="27699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5207140"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4000</m:t>
                      </m:r>
                    </m:oMath>
                  </m:oMathPara>
                </a14:m>
                <a:endParaRPr lang="en-US" sz="1050" dirty="0"/>
              </a:p>
            </p:txBody>
          </p:sp>
        </mc:Choice>
        <mc:Fallback xmlns="">
          <p:sp>
            <p:nvSpPr>
              <p:cNvPr id="50" name="Rectangle 49"/>
              <p:cNvSpPr>
                <a:spLocks noRot="1" noChangeAspect="1" noMove="1" noResize="1" noEditPoints="1" noAdjustHandles="1" noChangeArrowheads="1" noChangeShapeType="1" noTextEdit="1"/>
              </p:cNvSpPr>
              <p:nvPr/>
            </p:nvSpPr>
            <p:spPr>
              <a:xfrm>
                <a:off x="5207140" y="4251929"/>
                <a:ext cx="844957" cy="27699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6899899"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26122</m:t>
                      </m:r>
                    </m:oMath>
                  </m:oMathPara>
                </a14:m>
                <a:endParaRPr lang="en-US" sz="1050" dirty="0"/>
              </a:p>
            </p:txBody>
          </p:sp>
        </mc:Choice>
        <mc:Fallback xmlns="">
          <p:sp>
            <p:nvSpPr>
              <p:cNvPr id="51" name="Rectangle 50"/>
              <p:cNvSpPr>
                <a:spLocks noRot="1" noChangeAspect="1" noMove="1" noResize="1" noEditPoints="1" noAdjustHandles="1" noChangeArrowheads="1" noChangeShapeType="1" noTextEdit="1"/>
              </p:cNvSpPr>
              <p:nvPr/>
            </p:nvSpPr>
            <p:spPr>
              <a:xfrm>
                <a:off x="6899899" y="4251929"/>
                <a:ext cx="844957" cy="276999"/>
              </a:xfrm>
              <a:prstGeom prst="rect">
                <a:avLst/>
              </a:prstGeom>
              <a:blipFill rotWithShape="0">
                <a:blip r:embed="rId9"/>
                <a:stretch>
                  <a:fillRect/>
                </a:stretch>
              </a:blipFill>
            </p:spPr>
            <p:txBody>
              <a:bodyPr/>
              <a:lstStyle/>
              <a:p>
                <a:r>
                  <a:rPr lang="en-US">
                    <a:noFill/>
                  </a:rPr>
                  <a:t> </a:t>
                </a:r>
              </a:p>
            </p:txBody>
          </p:sp>
        </mc:Fallback>
      </mc:AlternateContent>
      <p:cxnSp>
        <p:nvCxnSpPr>
          <p:cNvPr id="52" name="Straight Connector 51"/>
          <p:cNvCxnSpPr/>
          <p:nvPr/>
        </p:nvCxnSpPr>
        <p:spPr>
          <a:xfrm>
            <a:off x="1561432" y="2778034"/>
            <a:ext cx="244791" cy="1254719"/>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302754" y="4036637"/>
            <a:ext cx="6442102" cy="82550"/>
          </a:xfrm>
          <a:prstGeom prst="line">
            <a:avLst/>
          </a:prstGeom>
          <a:ln w="9525">
            <a:solidFill>
              <a:schemeClr val="accent5">
                <a:lumMod val="20000"/>
                <a:lumOff val="8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p:cNvSpPr/>
              <p:nvPr/>
            </p:nvSpPr>
            <p:spPr>
              <a:xfrm>
                <a:off x="1188147"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1</m:t>
                      </m:r>
                    </m:oMath>
                  </m:oMathPara>
                </a14:m>
                <a:endParaRPr lang="en-US" sz="1050" dirty="0"/>
              </a:p>
            </p:txBody>
          </p:sp>
        </mc:Choice>
        <mc:Fallback xmlns="">
          <p:sp>
            <p:nvSpPr>
              <p:cNvPr id="59" name="Rectangle 58"/>
              <p:cNvSpPr>
                <a:spLocks noRot="1" noChangeAspect="1" noMove="1" noResize="1" noEditPoints="1" noAdjustHandles="1" noChangeArrowheads="1" noChangeShapeType="1" noTextEdit="1"/>
              </p:cNvSpPr>
              <p:nvPr/>
            </p:nvSpPr>
            <p:spPr>
              <a:xfrm>
                <a:off x="1188147" y="4267285"/>
                <a:ext cx="844957" cy="276999"/>
              </a:xfrm>
              <a:prstGeom prst="rect">
                <a:avLst/>
              </a:prstGeom>
              <a:blipFill rotWithShape="0">
                <a:blip r:embed="rId10"/>
                <a:stretch>
                  <a:fillRect/>
                </a:stretch>
              </a:blipFill>
            </p:spPr>
            <p:txBody>
              <a:bodyPr/>
              <a:lstStyle/>
              <a:p>
                <a:r>
                  <a:rPr lang="en-US">
                    <a:noFill/>
                  </a:rPr>
                  <a:t> </a:t>
                </a:r>
              </a:p>
            </p:txBody>
          </p:sp>
        </mc:Fallback>
      </mc:AlternateContent>
      <p:cxnSp>
        <p:nvCxnSpPr>
          <p:cNvPr id="60" name="Straight Connector 59"/>
          <p:cNvCxnSpPr/>
          <p:nvPr/>
        </p:nvCxnSpPr>
        <p:spPr>
          <a:xfrm>
            <a:off x="6067760" y="2008756"/>
            <a:ext cx="322024" cy="0"/>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67760" y="2307704"/>
            <a:ext cx="322024" cy="0"/>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p:cNvSpPr/>
              <p:nvPr/>
            </p:nvSpPr>
            <p:spPr>
              <a:xfrm>
                <a:off x="6526855" y="1832295"/>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7</m:t>
                      </m:r>
                    </m:oMath>
                  </m:oMathPara>
                </a14:m>
                <a:endParaRPr lang="en-US" sz="1200" dirty="0"/>
              </a:p>
            </p:txBody>
          </p:sp>
        </mc:Choice>
        <mc:Fallback xmlns="">
          <p:sp>
            <p:nvSpPr>
              <p:cNvPr id="65" name="Rectangle 64"/>
              <p:cNvSpPr>
                <a:spLocks noRot="1" noChangeAspect="1" noMove="1" noResize="1" noEditPoints="1" noAdjustHandles="1" noChangeArrowheads="1" noChangeShapeType="1" noTextEdit="1"/>
              </p:cNvSpPr>
              <p:nvPr/>
            </p:nvSpPr>
            <p:spPr>
              <a:xfrm>
                <a:off x="6526855" y="1832295"/>
                <a:ext cx="1062581"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6526855" y="2126781"/>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12</m:t>
                      </m:r>
                    </m:oMath>
                  </m:oMathPara>
                </a14:m>
                <a:endParaRPr lang="en-US" sz="1200" dirty="0"/>
              </a:p>
            </p:txBody>
          </p:sp>
        </mc:Choice>
        <mc:Fallback xmlns="">
          <p:sp>
            <p:nvSpPr>
              <p:cNvPr id="66" name="Rectangle 65"/>
              <p:cNvSpPr>
                <a:spLocks noRot="1" noChangeAspect="1" noMove="1" noResize="1" noEditPoints="1" noAdjustHandles="1" noChangeArrowheads="1" noChangeShapeType="1" noTextEdit="1"/>
              </p:cNvSpPr>
              <p:nvPr/>
            </p:nvSpPr>
            <p:spPr>
              <a:xfrm>
                <a:off x="6526855" y="2126781"/>
                <a:ext cx="1062581" cy="338554"/>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3734847" y="4416523"/>
                <a:ext cx="1674305"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600" b="0" i="1" smtClean="0">
                          <a:solidFill>
                            <a:schemeClr val="tx1"/>
                          </a:solidFill>
                          <a:latin typeface="Cambria Math" panose="02040503050406030204" pitchFamily="18" charset="0"/>
                          <a:ea typeface="Cambria Math" panose="02040503050406030204" pitchFamily="18" charset="0"/>
                        </a:rPr>
                        <m:t>λ</m:t>
                      </m:r>
                      <m:r>
                        <a:rPr lang="en-US" sz="1600" i="1">
                          <a:solidFill>
                            <a:schemeClr val="tx1"/>
                          </a:solidFill>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𝑝𝑎𝑐𝑘𝑒𝑡𝑠</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𝑠𝑒𝑐</m:t>
                      </m:r>
                      <m:r>
                        <a:rPr lang="en-US" sz="1600" i="1">
                          <a:solidFill>
                            <a:schemeClr val="tx1"/>
                          </a:solidFill>
                          <a:latin typeface="Cambria Math" panose="02040503050406030204" pitchFamily="18" charset="0"/>
                          <a:ea typeface="Cambria Math" panose="02040503050406030204" pitchFamily="18" charset="0"/>
                        </a:rPr>
                        <m:t>]</m:t>
                      </m:r>
                    </m:oMath>
                  </m:oMathPara>
                </a14:m>
                <a:endParaRPr dirty="0"/>
              </a:p>
            </p:txBody>
          </p:sp>
        </mc:Choice>
        <mc:Fallback xmlns="">
          <p:sp>
            <p:nvSpPr>
              <p:cNvPr id="67" name="Rectangle 66"/>
              <p:cNvSpPr>
                <a:spLocks noRot="1" noChangeAspect="1" noMove="1" noResize="1" noEditPoints="1" noAdjustHandles="1" noChangeArrowheads="1" noChangeShapeType="1" noTextEdit="1"/>
              </p:cNvSpPr>
              <p:nvPr/>
            </p:nvSpPr>
            <p:spPr>
              <a:xfrm>
                <a:off x="3734847" y="4416523"/>
                <a:ext cx="1674305" cy="338554"/>
              </a:xfrm>
              <a:prstGeom prst="rect">
                <a:avLst/>
              </a:prstGeom>
              <a:blipFill rotWithShape="0">
                <a:blip r:embed="rId13"/>
                <a:stretch>
                  <a:fillRect b="-10714"/>
                </a:stretch>
              </a:blipFill>
            </p:spPr>
            <p:txBody>
              <a:bodyPr/>
              <a:lstStyle/>
              <a:p>
                <a:r>
                  <a:rPr lang="en-US">
                    <a:noFill/>
                  </a:rPr>
                  <a:t> </a:t>
                </a:r>
              </a:p>
            </p:txBody>
          </p:sp>
        </mc:Fallback>
      </mc:AlternateContent>
      <p:sp>
        <p:nvSpPr>
          <p:cNvPr id="25" name="Google Shape;241;p17"/>
          <p:cNvSpPr txBox="1">
            <a:spLocks/>
          </p:cNvSpPr>
          <p:nvPr/>
        </p:nvSpPr>
        <p:spPr>
          <a:xfrm>
            <a:off x="1405603" y="4771880"/>
            <a:ext cx="645388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7</a:t>
            </a:r>
            <a:r>
              <a:rPr lang="en-US" sz="1200" dirty="0">
                <a:latin typeface="Inria Sans" panose="020B0604020202020204" charset="0"/>
                <a:cs typeface="Times New Roman" panose="02020603050405020304" pitchFamily="18" charset="0"/>
              </a:rPr>
              <a:t>: Maximum throughput per end-device and per </a:t>
            </a:r>
            <a:r>
              <a:rPr lang="en-US" sz="1200" dirty="0" smtClean="0">
                <a:latin typeface="Inria Sans" panose="020B0604020202020204" charset="0"/>
                <a:cs typeface="Times New Roman" panose="02020603050405020304" pitchFamily="18" charset="0"/>
              </a:rPr>
              <a:t>channel [10].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752434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PCB design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21" y="1493135"/>
            <a:ext cx="1440251" cy="107644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979" y="2569581"/>
            <a:ext cx="1445293" cy="14352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272" y="1886676"/>
            <a:ext cx="1742327" cy="143526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7673" y="1239977"/>
            <a:ext cx="1817364" cy="125817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5037" y="1257588"/>
            <a:ext cx="1694120" cy="2252722"/>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7393" y="2498152"/>
            <a:ext cx="1617924" cy="215723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680" y="2040937"/>
            <a:ext cx="4178998" cy="235068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4337" y="2040937"/>
            <a:ext cx="3255380" cy="2441535"/>
          </a:xfrm>
          <a:prstGeom prst="rect">
            <a:avLst/>
          </a:prstGeom>
        </p:spPr>
      </p:pic>
    </p:spTree>
    <p:extLst>
      <p:ext uri="{BB962C8B-B14F-4D97-AF65-F5344CB8AC3E}">
        <p14:creationId xmlns:p14="http://schemas.microsoft.com/office/powerpoint/2010/main" val="17511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PLATFORM</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7" name="Rectangle 6"/>
          <p:cNvSpPr/>
          <p:nvPr/>
        </p:nvSpPr>
        <p:spPr>
          <a:xfrm>
            <a:off x="3318835" y="1630784"/>
            <a:ext cx="2206053" cy="523220"/>
          </a:xfrm>
          <a:prstGeom prst="rect">
            <a:avLst/>
          </a:prstGeom>
        </p:spPr>
        <p:txBody>
          <a:bodyPr wrap="none">
            <a:spAutoFit/>
          </a:bodyPr>
          <a:lstStyle/>
          <a:p>
            <a:r>
              <a:rPr lang="en-US" dirty="0">
                <a:hlinkClick r:id="rId3"/>
              </a:rPr>
              <a:t>https://www.chirpstack.io</a:t>
            </a:r>
            <a:r>
              <a:rPr lang="en-US" dirty="0" smtClean="0">
                <a:hlinkClick r:id="rId3"/>
              </a:rPr>
              <a:t>/</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759" y="2525167"/>
            <a:ext cx="3916768" cy="775442"/>
          </a:xfrm>
          <a:prstGeom prst="rect">
            <a:avLst/>
          </a:prstGeom>
        </p:spPr>
      </p:pic>
    </p:spTree>
    <p:extLst>
      <p:ext uri="{BB962C8B-B14F-4D97-AF65-F5344CB8AC3E}">
        <p14:creationId xmlns:p14="http://schemas.microsoft.com/office/powerpoint/2010/main" val="15903812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We will continue </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74</a:t>
            </a:fld>
            <a:endParaRPr/>
          </a:p>
        </p:txBody>
      </p:sp>
      <p:grpSp>
        <p:nvGrpSpPr>
          <p:cNvPr id="377" name="Google Shape;377;p28"/>
          <p:cNvGrpSpPr/>
          <p:nvPr/>
        </p:nvGrpSpPr>
        <p:grpSpPr>
          <a:xfrm>
            <a:off x="2732626" y="1708394"/>
            <a:ext cx="1844607" cy="3284124"/>
            <a:chOff x="5632317" y="1189775"/>
            <a:chExt cx="3540456" cy="3284124"/>
          </a:xfrm>
        </p:grpSpPr>
        <p:sp>
          <p:nvSpPr>
            <p:cNvPr id="378" name="Google Shape;378;p28"/>
            <p:cNvSpPr/>
            <p:nvPr/>
          </p:nvSpPr>
          <p:spPr>
            <a:xfrm>
              <a:off x="5632317" y="1189775"/>
              <a:ext cx="3418157"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3- Energy </a:t>
              </a:r>
              <a:r>
                <a:rPr lang="en-US" sz="1100" dirty="0">
                  <a:solidFill>
                    <a:schemeClr val="lt1"/>
                  </a:solidFill>
                  <a:latin typeface="Saira Semi Condensed"/>
                  <a:ea typeface="Saira Semi Condensed"/>
                  <a:cs typeface="Saira Semi Condensed"/>
                  <a:sym typeface="Saira Semi Condensed"/>
                </a:rPr>
                <a:t>consumption Analyze</a:t>
              </a:r>
              <a:endParaRPr sz="1100"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56136" y="1858199"/>
              <a:ext cx="3016637"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10E7D9"/>
                </a:buClr>
                <a:buFont typeface="Wingdings" panose="05000000000000000000" pitchFamily="2" charset="2"/>
                <a:buChar char="v"/>
              </a:pPr>
              <a:endParaRPr sz="1000" b="1"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338667" y="1708679"/>
            <a:ext cx="1467445" cy="3345329"/>
            <a:chOff x="-40770" y="1189989"/>
            <a:chExt cx="2208237" cy="3345329"/>
          </a:xfrm>
        </p:grpSpPr>
        <p:sp>
          <p:nvSpPr>
            <p:cNvPr id="381" name="Google Shape;381;p28"/>
            <p:cNvSpPr/>
            <p:nvPr/>
          </p:nvSpPr>
          <p:spPr>
            <a:xfrm>
              <a:off x="0" y="1189989"/>
              <a:ext cx="2167467"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1- </a:t>
              </a:r>
              <a:r>
                <a:rPr lang="en-US" sz="1100" dirty="0">
                  <a:solidFill>
                    <a:schemeClr val="lt1"/>
                  </a:solidFill>
                  <a:latin typeface="Saira Semi Condensed"/>
                  <a:ea typeface="Saira Semi Condensed"/>
                  <a:cs typeface="Saira Semi Condensed"/>
                  <a:sym typeface="Saira Semi Condensed"/>
                </a:rPr>
                <a:t>Delay Analyze</a:t>
              </a:r>
              <a:endParaRPr sz="1100"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40770" y="1919618"/>
              <a:ext cx="2152224"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397923" y="1708394"/>
            <a:ext cx="1982297" cy="3317876"/>
            <a:chOff x="2596881" y="1189775"/>
            <a:chExt cx="4024995" cy="3317876"/>
          </a:xfrm>
          <a:solidFill>
            <a:srgbClr val="24D8A0"/>
          </a:solidFill>
        </p:grpSpPr>
        <p:sp>
          <p:nvSpPr>
            <p:cNvPr id="384" name="Google Shape;384;p28"/>
            <p:cNvSpPr/>
            <p:nvPr/>
          </p:nvSpPr>
          <p:spPr>
            <a:xfrm>
              <a:off x="2596881" y="1189775"/>
              <a:ext cx="3706868"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200" dirty="0" smtClean="0">
                  <a:solidFill>
                    <a:schemeClr val="lt1"/>
                  </a:solidFill>
                  <a:latin typeface="Saira Semi Condensed"/>
                  <a:ea typeface="Saira Semi Condensed"/>
                  <a:cs typeface="Saira Semi Condensed"/>
                  <a:sym typeface="Saira Semi Condensed"/>
                </a:rPr>
                <a:t>2- </a:t>
              </a:r>
              <a:r>
                <a:rPr lang="en-US" sz="1100" dirty="0" smtClean="0">
                  <a:solidFill>
                    <a:schemeClr val="lt1"/>
                  </a:solidFill>
                  <a:latin typeface="Saira Semi Condensed"/>
                  <a:ea typeface="Saira Semi Condensed"/>
                  <a:cs typeface="Saira Semi Condensed"/>
                  <a:sym typeface="Saira Semi Condensed"/>
                </a:rPr>
                <a:t>Interference Analyze</a:t>
              </a:r>
              <a:endParaRPr sz="1100"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2995312" y="1891951"/>
              <a:ext cx="36265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24D8A0"/>
                </a:buClr>
                <a:buFont typeface="Wingdings" panose="05000000000000000000" pitchFamily="2" charset="2"/>
                <a:buChar char="v"/>
              </a:pPr>
              <a:endParaRPr sz="1000" dirty="0">
                <a:solidFill>
                  <a:schemeClr val="dk1"/>
                </a:solidFill>
                <a:latin typeface="Inria Sans Light"/>
                <a:ea typeface="Inria Sans Light"/>
                <a:cs typeface="Inria Sans Light"/>
                <a:sym typeface="Inria Sans Light"/>
              </a:endParaRPr>
            </a:p>
          </p:txBody>
        </p:sp>
      </p:grpSp>
      <p:grpSp>
        <p:nvGrpSpPr>
          <p:cNvPr id="14" name="Google Shape;377;p28"/>
          <p:cNvGrpSpPr/>
          <p:nvPr/>
        </p:nvGrpSpPr>
        <p:grpSpPr>
          <a:xfrm>
            <a:off x="4127231" y="1708394"/>
            <a:ext cx="1686651" cy="3284700"/>
            <a:chOff x="5632319" y="1189775"/>
            <a:chExt cx="3440020" cy="3284700"/>
          </a:xfrm>
        </p:grpSpPr>
        <p:sp>
          <p:nvSpPr>
            <p:cNvPr id="15" name="Google Shape;378;p28"/>
            <p:cNvSpPr/>
            <p:nvPr/>
          </p:nvSpPr>
          <p:spPr>
            <a:xfrm>
              <a:off x="5632319" y="1189775"/>
              <a:ext cx="3305701" cy="669000"/>
            </a:xfrm>
            <a:prstGeom prst="chevron">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4- Network model</a:t>
              </a:r>
              <a:endParaRPr sz="1100" dirty="0">
                <a:solidFill>
                  <a:schemeClr val="lt1"/>
                </a:solidFill>
                <a:latin typeface="Saira Semi Condensed"/>
                <a:ea typeface="Saira Semi Condensed"/>
                <a:cs typeface="Saira Semi Condensed"/>
                <a:sym typeface="Saira Semi Condensed"/>
              </a:endParaRPr>
            </a:p>
          </p:txBody>
        </p:sp>
        <p:sp>
          <p:nvSpPr>
            <p:cNvPr id="16" name="Google Shape;379;p28"/>
            <p:cNvSpPr txBox="1"/>
            <p:nvPr/>
          </p:nvSpPr>
          <p:spPr>
            <a:xfrm>
              <a:off x="5632319" y="1858775"/>
              <a:ext cx="3440020"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Channel</a:t>
              </a:r>
            </a:p>
            <a:p>
              <a:pPr marL="171450" lvl="0" indent="-171450">
                <a:lnSpc>
                  <a:spcPct val="115000"/>
                </a:lnSpc>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a:solidFill>
                    <a:schemeClr val="dk1"/>
                  </a:solidFill>
                  <a:latin typeface="Inria Sans Light"/>
                  <a:ea typeface="Inria Sans Light"/>
                  <a:cs typeface="Inria Sans Light"/>
                  <a:sym typeface="Inria Sans Light"/>
                </a:rPr>
                <a:t>Network </a:t>
              </a:r>
              <a:r>
                <a:rPr lang="en-US" sz="1050" b="1" dirty="0" smtClean="0">
                  <a:solidFill>
                    <a:schemeClr val="dk1"/>
                  </a:solidFill>
                  <a:latin typeface="Inria Sans Light"/>
                  <a:ea typeface="Inria Sans Light"/>
                  <a:cs typeface="Inria Sans Light"/>
                  <a:sym typeface="Inria Sans Light"/>
                </a:rPr>
                <a:t>components</a:t>
              </a:r>
            </a:p>
            <a:p>
              <a:pPr marL="171450" lvl="0" indent="-171450">
                <a:lnSpc>
                  <a:spcPct val="115000"/>
                </a:lnSpc>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Applications</a:t>
              </a:r>
            </a:p>
            <a:p>
              <a:pPr marL="171450" lvl="0" indent="-171450">
                <a:lnSpc>
                  <a:spcPct val="115000"/>
                </a:lnSpc>
                <a:buClr>
                  <a:schemeClr val="accent1">
                    <a:lumMod val="60000"/>
                    <a:lumOff val="40000"/>
                  </a:schemeClr>
                </a:buClr>
                <a:buFont typeface="Wingdings" panose="05000000000000000000" pitchFamily="2" charset="2"/>
                <a:buChar char="v"/>
              </a:pPr>
              <a:endParaRPr lang="en-US" sz="1050" b="1" dirty="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a:solidFill>
                    <a:schemeClr val="dk1"/>
                  </a:solidFill>
                  <a:latin typeface="Inria Sans Light"/>
                  <a:ea typeface="Inria Sans Light"/>
                  <a:cs typeface="Inria Sans Light"/>
                  <a:sym typeface="Inria Sans Light"/>
                </a:rPr>
                <a:t>System model</a:t>
              </a:r>
              <a:endParaRPr sz="1050" b="1" dirty="0">
                <a:solidFill>
                  <a:schemeClr val="dk1"/>
                </a:solidFill>
                <a:latin typeface="Inria Sans Light"/>
                <a:ea typeface="Inria Sans Light"/>
                <a:cs typeface="Inria Sans Light"/>
                <a:sym typeface="Inria Sans Light"/>
              </a:endParaRPr>
            </a:p>
          </p:txBody>
        </p:sp>
      </p:grpSp>
      <p:grpSp>
        <p:nvGrpSpPr>
          <p:cNvPr id="20" name="Google Shape;377;p28"/>
          <p:cNvGrpSpPr/>
          <p:nvPr/>
        </p:nvGrpSpPr>
        <p:grpSpPr>
          <a:xfrm>
            <a:off x="5409362" y="1707818"/>
            <a:ext cx="2144256" cy="3284700"/>
            <a:chOff x="5619825" y="1189775"/>
            <a:chExt cx="3305700" cy="3284700"/>
          </a:xfrm>
        </p:grpSpPr>
        <p:sp>
          <p:nvSpPr>
            <p:cNvPr id="21" name="Google Shape;378;p28"/>
            <p:cNvSpPr/>
            <p:nvPr/>
          </p:nvSpPr>
          <p:spPr>
            <a:xfrm>
              <a:off x="5619825" y="1189775"/>
              <a:ext cx="3305700" cy="669000"/>
            </a:xfrm>
            <a:prstGeom prst="chevron">
              <a:avLst>
                <a:gd name="adj" fmla="val 50000"/>
              </a:avLst>
            </a:prstGeom>
            <a:solidFill>
              <a:schemeClr val="bg2">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6- </a:t>
              </a:r>
              <a:r>
                <a:rPr lang="en-US" sz="1100" dirty="0">
                  <a:solidFill>
                    <a:schemeClr val="lt1"/>
                  </a:solidFill>
                  <a:latin typeface="Saira Semi Condensed"/>
                  <a:ea typeface="Saira Semi Condensed"/>
                  <a:cs typeface="Saira Semi Condensed"/>
                  <a:sym typeface="Saira Semi Condensed"/>
                </a:rPr>
                <a:t>Deep Analyze </a:t>
              </a:r>
              <a:r>
                <a:rPr lang="en-US" sz="1100" dirty="0" smtClean="0">
                  <a:solidFill>
                    <a:schemeClr val="lt1"/>
                  </a:solidFill>
                  <a:latin typeface="Saira Semi Condensed"/>
                  <a:ea typeface="Saira Semi Condensed"/>
                  <a:cs typeface="Saira Semi Condensed"/>
                  <a:sym typeface="Saira Semi Condensed"/>
                </a:rPr>
                <a:t>related work</a:t>
              </a:r>
              <a:endParaRPr sz="1100" dirty="0">
                <a:solidFill>
                  <a:schemeClr val="lt1"/>
                </a:solidFill>
                <a:latin typeface="Saira Semi Condensed"/>
                <a:ea typeface="Saira Semi Condensed"/>
                <a:cs typeface="Saira Semi Condensed"/>
                <a:sym typeface="Saira Semi Condensed"/>
              </a:endParaRPr>
            </a:p>
          </p:txBody>
        </p:sp>
        <p:sp>
          <p:nvSpPr>
            <p:cNvPr id="22"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1747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randombar(horizontal)">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randombar(horizontal)">
                                      <p:cBhvr>
                                        <p:cTn id="12" dur="500"/>
                                        <p:tgtEl>
                                          <p:spTgt spid="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randombar(horizontal)">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75</a:t>
            </a:fld>
            <a:endParaRPr/>
          </a:p>
        </p:txBody>
      </p:sp>
      <p:pic>
        <p:nvPicPr>
          <p:cNvPr id="2" name="Picture 1"/>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569851" y="3322967"/>
            <a:ext cx="528015" cy="528015"/>
          </a:xfrm>
          <a:prstGeom prst="rect">
            <a:avLst/>
          </a:prstGeom>
        </p:spPr>
      </p:pic>
      <p:pic>
        <p:nvPicPr>
          <p:cNvPr id="3" name="Picture 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8226" y="1513353"/>
            <a:ext cx="751533" cy="751533"/>
          </a:xfrm>
          <a:prstGeom prst="rect">
            <a:avLst/>
          </a:prstGeom>
        </p:spPr>
      </p:pic>
      <p:pic>
        <p:nvPicPr>
          <p:cNvPr id="4" name="Picture 3"/>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93415" y="3189618"/>
            <a:ext cx="661364" cy="661364"/>
          </a:xfrm>
          <a:prstGeom prst="rect">
            <a:avLst/>
          </a:prstGeom>
        </p:spPr>
      </p:pic>
      <p:sp>
        <p:nvSpPr>
          <p:cNvPr id="5" name="Rounded Rectangle 4"/>
          <p:cNvSpPr/>
          <p:nvPr/>
        </p:nvSpPr>
        <p:spPr>
          <a:xfrm>
            <a:off x="5032588" y="1794293"/>
            <a:ext cx="1117600" cy="399627"/>
          </a:xfrm>
          <a:prstGeom prst="roundRect">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Inria Sans" panose="020B0604020202020204" charset="0"/>
              </a:rPr>
              <a:t>Simulation core</a:t>
            </a:r>
            <a:endParaRPr lang="en-US" sz="1000" dirty="0">
              <a:latin typeface="Inria Sans" panose="020B060402020202020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0078" y="1483358"/>
            <a:ext cx="257490" cy="25749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683" y="1483358"/>
            <a:ext cx="257490" cy="25749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289" y="1483358"/>
            <a:ext cx="257490" cy="257490"/>
          </a:xfrm>
          <a:prstGeom prst="rect">
            <a:avLst/>
          </a:prstGeom>
        </p:spPr>
      </p:pic>
      <p:cxnSp>
        <p:nvCxnSpPr>
          <p:cNvPr id="8" name="Straight Arrow Connector 7"/>
          <p:cNvCxnSpPr/>
          <p:nvPr/>
        </p:nvCxnSpPr>
        <p:spPr>
          <a:xfrm flipH="1" flipV="1">
            <a:off x="5700532" y="2239492"/>
            <a:ext cx="13547" cy="837301"/>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425162" y="2264886"/>
            <a:ext cx="19504" cy="797785"/>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150188" y="1889119"/>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6150188" y="1994106"/>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150188" y="2075386"/>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 idx="3"/>
          </p:cNvCxnSpPr>
          <p:nvPr/>
        </p:nvCxnSpPr>
        <p:spPr>
          <a:xfrm flipH="1">
            <a:off x="4097866" y="3586974"/>
            <a:ext cx="1062212" cy="1"/>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127794" y="3789433"/>
            <a:ext cx="1089201" cy="0"/>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71938" y="1513353"/>
            <a:ext cx="528015" cy="528015"/>
          </a:xfrm>
          <a:prstGeom prst="rect">
            <a:avLst/>
          </a:prstGeom>
        </p:spPr>
      </p:pic>
      <p:sp>
        <p:nvSpPr>
          <p:cNvPr id="23" name="Rectangle 22"/>
          <p:cNvSpPr/>
          <p:nvPr/>
        </p:nvSpPr>
        <p:spPr>
          <a:xfrm>
            <a:off x="632735" y="2120517"/>
            <a:ext cx="1689886" cy="307777"/>
          </a:xfrm>
          <a:prstGeom prst="rect">
            <a:avLst/>
          </a:prstGeom>
        </p:spPr>
        <p:txBody>
          <a:bodyPr wrap="none">
            <a:spAutoFit/>
          </a:bodyPr>
          <a:lstStyle/>
          <a:p>
            <a:r>
              <a:rPr lang="en-US" dirty="0">
                <a:solidFill>
                  <a:schemeClr val="tx1"/>
                </a:solidFill>
                <a:latin typeface="Inria Sans" panose="020B0604020202020204" charset="0"/>
              </a:rPr>
              <a:t>Students of this </a:t>
            </a:r>
            <a:r>
              <a:rPr lang="en-US" dirty="0" smtClean="0">
                <a:solidFill>
                  <a:schemeClr val="tx1"/>
                </a:solidFill>
                <a:latin typeface="Inria Sans" panose="020B0604020202020204" charset="0"/>
              </a:rPr>
              <a:t>lab</a:t>
            </a:r>
            <a:endParaRPr lang="en-US" dirty="0">
              <a:solidFill>
                <a:schemeClr val="tx1"/>
              </a:solidFill>
              <a:latin typeface="Inria Sans" panose="020B0604020202020204" charset="0"/>
            </a:endParaRPr>
          </a:p>
        </p:txBody>
      </p:sp>
      <p:sp>
        <p:nvSpPr>
          <p:cNvPr id="45" name="Rectangle 44"/>
          <p:cNvSpPr/>
          <p:nvPr/>
        </p:nvSpPr>
        <p:spPr>
          <a:xfrm>
            <a:off x="632735" y="2425509"/>
            <a:ext cx="1662635" cy="307777"/>
          </a:xfrm>
          <a:prstGeom prst="rect">
            <a:avLst/>
          </a:prstGeom>
        </p:spPr>
        <p:txBody>
          <a:bodyPr wrap="none">
            <a:spAutoFit/>
          </a:bodyPr>
          <a:lstStyle/>
          <a:p>
            <a:r>
              <a:rPr lang="en-US" dirty="0">
                <a:solidFill>
                  <a:schemeClr val="tx1"/>
                </a:solidFill>
                <a:latin typeface="Inria Sans" panose="020B0604020202020204" charset="0"/>
              </a:rPr>
              <a:t>Other </a:t>
            </a:r>
            <a:r>
              <a:rPr lang="en-US" dirty="0" smtClean="0">
                <a:solidFill>
                  <a:schemeClr val="tx1"/>
                </a:solidFill>
                <a:latin typeface="Inria Sans" panose="020B0604020202020204" charset="0"/>
              </a:rPr>
              <a:t>lab </a:t>
            </a:r>
            <a:r>
              <a:rPr lang="en-US" dirty="0">
                <a:solidFill>
                  <a:schemeClr val="tx1"/>
                </a:solidFill>
                <a:latin typeface="Inria Sans" panose="020B0604020202020204" charset="0"/>
              </a:rPr>
              <a:t>students </a:t>
            </a:r>
          </a:p>
        </p:txBody>
      </p:sp>
      <p:sp>
        <p:nvSpPr>
          <p:cNvPr id="46" name="Rectangle 45"/>
          <p:cNvSpPr/>
          <p:nvPr/>
        </p:nvSpPr>
        <p:spPr>
          <a:xfrm>
            <a:off x="632735" y="2733286"/>
            <a:ext cx="4147289" cy="307777"/>
          </a:xfrm>
          <a:prstGeom prst="rect">
            <a:avLst/>
          </a:prstGeom>
        </p:spPr>
        <p:txBody>
          <a:bodyPr wrap="none">
            <a:spAutoFit/>
          </a:bodyPr>
          <a:lstStyle/>
          <a:p>
            <a:r>
              <a:rPr lang="en-US" dirty="0">
                <a:solidFill>
                  <a:schemeClr val="tx1"/>
                </a:solidFill>
                <a:latin typeface="Inria Sans" panose="020B0604020202020204" charset="0"/>
              </a:rPr>
              <a:t>Students from other laboratories around the world </a:t>
            </a:r>
          </a:p>
        </p:txBody>
      </p:sp>
      <p:sp>
        <p:nvSpPr>
          <p:cNvPr id="47" name="Rectangle 46"/>
          <p:cNvSpPr/>
          <p:nvPr/>
        </p:nvSpPr>
        <p:spPr>
          <a:xfrm>
            <a:off x="632734" y="3040900"/>
            <a:ext cx="1850186" cy="307777"/>
          </a:xfrm>
          <a:prstGeom prst="rect">
            <a:avLst/>
          </a:prstGeom>
        </p:spPr>
        <p:txBody>
          <a:bodyPr wrap="none">
            <a:spAutoFit/>
          </a:bodyPr>
          <a:lstStyle/>
          <a:p>
            <a:r>
              <a:rPr lang="en-US" dirty="0">
                <a:solidFill>
                  <a:schemeClr val="tx1"/>
                </a:solidFill>
                <a:latin typeface="Inria Sans" panose="020B0604020202020204" charset="0"/>
              </a:rPr>
              <a:t>Industrial companies </a:t>
            </a:r>
          </a:p>
        </p:txBody>
      </p:sp>
    </p:spTree>
    <p:extLst>
      <p:ext uri="{BB962C8B-B14F-4D97-AF65-F5344CB8AC3E}">
        <p14:creationId xmlns:p14="http://schemas.microsoft.com/office/powerpoint/2010/main" val="34846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76</a:t>
            </a:fld>
            <a:endParaRPr/>
          </a:p>
        </p:txBody>
      </p:sp>
      <p:sp>
        <p:nvSpPr>
          <p:cNvPr id="2" name="Rounded Rectangle 1"/>
          <p:cNvSpPr/>
          <p:nvPr/>
        </p:nvSpPr>
        <p:spPr>
          <a:xfrm>
            <a:off x="2411307" y="1819737"/>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Deep recognition of the LoRa network</a:t>
            </a:r>
          </a:p>
        </p:txBody>
      </p:sp>
      <p:sp>
        <p:nvSpPr>
          <p:cNvPr id="23" name="Rounded Rectangle 22"/>
          <p:cNvSpPr/>
          <p:nvPr/>
        </p:nvSpPr>
        <p:spPr>
          <a:xfrm>
            <a:off x="2411307" y="2386923"/>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Design flowchart of the </a:t>
            </a:r>
            <a:r>
              <a:rPr lang="en-US" sz="1200" dirty="0" smtClean="0">
                <a:solidFill>
                  <a:srgbClr val="002060"/>
                </a:solidFill>
                <a:latin typeface="Inria Sans" panose="020B0604020202020204" charset="0"/>
              </a:rPr>
              <a:t>algorithms</a:t>
            </a:r>
            <a:endParaRPr lang="en-US" sz="1200" dirty="0">
              <a:solidFill>
                <a:srgbClr val="002060"/>
              </a:solidFill>
              <a:latin typeface="Inria Sans" panose="020B0604020202020204" charset="0"/>
            </a:endParaRPr>
          </a:p>
        </p:txBody>
      </p:sp>
      <p:sp>
        <p:nvSpPr>
          <p:cNvPr id="24" name="Rounded Rectangle 23"/>
          <p:cNvSpPr/>
          <p:nvPr/>
        </p:nvSpPr>
        <p:spPr>
          <a:xfrm>
            <a:off x="2411307" y="2954109"/>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Write </a:t>
            </a:r>
            <a:r>
              <a:rPr lang="en-US" sz="1200" dirty="0" smtClean="0">
                <a:solidFill>
                  <a:srgbClr val="002060"/>
                </a:solidFill>
                <a:latin typeface="Inria Sans" panose="020B0604020202020204" charset="0"/>
              </a:rPr>
              <a:t>Pseudo code</a:t>
            </a:r>
            <a:endParaRPr lang="en-US" sz="1200" dirty="0">
              <a:solidFill>
                <a:srgbClr val="002060"/>
              </a:solidFill>
              <a:latin typeface="Inria Sans" panose="020B0604020202020204" charset="0"/>
            </a:endParaRPr>
          </a:p>
        </p:txBody>
      </p:sp>
      <p:sp>
        <p:nvSpPr>
          <p:cNvPr id="25" name="Rounded Rectangle 24"/>
          <p:cNvSpPr/>
          <p:nvPr/>
        </p:nvSpPr>
        <p:spPr>
          <a:xfrm>
            <a:off x="2411307" y="3521295"/>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Architecture and module Design</a:t>
            </a:r>
          </a:p>
        </p:txBody>
      </p:sp>
      <p:sp>
        <p:nvSpPr>
          <p:cNvPr id="26" name="Rectangle 25"/>
          <p:cNvSpPr/>
          <p:nvPr/>
        </p:nvSpPr>
        <p:spPr>
          <a:xfrm>
            <a:off x="2170854" y="1673565"/>
            <a:ext cx="2079412" cy="3023547"/>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3" name="TextBox 2"/>
          <p:cNvSpPr txBox="1"/>
          <p:nvPr/>
        </p:nvSpPr>
        <p:spPr>
          <a:xfrm>
            <a:off x="2565296" y="4697113"/>
            <a:ext cx="1444517" cy="276999"/>
          </a:xfrm>
          <a:prstGeom prst="rect">
            <a:avLst/>
          </a:prstGeom>
          <a:noFill/>
        </p:spPr>
        <p:txBody>
          <a:bodyPr wrap="square" rtlCol="0">
            <a:spAutoFit/>
          </a:bodyPr>
          <a:lstStyle/>
          <a:p>
            <a:r>
              <a:rPr lang="en-US" sz="1200" dirty="0">
                <a:solidFill>
                  <a:schemeClr val="tx1"/>
                </a:solidFill>
                <a:latin typeface="Inria Sans" panose="020B0604020202020204" charset="0"/>
              </a:rPr>
              <a:t>Technical team </a:t>
            </a:r>
          </a:p>
        </p:txBody>
      </p:sp>
      <p:sp>
        <p:nvSpPr>
          <p:cNvPr id="28" name="Rectangle 27"/>
          <p:cNvSpPr/>
          <p:nvPr/>
        </p:nvSpPr>
        <p:spPr>
          <a:xfrm>
            <a:off x="4828489" y="1673565"/>
            <a:ext cx="2079412" cy="3023546"/>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29" name="Rounded Rectangle 28"/>
          <p:cNvSpPr/>
          <p:nvPr/>
        </p:nvSpPr>
        <p:spPr>
          <a:xfrm>
            <a:off x="5068942" y="1819736"/>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0" name="Rounded Rectangle 29"/>
          <p:cNvSpPr/>
          <p:nvPr/>
        </p:nvSpPr>
        <p:spPr>
          <a:xfrm>
            <a:off x="5068942" y="2386922"/>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1" name="Rounded Rectangle 30"/>
          <p:cNvSpPr/>
          <p:nvPr/>
        </p:nvSpPr>
        <p:spPr>
          <a:xfrm>
            <a:off x="5068942" y="2954108"/>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2" name="Rounded Rectangle 31"/>
          <p:cNvSpPr/>
          <p:nvPr/>
        </p:nvSpPr>
        <p:spPr>
          <a:xfrm>
            <a:off x="5068942" y="3521294"/>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3" name="Rounded Rectangle 32"/>
          <p:cNvSpPr/>
          <p:nvPr/>
        </p:nvSpPr>
        <p:spPr>
          <a:xfrm>
            <a:off x="2411307" y="4059893"/>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solidFill>
                  <a:srgbClr val="002060"/>
                </a:solidFill>
                <a:latin typeface="Inria Sans" panose="020B0604020202020204" charset="0"/>
              </a:rPr>
              <a:t>……</a:t>
            </a:r>
            <a:endParaRPr lang="en-US" sz="1200" dirty="0">
              <a:solidFill>
                <a:srgbClr val="002060"/>
              </a:solidFill>
              <a:latin typeface="Inria Sans" panose="020B0604020202020204" charset="0"/>
            </a:endParaRPr>
          </a:p>
        </p:txBody>
      </p:sp>
      <p:sp>
        <p:nvSpPr>
          <p:cNvPr id="34" name="Rounded Rectangle 33"/>
          <p:cNvSpPr/>
          <p:nvPr/>
        </p:nvSpPr>
        <p:spPr>
          <a:xfrm>
            <a:off x="5068942" y="4067495"/>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solidFill>
                  <a:srgbClr val="002060"/>
                </a:solidFill>
                <a:latin typeface="Inria Sans" panose="020B0604020202020204" charset="0"/>
              </a:rPr>
              <a:t>…….</a:t>
            </a:r>
            <a:endParaRPr lang="en-US" sz="1200" dirty="0">
              <a:solidFill>
                <a:srgbClr val="002060"/>
              </a:solidFill>
              <a:latin typeface="Inria Sans" panose="020B0604020202020204" charset="0"/>
            </a:endParaRPr>
          </a:p>
        </p:txBody>
      </p:sp>
      <p:sp>
        <p:nvSpPr>
          <p:cNvPr id="35" name="TextBox 34"/>
          <p:cNvSpPr txBox="1"/>
          <p:nvPr/>
        </p:nvSpPr>
        <p:spPr>
          <a:xfrm>
            <a:off x="4468604" y="4715519"/>
            <a:ext cx="2799183" cy="276999"/>
          </a:xfrm>
          <a:prstGeom prst="rect">
            <a:avLst/>
          </a:prstGeom>
          <a:noFill/>
        </p:spPr>
        <p:txBody>
          <a:bodyPr wrap="square" rtlCol="0">
            <a:spAutoFit/>
          </a:bodyPr>
          <a:lstStyle/>
          <a:p>
            <a:r>
              <a:rPr lang="en-US" sz="1200" dirty="0">
                <a:solidFill>
                  <a:schemeClr val="tx1"/>
                </a:solidFill>
                <a:latin typeface="Inria Sans" panose="020B0604020202020204" charset="0"/>
              </a:rPr>
              <a:t>Analysis, marketing, management team</a:t>
            </a:r>
          </a:p>
        </p:txBody>
      </p:sp>
    </p:spTree>
    <p:extLst>
      <p:ext uri="{BB962C8B-B14F-4D97-AF65-F5344CB8AC3E}">
        <p14:creationId xmlns:p14="http://schemas.microsoft.com/office/powerpoint/2010/main" val="2963858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77</a:t>
            </a:fld>
            <a:endParaRPr/>
          </a:p>
        </p:txBody>
      </p:sp>
      <p:sp>
        <p:nvSpPr>
          <p:cNvPr id="24" name="Rounded Rectangle 23"/>
          <p:cNvSpPr/>
          <p:nvPr/>
        </p:nvSpPr>
        <p:spPr>
          <a:xfrm>
            <a:off x="1785258" y="2764060"/>
            <a:ext cx="2520164" cy="942072"/>
          </a:xfrm>
          <a:prstGeom prst="round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tx1"/>
                </a:solidFill>
                <a:latin typeface="Inria Sans" panose="020B0604020202020204" charset="0"/>
              </a:rPr>
              <a:t>Platform discrete time simulation</a:t>
            </a:r>
          </a:p>
        </p:txBody>
      </p:sp>
      <p:sp>
        <p:nvSpPr>
          <p:cNvPr id="18" name="Google Shape;267;p19"/>
          <p:cNvSpPr txBox="1">
            <a:spLocks/>
          </p:cNvSpPr>
          <p:nvPr/>
        </p:nvSpPr>
        <p:spPr>
          <a:xfrm>
            <a:off x="1188147" y="1394740"/>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Network </a:t>
            </a:r>
            <a:r>
              <a:rPr lang="en-US" dirty="0">
                <a:solidFill>
                  <a:srgbClr val="FFFFFF"/>
                </a:solidFill>
                <a:latin typeface="Inria Sans" panose="020B0604020202020204" charset="0"/>
                <a:cs typeface="Times New Roman" panose="02020603050405020304" pitchFamily="18" charset="0"/>
              </a:rPr>
              <a:t>simulation is a technique whereby a software program models the behavior of a network by calculating the interaction between the different network </a:t>
            </a:r>
            <a:r>
              <a:rPr lang="en-US" dirty="0" smtClean="0">
                <a:solidFill>
                  <a:srgbClr val="FFFFFF"/>
                </a:solidFill>
                <a:latin typeface="Inria Sans" panose="020B0604020202020204" charset="0"/>
                <a:cs typeface="Times New Roman" panose="02020603050405020304" pitchFamily="18" charset="0"/>
              </a:rPr>
              <a:t>entities.</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20" name="Google Shape;267;p19"/>
          <p:cNvSpPr txBox="1">
            <a:spLocks/>
          </p:cNvSpPr>
          <p:nvPr/>
        </p:nvSpPr>
        <p:spPr>
          <a:xfrm>
            <a:off x="1201445" y="2004998"/>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Discrete model: the state variables change only at a countable number of points in time. These points in time are the ones at which the event occurs/change in state.</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21" name="Rounded Rectangle 20"/>
          <p:cNvSpPr/>
          <p:nvPr/>
        </p:nvSpPr>
        <p:spPr>
          <a:xfrm>
            <a:off x="4430487" y="2764060"/>
            <a:ext cx="2520164" cy="942072"/>
          </a:xfrm>
          <a:prstGeom prst="round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tx1"/>
                </a:solidFill>
                <a:latin typeface="Inria Sans" panose="020B0604020202020204" charset="0"/>
              </a:rPr>
              <a:t>Network Model</a:t>
            </a:r>
          </a:p>
        </p:txBody>
      </p:sp>
      <p:sp>
        <p:nvSpPr>
          <p:cNvPr id="22" name="Rounded Rectangle 21"/>
          <p:cNvSpPr/>
          <p:nvPr/>
        </p:nvSpPr>
        <p:spPr>
          <a:xfrm>
            <a:off x="1785258" y="3774866"/>
            <a:ext cx="620485"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State</a:t>
            </a:r>
            <a:endParaRPr lang="en-US" sz="1800" dirty="0">
              <a:solidFill>
                <a:schemeClr val="tx1"/>
              </a:solidFill>
              <a:latin typeface="Inria Sans" panose="020B0604020202020204" charset="0"/>
            </a:endParaRPr>
          </a:p>
        </p:txBody>
      </p:sp>
      <p:sp>
        <p:nvSpPr>
          <p:cNvPr id="27" name="Rounded Rectangle 26"/>
          <p:cNvSpPr/>
          <p:nvPr/>
        </p:nvSpPr>
        <p:spPr>
          <a:xfrm>
            <a:off x="2481944" y="3774866"/>
            <a:ext cx="674914"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Clock</a:t>
            </a:r>
            <a:endParaRPr lang="en-US" sz="1800" dirty="0">
              <a:solidFill>
                <a:schemeClr val="tx1"/>
              </a:solidFill>
              <a:latin typeface="Inria Sans" panose="020B0604020202020204" charset="0"/>
            </a:endParaRPr>
          </a:p>
        </p:txBody>
      </p:sp>
      <p:sp>
        <p:nvSpPr>
          <p:cNvPr id="36" name="Rounded Rectangle 35"/>
          <p:cNvSpPr/>
          <p:nvPr/>
        </p:nvSpPr>
        <p:spPr>
          <a:xfrm>
            <a:off x="3238623" y="3774866"/>
            <a:ext cx="1066799"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Events list</a:t>
            </a:r>
            <a:endParaRPr lang="en-US" sz="1800" dirty="0">
              <a:solidFill>
                <a:schemeClr val="tx1"/>
              </a:solidFill>
              <a:latin typeface="Inria Sans" panose="020B0604020202020204" charset="0"/>
            </a:endParaRPr>
          </a:p>
        </p:txBody>
      </p:sp>
      <p:sp>
        <p:nvSpPr>
          <p:cNvPr id="37" name="Rounded Rectangle 36"/>
          <p:cNvSpPr/>
          <p:nvPr/>
        </p:nvSpPr>
        <p:spPr>
          <a:xfrm>
            <a:off x="1785258" y="4170929"/>
            <a:ext cx="2520164"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Random-number generators</a:t>
            </a:r>
            <a:endParaRPr lang="en-US" sz="1800" dirty="0">
              <a:solidFill>
                <a:schemeClr val="tx1"/>
              </a:solidFill>
              <a:latin typeface="Inria Sans" panose="020B0604020202020204" charset="0"/>
            </a:endParaRPr>
          </a:p>
        </p:txBody>
      </p:sp>
    </p:spTree>
    <p:extLst>
      <p:ext uri="{BB962C8B-B14F-4D97-AF65-F5344CB8AC3E}">
        <p14:creationId xmlns:p14="http://schemas.microsoft.com/office/powerpoint/2010/main" val="17748771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Platform discrete </a:t>
            </a:r>
            <a:r>
              <a:rPr lang="en-US" dirty="0">
                <a:latin typeface="Inria Sans" panose="020B0604020202020204" charset="0"/>
              </a:rPr>
              <a:t>time </a:t>
            </a:r>
            <a:r>
              <a:rPr lang="en-US" dirty="0" smtClean="0">
                <a:latin typeface="Inria Sans" panose="020B0604020202020204" charset="0"/>
              </a:rPr>
              <a:t>simulation</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78</a:t>
            </a:fld>
            <a:endParaRPr/>
          </a:p>
        </p:txBody>
      </p:sp>
      <p:sp>
        <p:nvSpPr>
          <p:cNvPr id="24" name="Rounded Rectangle 23"/>
          <p:cNvSpPr/>
          <p:nvPr/>
        </p:nvSpPr>
        <p:spPr>
          <a:xfrm>
            <a:off x="187719" y="1513528"/>
            <a:ext cx="1598506" cy="728928"/>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smtClean="0">
                <a:solidFill>
                  <a:srgbClr val="002060"/>
                </a:solidFill>
                <a:latin typeface="Inria Sans" panose="020B0604020202020204" charset="0"/>
              </a:rPr>
              <a:t>NS-3</a:t>
            </a:r>
            <a:endParaRPr lang="en-US" sz="1600" dirty="0">
              <a:solidFill>
                <a:srgbClr val="002060"/>
              </a:solidFill>
              <a:latin typeface="Inria Sans" panose="020B0604020202020204" charset="0"/>
            </a:endParaRPr>
          </a:p>
        </p:txBody>
      </p:sp>
      <p:sp>
        <p:nvSpPr>
          <p:cNvPr id="25" name="Rounded Rectangle 24"/>
          <p:cNvSpPr/>
          <p:nvPr/>
        </p:nvSpPr>
        <p:spPr>
          <a:xfrm>
            <a:off x="187719" y="2345842"/>
            <a:ext cx="1598506" cy="691272"/>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rgbClr val="002060"/>
                </a:solidFill>
                <a:latin typeface="Inria Sans" panose="020B0604020202020204" charset="0"/>
              </a:rPr>
              <a:t>OMNET++</a:t>
            </a:r>
            <a:endParaRPr lang="en-US" dirty="0">
              <a:solidFill>
                <a:srgbClr val="002060"/>
              </a:solidFill>
              <a:latin typeface="Inria Sans" panose="020B0604020202020204" charset="0"/>
            </a:endParaRPr>
          </a:p>
        </p:txBody>
      </p:sp>
      <p:sp>
        <p:nvSpPr>
          <p:cNvPr id="33" name="Rounded Rectangle 32"/>
          <p:cNvSpPr/>
          <p:nvPr/>
        </p:nvSpPr>
        <p:spPr>
          <a:xfrm>
            <a:off x="187719" y="3140500"/>
            <a:ext cx="1598506" cy="658614"/>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002060"/>
                </a:solidFill>
                <a:latin typeface="Inria Sans" panose="020B0604020202020204" charset="0"/>
              </a:rPr>
              <a:t>SimPy</a:t>
            </a:r>
          </a:p>
        </p:txBody>
      </p:sp>
      <p:sp>
        <p:nvSpPr>
          <p:cNvPr id="8" name="Rounded Rectangle 7"/>
          <p:cNvSpPr/>
          <p:nvPr/>
        </p:nvSpPr>
        <p:spPr>
          <a:xfrm>
            <a:off x="1896777" y="1513527"/>
            <a:ext cx="4493136" cy="728929"/>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The goal of the ns-3 project is to develop a free and open source simulation environment suitable for networking </a:t>
            </a:r>
            <a:r>
              <a:rPr lang="en-US" sz="1200" dirty="0" smtClean="0">
                <a:solidFill>
                  <a:srgbClr val="002060"/>
                </a:solidFill>
                <a:latin typeface="Inria Sans" panose="020B0604020202020204" charset="0"/>
              </a:rPr>
              <a:t>research</a:t>
            </a:r>
            <a:r>
              <a:rPr lang="en-US" sz="1200" dirty="0">
                <a:solidFill>
                  <a:srgbClr val="002060"/>
                </a:solidFill>
                <a:latin typeface="Inria Sans" panose="020B0604020202020204" charset="0"/>
              </a:rPr>
              <a:t>. C++ (core) and Python (bindings</a:t>
            </a:r>
            <a:r>
              <a:rPr lang="en-US" sz="1200" dirty="0" smtClean="0">
                <a:solidFill>
                  <a:srgbClr val="002060"/>
                </a:solidFill>
                <a:latin typeface="Inria Sans" panose="020B0604020202020204" charset="0"/>
              </a:rPr>
              <a:t>).</a:t>
            </a:r>
            <a:endParaRPr lang="en-US" sz="1100" dirty="0">
              <a:solidFill>
                <a:srgbClr val="002060"/>
              </a:solidFill>
              <a:latin typeface="Inria Sans" panose="020B0604020202020204" charset="0"/>
            </a:endParaRPr>
          </a:p>
        </p:txBody>
      </p:sp>
      <p:sp>
        <p:nvSpPr>
          <p:cNvPr id="9" name="Rounded Rectangle 8"/>
          <p:cNvSpPr/>
          <p:nvPr/>
        </p:nvSpPr>
        <p:spPr>
          <a:xfrm>
            <a:off x="1896776" y="2345841"/>
            <a:ext cx="4493137" cy="691273"/>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The OMNeT++ simulation kernel is standard C++, and runs basically on all platforms where a modern C++ compiler is available. The Simulation IDE requires Windows, Linux, or macOS.</a:t>
            </a:r>
            <a:endParaRPr lang="en-US" sz="1100" dirty="0">
              <a:solidFill>
                <a:srgbClr val="002060"/>
              </a:solidFill>
              <a:latin typeface="Inria Sans" panose="020B0604020202020204" charset="0"/>
            </a:endParaRPr>
          </a:p>
        </p:txBody>
      </p:sp>
      <p:sp>
        <p:nvSpPr>
          <p:cNvPr id="10" name="Rounded Rectangle 9"/>
          <p:cNvSpPr/>
          <p:nvPr/>
        </p:nvSpPr>
        <p:spPr>
          <a:xfrm>
            <a:off x="1896776" y="3140498"/>
            <a:ext cx="4493137" cy="658615"/>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SimPy is a process-based discrete-event simulation framework based on standard Python. Its event dispatcher is based on Python's generators </a:t>
            </a:r>
            <a:r>
              <a:rPr lang="en-US" sz="1200" dirty="0" smtClean="0">
                <a:solidFill>
                  <a:srgbClr val="002060"/>
                </a:solidFill>
                <a:latin typeface="Inria Sans" panose="020B0604020202020204" charset="0"/>
              </a:rPr>
              <a:t>.</a:t>
            </a:r>
            <a:endParaRPr lang="en-US" sz="1100" dirty="0">
              <a:solidFill>
                <a:srgbClr val="002060"/>
              </a:solidFill>
              <a:latin typeface="Inria Sans" panose="020B0604020202020204" charset="0"/>
            </a:endParaRPr>
          </a:p>
        </p:txBody>
      </p:sp>
      <p:sp>
        <p:nvSpPr>
          <p:cNvPr id="11" name="Rounded Rectangle 10"/>
          <p:cNvSpPr/>
          <p:nvPr/>
        </p:nvSpPr>
        <p:spPr>
          <a:xfrm>
            <a:off x="6500464" y="1513527"/>
            <a:ext cx="2564721" cy="728929"/>
          </a:xfrm>
          <a:prstGeom prst="roundRect">
            <a:avLst/>
          </a:prstGeom>
          <a:solidFill>
            <a:schemeClr val="bg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endParaRPr lang="en-US" sz="1100" dirty="0">
              <a:solidFill>
                <a:srgbClr val="002060"/>
              </a:solidFill>
              <a:latin typeface="Inria Sans" panose="020B0604020202020204" charset="0"/>
            </a:endParaRPr>
          </a:p>
        </p:txBody>
      </p:sp>
    </p:spTree>
    <p:extLst>
      <p:ext uri="{BB962C8B-B14F-4D97-AF65-F5344CB8AC3E}">
        <p14:creationId xmlns:p14="http://schemas.microsoft.com/office/powerpoint/2010/main" val="21854981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79</a:t>
            </a:fld>
            <a:endParaRPr/>
          </a:p>
        </p:txBody>
      </p:sp>
      <p:sp>
        <p:nvSpPr>
          <p:cNvPr id="5" name="Google Shape;267;p19"/>
          <p:cNvSpPr txBox="1">
            <a:spLocks/>
          </p:cNvSpPr>
          <p:nvPr/>
        </p:nvSpPr>
        <p:spPr>
          <a:xfrm>
            <a:off x="719191" y="1394740"/>
            <a:ext cx="8255616" cy="319247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[1</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Peter </a:t>
            </a:r>
            <a:r>
              <a:rPr lang="en-US" dirty="0">
                <a:solidFill>
                  <a:srgbClr val="FFFFFF"/>
                </a:solidFill>
                <a:latin typeface="Inria Sans" panose="020B0604020202020204" charset="0"/>
                <a:cs typeface="Times New Roman" panose="02020603050405020304" pitchFamily="18" charset="0"/>
              </a:rPr>
              <a:t>J. Ryan 1 and Richard B. Watson, </a:t>
            </a:r>
            <a:r>
              <a:rPr lang="en-US" i="1" dirty="0" smtClean="0">
                <a:solidFill>
                  <a:srgbClr val="FFFFFF"/>
                </a:solidFill>
                <a:latin typeface="Inria Sans" panose="020B0604020202020204" charset="0"/>
                <a:cs typeface="Times New Roman" panose="02020603050405020304" pitchFamily="18" charset="0"/>
              </a:rPr>
              <a:t>“Research </a:t>
            </a:r>
            <a:r>
              <a:rPr lang="en-US" i="1" dirty="0">
                <a:solidFill>
                  <a:srgbClr val="FFFFFF"/>
                </a:solidFill>
                <a:latin typeface="Inria Sans" panose="020B0604020202020204" charset="0"/>
                <a:cs typeface="Times New Roman" panose="02020603050405020304" pitchFamily="18" charset="0"/>
              </a:rPr>
              <a:t>Challenges for the Internet of </a:t>
            </a:r>
            <a:r>
              <a:rPr lang="en-US" i="1" dirty="0" smtClean="0">
                <a:solidFill>
                  <a:srgbClr val="FFFFFF"/>
                </a:solidFill>
                <a:latin typeface="Inria Sans" panose="020B0604020202020204" charset="0"/>
                <a:cs typeface="Times New Roman" panose="02020603050405020304" pitchFamily="18" charset="0"/>
              </a:rPr>
              <a:t>Things: What </a:t>
            </a:r>
            <a:r>
              <a:rPr lang="en-US" i="1" dirty="0">
                <a:solidFill>
                  <a:srgbClr val="FFFFFF"/>
                </a:solidFill>
                <a:latin typeface="Inria Sans" panose="020B0604020202020204" charset="0"/>
                <a:cs typeface="Times New Roman" panose="02020603050405020304" pitchFamily="18" charset="0"/>
              </a:rPr>
              <a:t>Role Can OR </a:t>
            </a:r>
            <a:r>
              <a:rPr lang="en-US" i="1" dirty="0" smtClean="0">
                <a:solidFill>
                  <a:srgbClr val="FFFFFF"/>
                </a:solidFill>
                <a:latin typeface="Inria Sans" panose="020B0604020202020204" charset="0"/>
                <a:cs typeface="Times New Roman" panose="02020603050405020304" pitchFamily="18" charset="0"/>
              </a:rPr>
              <a:t>Play</a:t>
            </a:r>
            <a:r>
              <a:rPr lang="en-US" i="1" dirty="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 systems journal, 14 March </a:t>
            </a:r>
            <a:r>
              <a:rPr lang="en-US" dirty="0" smtClean="0">
                <a:solidFill>
                  <a:srgbClr val="FFFFFF"/>
                </a:solidFill>
                <a:latin typeface="Inria Sans" panose="020B0604020202020204" charset="0"/>
                <a:cs typeface="Times New Roman" panose="02020603050405020304" pitchFamily="18" charset="0"/>
              </a:rPr>
              <a:t>2017.</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[2</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P.P.Ray</a:t>
            </a:r>
            <a:r>
              <a:rPr lang="en-US" dirty="0">
                <a:solidFill>
                  <a:srgbClr val="FFFFFF"/>
                </a:solidFill>
                <a:latin typeface="Inria Sans" panose="020B0604020202020204" charset="0"/>
                <a:cs typeface="Times New Roman" panose="02020603050405020304" pitchFamily="18" charset="0"/>
              </a:rPr>
              <a:t>, A survey on Internet of Things architectures, Journal of King Saud University - Computer and Information Sciences, Volume 30, Issue 3, July 2018, Pages </a:t>
            </a:r>
            <a:r>
              <a:rPr lang="en-US" dirty="0" smtClean="0">
                <a:solidFill>
                  <a:srgbClr val="FFFFFF"/>
                </a:solidFill>
                <a:latin typeface="Inria Sans" panose="020B0604020202020204" charset="0"/>
                <a:cs typeface="Times New Roman" panose="02020603050405020304" pitchFamily="18" charset="0"/>
              </a:rPr>
              <a:t>291-319.</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a:solidFill>
                  <a:srgbClr val="FFFFFF"/>
                </a:solidFill>
                <a:latin typeface="Inria Sans" panose="020B0604020202020204" charset="0"/>
                <a:cs typeface="Times New Roman" panose="02020603050405020304" pitchFamily="18" charset="0"/>
              </a:rPr>
              <a:t>[3] </a:t>
            </a:r>
            <a:r>
              <a:rPr lang="en-US" dirty="0" smtClean="0">
                <a:solidFill>
                  <a:srgbClr val="FFFFFF"/>
                </a:solidFill>
                <a:latin typeface="Inria Sans" panose="020B0604020202020204" charset="0"/>
                <a:cs typeface="Times New Roman" panose="02020603050405020304" pitchFamily="18" charset="0"/>
              </a:rPr>
              <a:t>LPWAN white paper, </a:t>
            </a:r>
            <a:r>
              <a:rPr lang="en-US" dirty="0">
                <a:solidFill>
                  <a:srgbClr val="FFFFFF"/>
                </a:solidFill>
                <a:latin typeface="Inria Sans" panose="020B0604020202020204" charset="0"/>
                <a:cs typeface="Times New Roman" panose="02020603050405020304" pitchFamily="18" charset="0"/>
              </a:rPr>
              <a:t>Leverege LLC, 2020 | </a:t>
            </a:r>
            <a:r>
              <a:rPr lang="en-US" dirty="0" smtClean="0">
                <a:solidFill>
                  <a:srgbClr val="FFFFFF"/>
                </a:solidFill>
                <a:latin typeface="Inria Sans" panose="020B0604020202020204" charset="0"/>
                <a:cs typeface="Times New Roman" panose="02020603050405020304" pitchFamily="18" charset="0"/>
                <a:hlinkClick r:id="rId3"/>
              </a:rPr>
              <a:t>www.leverege.com</a:t>
            </a: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[4] J</a:t>
            </a:r>
            <a:r>
              <a:rPr lang="en-US" dirty="0">
                <a:solidFill>
                  <a:srgbClr val="FFFFFF"/>
                </a:solidFill>
                <a:latin typeface="Inria Sans" panose="020B0604020202020204" charset="0"/>
                <a:cs typeface="Times New Roman" panose="02020603050405020304" pitchFamily="18" charset="0"/>
              </a:rPr>
              <a:t>. </a:t>
            </a:r>
            <a:r>
              <a:rPr lang="en-US" dirty="0" err="1">
                <a:solidFill>
                  <a:srgbClr val="FFFFFF"/>
                </a:solidFill>
                <a:latin typeface="Inria Sans" panose="020B0604020202020204" charset="0"/>
                <a:cs typeface="Times New Roman" panose="02020603050405020304" pitchFamily="18" charset="0"/>
              </a:rPr>
              <a:t>Babaki</a:t>
            </a:r>
            <a:r>
              <a:rPr lang="en-US" dirty="0">
                <a:solidFill>
                  <a:srgbClr val="FFFFFF"/>
                </a:solidFill>
                <a:latin typeface="Inria Sans" panose="020B0604020202020204" charset="0"/>
                <a:cs typeface="Times New Roman" panose="02020603050405020304" pitchFamily="18" charset="0"/>
              </a:rPr>
              <a:t>, M. </a:t>
            </a:r>
            <a:r>
              <a:rPr lang="en-US" dirty="0" err="1">
                <a:solidFill>
                  <a:srgbClr val="FFFFFF"/>
                </a:solidFill>
                <a:latin typeface="Inria Sans" panose="020B0604020202020204" charset="0"/>
                <a:cs typeface="Times New Roman" panose="02020603050405020304" pitchFamily="18" charset="0"/>
              </a:rPr>
              <a:t>Rasti</a:t>
            </a:r>
            <a:r>
              <a:rPr lang="en-US" dirty="0">
                <a:solidFill>
                  <a:srgbClr val="FFFFFF"/>
                </a:solidFill>
                <a:latin typeface="Inria Sans" panose="020B0604020202020204" charset="0"/>
                <a:cs typeface="Times New Roman" panose="02020603050405020304" pitchFamily="18" charset="0"/>
              </a:rPr>
              <a:t> and R. </a:t>
            </a:r>
            <a:r>
              <a:rPr lang="en-US" dirty="0" err="1">
                <a:solidFill>
                  <a:srgbClr val="FFFFFF"/>
                </a:solidFill>
                <a:latin typeface="Inria Sans" panose="020B0604020202020204" charset="0"/>
                <a:cs typeface="Times New Roman" panose="02020603050405020304" pitchFamily="18" charset="0"/>
              </a:rPr>
              <a:t>Aslani</a:t>
            </a:r>
            <a:r>
              <a:rPr lang="en-US" dirty="0">
                <a:solidFill>
                  <a:srgbClr val="FFFFFF"/>
                </a:solidFill>
                <a:latin typeface="Inria Sans" panose="020B0604020202020204" charset="0"/>
                <a:cs typeface="Times New Roman" panose="02020603050405020304" pitchFamily="18" charset="0"/>
              </a:rPr>
              <a:t>, "Dynamic Spreading Factor and Power Allocation of LoRa Networks for Dense IoT Deployments," 2020 IEEE 31st Annual International Symposium on Personal, Indoor and Mobile Radio Communications, 2020, pp. 1-6, </a:t>
            </a:r>
            <a:r>
              <a:rPr lang="en-US" dirty="0" err="1">
                <a:solidFill>
                  <a:srgbClr val="FFFFFF"/>
                </a:solidFill>
                <a:latin typeface="Inria Sans" panose="020B0604020202020204" charset="0"/>
                <a:cs typeface="Times New Roman" panose="02020603050405020304" pitchFamily="18" charset="0"/>
              </a:rPr>
              <a:t>doi</a:t>
            </a:r>
            <a:r>
              <a:rPr lang="en-US" dirty="0">
                <a:solidFill>
                  <a:srgbClr val="FFFFFF"/>
                </a:solidFill>
                <a:latin typeface="Inria Sans" panose="020B0604020202020204" charset="0"/>
                <a:cs typeface="Times New Roman" panose="02020603050405020304" pitchFamily="18" charset="0"/>
              </a:rPr>
              <a:t>: 10.1109/PIMRC48278.2020.9217283</a:t>
            </a:r>
            <a:r>
              <a:rPr lang="en-US" dirty="0" smtClean="0">
                <a:solidFill>
                  <a:srgbClr val="FFFFFF"/>
                </a:solidFill>
                <a:latin typeface="Inria Sans" panose="020B0604020202020204" charset="0"/>
                <a:cs typeface="Times New Roman" panose="02020603050405020304" pitchFamily="18" charset="0"/>
              </a:rPr>
              <a:t>.</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[5</a:t>
            </a:r>
            <a:r>
              <a:rPr lang="en-US" dirty="0">
                <a:solidFill>
                  <a:srgbClr val="FFFFFF"/>
                </a:solidFill>
                <a:latin typeface="Inria Sans" panose="020B0604020202020204" charset="0"/>
                <a:cs typeface="Times New Roman" panose="02020603050405020304" pitchFamily="18" charset="0"/>
              </a:rPr>
              <a:t>] What is LoRaWAN® Specification, https://lora-alliance.org/about-lorawan</a:t>
            </a:r>
            <a:r>
              <a:rPr lang="en-US" dirty="0" smtClean="0">
                <a:solidFill>
                  <a:srgbClr val="FFFFFF"/>
                </a:solidFill>
                <a:latin typeface="Inria Sans" panose="020B0604020202020204" charset="0"/>
                <a:cs typeface="Times New Roman" panose="02020603050405020304" pitchFamily="18" charset="0"/>
              </a:rPr>
              <a:t>/</a:t>
            </a:r>
          </a:p>
          <a:p>
            <a:pPr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547563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34" name="Google Shape;241;p17"/>
          <p:cNvSpPr txBox="1">
            <a:spLocks/>
          </p:cNvSpPr>
          <p:nvPr/>
        </p:nvSpPr>
        <p:spPr>
          <a:xfrm>
            <a:off x="108858" y="4894936"/>
            <a:ext cx="6728400" cy="24856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100" dirty="0" smtClean="0">
                <a:latin typeface="Inria Sans" panose="020B0604020202020204" charset="0"/>
                <a:cs typeface="Times New Roman" panose="02020603050405020304" pitchFamily="18" charset="0"/>
              </a:rPr>
              <a:t>Figure 2: </a:t>
            </a:r>
            <a:r>
              <a:rPr lang="en-US" sz="1100" dirty="0">
                <a:latin typeface="Inria Sans" panose="020B0604020202020204" charset="0"/>
                <a:cs typeface="Times New Roman" panose="02020603050405020304" pitchFamily="18" charset="0"/>
              </a:rPr>
              <a:t>Network-centric </a:t>
            </a:r>
            <a:r>
              <a:rPr lang="en-US" sz="1100" dirty="0" smtClean="0">
                <a:latin typeface="Inria Sans" panose="020B0604020202020204" charset="0"/>
                <a:cs typeface="Times New Roman" panose="02020603050405020304" pitchFamily="18" charset="0"/>
              </a:rPr>
              <a:t>view.</a:t>
            </a:r>
            <a:endParaRPr lang="en-US" sz="1100" dirty="0">
              <a:latin typeface="Inria Sans" panose="020B0604020202020204" charset="0"/>
              <a:cs typeface="Times New Roman" panose="02020603050405020304" pitchFamily="18" charset="0"/>
            </a:endParaRPr>
          </a:p>
        </p:txBody>
      </p:sp>
      <p:sp>
        <p:nvSpPr>
          <p:cNvPr id="3" name="Rectangle 2"/>
          <p:cNvSpPr/>
          <p:nvPr/>
        </p:nvSpPr>
        <p:spPr>
          <a:xfrm>
            <a:off x="2067791" y="230060"/>
            <a:ext cx="4572000" cy="523220"/>
          </a:xfrm>
          <a:prstGeom prst="rect">
            <a:avLst/>
          </a:prstGeom>
        </p:spPr>
        <p:txBody>
          <a:bodyPr>
            <a:spAutoFit/>
          </a:bodyPr>
          <a:lstStyle/>
          <a:p>
            <a:r>
              <a:rPr lang="en-US" dirty="0"/>
              <a:t>IoT NFV SDN network slicing </a:t>
            </a:r>
            <a:r>
              <a:rPr lang="en-US" dirty="0" err="1"/>
              <a:t>blockchain</a:t>
            </a:r>
            <a:r>
              <a:rPr lang="en-US" dirty="0"/>
              <a:t> traffic offloading cloud</a:t>
            </a:r>
          </a:p>
        </p:txBody>
      </p:sp>
      <p:sp>
        <p:nvSpPr>
          <p:cNvPr id="100" name="Cloud 99"/>
          <p:cNvSpPr/>
          <p:nvPr/>
        </p:nvSpPr>
        <p:spPr>
          <a:xfrm>
            <a:off x="1062376" y="1974641"/>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Cloud/fog Computing</a:t>
            </a:r>
            <a:endParaRPr lang="en-US" sz="1600" dirty="0">
              <a:latin typeface="Inria Sans" panose="020B0604020202020204" charset="0"/>
            </a:endParaRPr>
          </a:p>
        </p:txBody>
      </p:sp>
      <p:sp>
        <p:nvSpPr>
          <p:cNvPr id="103" name="Cloud 102"/>
          <p:cNvSpPr/>
          <p:nvPr/>
        </p:nvSpPr>
        <p:spPr>
          <a:xfrm>
            <a:off x="1207850" y="3112445"/>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NFV</a:t>
            </a:r>
            <a:endParaRPr lang="en-US" sz="1600" dirty="0">
              <a:latin typeface="Inria Sans" panose="020B0604020202020204" charset="0"/>
            </a:endParaRPr>
          </a:p>
        </p:txBody>
      </p:sp>
      <p:sp>
        <p:nvSpPr>
          <p:cNvPr id="109" name="Cloud 108"/>
          <p:cNvSpPr/>
          <p:nvPr/>
        </p:nvSpPr>
        <p:spPr>
          <a:xfrm>
            <a:off x="2577987" y="3791555"/>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SDN</a:t>
            </a:r>
            <a:endParaRPr lang="en-US" sz="1600" dirty="0">
              <a:latin typeface="Inria Sans" panose="020B0604020202020204" charset="0"/>
            </a:endParaRPr>
          </a:p>
        </p:txBody>
      </p:sp>
      <p:sp>
        <p:nvSpPr>
          <p:cNvPr id="110" name="Cloud 109"/>
          <p:cNvSpPr/>
          <p:nvPr/>
        </p:nvSpPr>
        <p:spPr>
          <a:xfrm>
            <a:off x="4469122" y="3425859"/>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nria Sans" panose="020B0604020202020204" charset="0"/>
              </a:rPr>
              <a:t>network slicing </a:t>
            </a:r>
          </a:p>
        </p:txBody>
      </p:sp>
      <p:sp>
        <p:nvSpPr>
          <p:cNvPr id="115" name="Cloud 114"/>
          <p:cNvSpPr/>
          <p:nvPr/>
        </p:nvSpPr>
        <p:spPr>
          <a:xfrm>
            <a:off x="5217268" y="2374282"/>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Traffic </a:t>
            </a:r>
            <a:r>
              <a:rPr lang="en-US" sz="1600" dirty="0">
                <a:latin typeface="Inria Sans" panose="020B0604020202020204" charset="0"/>
              </a:rPr>
              <a:t>offloading</a:t>
            </a:r>
          </a:p>
        </p:txBody>
      </p:sp>
      <p:sp>
        <p:nvSpPr>
          <p:cNvPr id="117" name="Cloud 116"/>
          <p:cNvSpPr/>
          <p:nvPr/>
        </p:nvSpPr>
        <p:spPr>
          <a:xfrm>
            <a:off x="4572050" y="1404113"/>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5G Core</a:t>
            </a:r>
            <a:endParaRPr lang="en-US" sz="1600" dirty="0">
              <a:latin typeface="Inria Sans" panose="020B0604020202020204" charset="0"/>
            </a:endParaRPr>
          </a:p>
        </p:txBody>
      </p:sp>
      <p:sp>
        <p:nvSpPr>
          <p:cNvPr id="118" name="Cloud 117"/>
          <p:cNvSpPr/>
          <p:nvPr/>
        </p:nvSpPr>
        <p:spPr>
          <a:xfrm>
            <a:off x="2651704" y="1193604"/>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atin typeface="Inria Sans" panose="020B0604020202020204" charset="0"/>
              </a:rPr>
              <a:t>Blockchain</a:t>
            </a:r>
            <a:endParaRPr lang="en-US" sz="1600" dirty="0">
              <a:latin typeface="Inria Sans" panose="020B0604020202020204" charset="0"/>
            </a:endParaRPr>
          </a:p>
        </p:txBody>
      </p:sp>
    </p:spTree>
    <p:extLst>
      <p:ext uri="{BB962C8B-B14F-4D97-AF65-F5344CB8AC3E}">
        <p14:creationId xmlns:p14="http://schemas.microsoft.com/office/powerpoint/2010/main" val="1814712152"/>
      </p:ext>
    </p:extLst>
  </p:cSld>
  <p:clrMapOvr>
    <a:masterClrMapping/>
  </p:clrMapOvr>
  <p:transition>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80</a:t>
            </a:fld>
            <a:endParaRPr/>
          </a:p>
        </p:txBody>
      </p:sp>
      <p:sp>
        <p:nvSpPr>
          <p:cNvPr id="5" name="Google Shape;267;p19"/>
          <p:cNvSpPr txBox="1">
            <a:spLocks/>
          </p:cNvSpPr>
          <p:nvPr/>
        </p:nvSpPr>
        <p:spPr>
          <a:xfrm>
            <a:off x="719191" y="1394740"/>
            <a:ext cx="8255616" cy="32539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[6</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V. </a:t>
            </a:r>
            <a:r>
              <a:rPr lang="en-US" dirty="0" err="1" smtClean="0">
                <a:solidFill>
                  <a:srgbClr val="FFFFFF"/>
                </a:solidFill>
                <a:latin typeface="Inria Sans" panose="020B0604020202020204" charset="0"/>
                <a:cs typeface="Times New Roman" panose="02020603050405020304" pitchFamily="18" charset="0"/>
              </a:rPr>
              <a:t>Talla</a:t>
            </a:r>
            <a:r>
              <a:rPr lang="en-US" dirty="0" smtClean="0">
                <a:solidFill>
                  <a:srgbClr val="FFFFFF"/>
                </a:solidFill>
                <a:latin typeface="Inria Sans" panose="020B0604020202020204" charset="0"/>
                <a:cs typeface="Times New Roman" panose="02020603050405020304" pitchFamily="18" charset="0"/>
              </a:rPr>
              <a:t>, M. </a:t>
            </a:r>
            <a:r>
              <a:rPr lang="en-US" dirty="0" err="1" smtClean="0">
                <a:solidFill>
                  <a:srgbClr val="FFFFFF"/>
                </a:solidFill>
                <a:latin typeface="Inria Sans" panose="020B0604020202020204" charset="0"/>
                <a:cs typeface="Times New Roman" panose="02020603050405020304" pitchFamily="18" charset="0"/>
              </a:rPr>
              <a:t>Hessar</a:t>
            </a:r>
            <a:r>
              <a:rPr lang="en-US" dirty="0" smtClean="0">
                <a:solidFill>
                  <a:srgbClr val="FFFFFF"/>
                </a:solidFill>
                <a:latin typeface="Inria Sans" panose="020B0604020202020204" charset="0"/>
                <a:cs typeface="Times New Roman" panose="02020603050405020304" pitchFamily="18" charset="0"/>
              </a:rPr>
              <a:t>, B. Kellogg, A. </a:t>
            </a:r>
            <a:r>
              <a:rPr lang="en-US" dirty="0" err="1" smtClean="0">
                <a:solidFill>
                  <a:srgbClr val="FFFFFF"/>
                </a:solidFill>
                <a:latin typeface="Inria Sans" panose="020B0604020202020204" charset="0"/>
                <a:cs typeface="Times New Roman" panose="02020603050405020304" pitchFamily="18" charset="0"/>
              </a:rPr>
              <a:t>Najafi</a:t>
            </a:r>
            <a:r>
              <a:rPr lang="en-US" dirty="0" smtClean="0">
                <a:solidFill>
                  <a:srgbClr val="FFFFFF"/>
                </a:solidFill>
                <a:latin typeface="Inria Sans" panose="020B0604020202020204" charset="0"/>
                <a:cs typeface="Times New Roman" panose="02020603050405020304" pitchFamily="18" charset="0"/>
              </a:rPr>
              <a:t>, J. </a:t>
            </a:r>
            <a:r>
              <a:rPr lang="en-US" dirty="0">
                <a:solidFill>
                  <a:srgbClr val="FFFFFF"/>
                </a:solidFill>
                <a:latin typeface="Inria Sans" panose="020B0604020202020204" charset="0"/>
                <a:cs typeface="Times New Roman" panose="02020603050405020304" pitchFamily="18" charset="0"/>
              </a:rPr>
              <a:t>R. </a:t>
            </a:r>
            <a:r>
              <a:rPr lang="en-US" dirty="0" smtClean="0">
                <a:solidFill>
                  <a:srgbClr val="FFFFFF"/>
                </a:solidFill>
                <a:latin typeface="Inria Sans" panose="020B0604020202020204" charset="0"/>
                <a:cs typeface="Times New Roman" panose="02020603050405020304" pitchFamily="18" charset="0"/>
              </a:rPr>
              <a:t>Smith, S. </a:t>
            </a:r>
            <a:r>
              <a:rPr lang="en-US" dirty="0" err="1" smtClean="0">
                <a:solidFill>
                  <a:srgbClr val="FFFFFF"/>
                </a:solidFill>
                <a:latin typeface="Inria Sans" panose="020B0604020202020204" charset="0"/>
                <a:cs typeface="Times New Roman" panose="02020603050405020304" pitchFamily="18" charset="0"/>
              </a:rPr>
              <a:t>Gollakota</a:t>
            </a:r>
            <a:r>
              <a:rPr lang="en-US" dirty="0" smtClean="0">
                <a:solidFill>
                  <a:srgbClr val="FFFFFF"/>
                </a:solidFill>
                <a:latin typeface="Inria Sans" panose="020B0604020202020204" charset="0"/>
                <a:cs typeface="Times New Roman" panose="02020603050405020304" pitchFamily="18" charset="0"/>
              </a:rPr>
              <a:t>, </a:t>
            </a:r>
            <a:r>
              <a:rPr lang="en-US" i="1" dirty="0">
                <a:solidFill>
                  <a:srgbClr val="FFFFFF"/>
                </a:solidFill>
                <a:latin typeface="Inria Sans" panose="020B0604020202020204" charset="0"/>
                <a:cs typeface="Times New Roman" panose="02020603050405020304" pitchFamily="18" charset="0"/>
              </a:rPr>
              <a:t>“LoRa </a:t>
            </a:r>
            <a:r>
              <a:rPr lang="en-US" i="1" dirty="0" err="1">
                <a:solidFill>
                  <a:srgbClr val="FFFFFF"/>
                </a:solidFill>
                <a:latin typeface="Inria Sans" panose="020B0604020202020204" charset="0"/>
                <a:cs typeface="Times New Roman" panose="02020603050405020304" pitchFamily="18" charset="0"/>
              </a:rPr>
              <a:t>Backscaer</a:t>
            </a:r>
            <a:r>
              <a:rPr lang="en-US" i="1" dirty="0">
                <a:solidFill>
                  <a:srgbClr val="FFFFFF"/>
                </a:solidFill>
                <a:latin typeface="Inria Sans" panose="020B0604020202020204" charset="0"/>
                <a:cs typeface="Times New Roman" panose="02020603050405020304" pitchFamily="18" charset="0"/>
              </a:rPr>
              <a:t>: Enabling The Vision of Ubiquitous </a:t>
            </a:r>
            <a:r>
              <a:rPr lang="en-US" i="1" dirty="0" smtClean="0">
                <a:solidFill>
                  <a:srgbClr val="FFFFFF"/>
                </a:solidFill>
                <a:latin typeface="Inria Sans" panose="020B0604020202020204" charset="0"/>
                <a:cs typeface="Times New Roman" panose="02020603050405020304" pitchFamily="18" charset="0"/>
              </a:rPr>
              <a:t>Connectivity”</a:t>
            </a:r>
            <a:r>
              <a:rPr lang="en-US"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Proceedings of the ACM on Interactive, Mobile, Wearable and Ubiquitous </a:t>
            </a:r>
            <a:r>
              <a:rPr lang="en-US" dirty="0" smtClean="0">
                <a:solidFill>
                  <a:srgbClr val="FFFFFF"/>
                </a:solidFill>
                <a:latin typeface="Inria Sans" panose="020B0604020202020204" charset="0"/>
                <a:cs typeface="Times New Roman" panose="02020603050405020304" pitchFamily="18" charset="0"/>
              </a:rPr>
              <a:t>Technologies, 2017/9/11.</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[7</a:t>
            </a:r>
            <a:r>
              <a:rPr lang="en-US" dirty="0">
                <a:solidFill>
                  <a:srgbClr val="FFFFFF"/>
                </a:solidFill>
                <a:latin typeface="Inria Sans" panose="020B0604020202020204" charset="0"/>
                <a:cs typeface="Times New Roman" panose="02020603050405020304" pitchFamily="18" charset="0"/>
              </a:rPr>
              <a:t>] LoRa™ Modulation </a:t>
            </a:r>
            <a:r>
              <a:rPr lang="en-US" dirty="0" smtClean="0">
                <a:solidFill>
                  <a:srgbClr val="FFFFFF"/>
                </a:solidFill>
                <a:latin typeface="Inria Sans" panose="020B0604020202020204" charset="0"/>
                <a:cs typeface="Times New Roman" panose="02020603050405020304" pitchFamily="18" charset="0"/>
              </a:rPr>
              <a:t>Basics, SEMTECH.</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[8] Link Budget Calculation, Training materials for wireless </a:t>
            </a:r>
            <a:r>
              <a:rPr lang="en-US" dirty="0" smtClean="0">
                <a:solidFill>
                  <a:srgbClr val="FFFFFF"/>
                </a:solidFill>
                <a:latin typeface="Inria Sans" panose="020B0604020202020204" charset="0"/>
                <a:cs typeface="Times New Roman" panose="02020603050405020304" pitchFamily="18" charset="0"/>
              </a:rPr>
              <a:t>trainers, ICTP.</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[9] </a:t>
            </a:r>
            <a:r>
              <a:rPr lang="fr-FR" dirty="0" smtClean="0">
                <a:solidFill>
                  <a:srgbClr val="FFFFFF"/>
                </a:solidFill>
                <a:latin typeface="Inria Sans" panose="020B0604020202020204" charset="0"/>
                <a:cs typeface="Times New Roman" panose="02020603050405020304" pitchFamily="18" charset="0"/>
              </a:rPr>
              <a:t>T. </a:t>
            </a:r>
            <a:r>
              <a:rPr lang="fr-FR" dirty="0" err="1" smtClean="0">
                <a:solidFill>
                  <a:srgbClr val="FFFFFF"/>
                </a:solidFill>
                <a:latin typeface="Inria Sans" panose="020B0604020202020204" charset="0"/>
                <a:cs typeface="Times New Roman" panose="02020603050405020304" pitchFamily="18" charset="0"/>
              </a:rPr>
              <a:t>Bouguera</a:t>
            </a:r>
            <a:r>
              <a:rPr lang="fr-FR" dirty="0" smtClean="0">
                <a:solidFill>
                  <a:srgbClr val="FFFFFF"/>
                </a:solidFill>
                <a:latin typeface="Inria Sans" panose="020B0604020202020204" charset="0"/>
                <a:cs typeface="Times New Roman" panose="02020603050405020304" pitchFamily="18" charset="0"/>
              </a:rPr>
              <a:t>, J.F. </a:t>
            </a:r>
            <a:r>
              <a:rPr lang="fr-FR" dirty="0" err="1">
                <a:solidFill>
                  <a:srgbClr val="FFFFFF"/>
                </a:solidFill>
                <a:latin typeface="Inria Sans" panose="020B0604020202020204" charset="0"/>
                <a:cs typeface="Times New Roman" panose="02020603050405020304" pitchFamily="18" charset="0"/>
              </a:rPr>
              <a:t>Diouris</a:t>
            </a:r>
            <a:r>
              <a:rPr lang="fr-FR" dirty="0">
                <a:solidFill>
                  <a:srgbClr val="FFFFFF"/>
                </a:solidFill>
                <a:latin typeface="Inria Sans" panose="020B0604020202020204" charset="0"/>
                <a:cs typeface="Times New Roman" panose="02020603050405020304" pitchFamily="18" charset="0"/>
              </a:rPr>
              <a:t> </a:t>
            </a:r>
            <a:r>
              <a:rPr lang="fr-FR" dirty="0" smtClean="0">
                <a:solidFill>
                  <a:srgbClr val="FFFFFF"/>
                </a:solidFill>
                <a:latin typeface="Inria Sans" panose="020B0604020202020204" charset="0"/>
                <a:cs typeface="Times New Roman" panose="02020603050405020304" pitchFamily="18" charset="0"/>
              </a:rPr>
              <a:t>, J.J </a:t>
            </a:r>
            <a:r>
              <a:rPr lang="fr-FR" dirty="0" err="1" smtClean="0">
                <a:solidFill>
                  <a:srgbClr val="FFFFFF"/>
                </a:solidFill>
                <a:latin typeface="Inria Sans" panose="020B0604020202020204" charset="0"/>
                <a:cs typeface="Times New Roman" panose="02020603050405020304" pitchFamily="18" charset="0"/>
              </a:rPr>
              <a:t>Chaillout</a:t>
            </a:r>
            <a:r>
              <a:rPr lang="fr-FR" dirty="0" smtClean="0">
                <a:solidFill>
                  <a:srgbClr val="FFFFFF"/>
                </a:solidFill>
                <a:latin typeface="Inria Sans" panose="020B0604020202020204" charset="0"/>
                <a:cs typeface="Times New Roman" panose="02020603050405020304" pitchFamily="18" charset="0"/>
              </a:rPr>
              <a:t>, </a:t>
            </a:r>
            <a:r>
              <a:rPr lang="fr-FR" dirty="0" err="1" smtClean="0">
                <a:solidFill>
                  <a:srgbClr val="FFFFFF"/>
                </a:solidFill>
                <a:latin typeface="Inria Sans" panose="020B0604020202020204" charset="0"/>
                <a:cs typeface="Times New Roman" panose="02020603050405020304" pitchFamily="18" charset="0"/>
              </a:rPr>
              <a:t>R.Jaouadi</a:t>
            </a:r>
            <a:r>
              <a:rPr lang="fr-FR" dirty="0" smtClean="0">
                <a:solidFill>
                  <a:srgbClr val="FFFFFF"/>
                </a:solidFill>
                <a:latin typeface="Inria Sans" panose="020B0604020202020204" charset="0"/>
                <a:cs typeface="Times New Roman" panose="02020603050405020304" pitchFamily="18" charset="0"/>
              </a:rPr>
              <a:t>, G. Andrieux,  </a:t>
            </a:r>
            <a:r>
              <a:rPr lang="en-US" i="1" dirty="0" smtClean="0">
                <a:solidFill>
                  <a:srgbClr val="FFFFFF"/>
                </a:solidFill>
                <a:latin typeface="Inria Sans" panose="020B0604020202020204" charset="0"/>
                <a:cs typeface="Times New Roman" panose="02020603050405020304" pitchFamily="18" charset="0"/>
              </a:rPr>
              <a:t>“Energy </a:t>
            </a:r>
            <a:r>
              <a:rPr lang="en-US" i="1" dirty="0">
                <a:solidFill>
                  <a:srgbClr val="FFFFFF"/>
                </a:solidFill>
                <a:latin typeface="Inria Sans" panose="020B0604020202020204" charset="0"/>
                <a:cs typeface="Times New Roman" panose="02020603050405020304" pitchFamily="18" charset="0"/>
              </a:rPr>
              <a:t>Consumption Model for Sensor Nodes </a:t>
            </a:r>
            <a:r>
              <a:rPr lang="en-US" i="1" dirty="0" smtClean="0">
                <a:solidFill>
                  <a:srgbClr val="FFFFFF"/>
                </a:solidFill>
                <a:latin typeface="Inria Sans" panose="020B0604020202020204" charset="0"/>
                <a:cs typeface="Times New Roman" panose="02020603050405020304" pitchFamily="18" charset="0"/>
              </a:rPr>
              <a:t>Based on </a:t>
            </a:r>
            <a:r>
              <a:rPr lang="en-US" i="1" dirty="0">
                <a:solidFill>
                  <a:srgbClr val="FFFFFF"/>
                </a:solidFill>
                <a:latin typeface="Inria Sans" panose="020B0604020202020204" charset="0"/>
                <a:cs typeface="Times New Roman" panose="02020603050405020304" pitchFamily="18" charset="0"/>
              </a:rPr>
              <a:t>LoRa and </a:t>
            </a:r>
            <a:r>
              <a:rPr lang="en-US" i="1" dirty="0" err="1" smtClean="0">
                <a:solidFill>
                  <a:srgbClr val="FFFFFF"/>
                </a:solidFill>
                <a:latin typeface="Inria Sans" panose="020B0604020202020204" charset="0"/>
                <a:cs typeface="Times New Roman" panose="02020603050405020304" pitchFamily="18" charset="0"/>
              </a:rPr>
              <a:t>LoRaWAN</a:t>
            </a:r>
            <a:r>
              <a:rPr lang="en-US" i="1" dirty="0">
                <a:solidFill>
                  <a:srgbClr val="FFFFFF"/>
                </a:solidFill>
                <a:latin typeface="Inria Sans" panose="020B0604020202020204" charset="0"/>
                <a:cs typeface="Times New Roman" panose="02020603050405020304" pitchFamily="18" charset="0"/>
              </a:rPr>
              <a:t>”, sensors, 30 June </a:t>
            </a:r>
            <a:r>
              <a:rPr lang="en-US" i="1" dirty="0" smtClean="0">
                <a:solidFill>
                  <a:srgbClr val="FFFFFF"/>
                </a:solidFill>
                <a:latin typeface="Inria Sans" panose="020B0604020202020204" charset="0"/>
                <a:cs typeface="Times New Roman" panose="02020603050405020304" pitchFamily="18" charset="0"/>
              </a:rPr>
              <a:t>2018.</a:t>
            </a:r>
          </a:p>
          <a:p>
            <a:pPr marL="271463" indent="-271463" algn="just">
              <a:buClr>
                <a:srgbClr val="10E7D9"/>
              </a:buClr>
              <a:buSzPts val="1800"/>
            </a:pPr>
            <a:endParaRPr lang="en-US" i="1"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a:t>
            </a:r>
            <a:r>
              <a:rPr lang="en-US" dirty="0">
                <a:solidFill>
                  <a:srgbClr val="FFFFFF"/>
                </a:solidFill>
                <a:latin typeface="Inria Sans" panose="020B0604020202020204" charset="0"/>
                <a:cs typeface="Times New Roman" panose="02020603050405020304" pitchFamily="18" charset="0"/>
              </a:rPr>
              <a:t>10] </a:t>
            </a:r>
            <a:r>
              <a:rPr lang="pt-BR" dirty="0" smtClean="0">
                <a:solidFill>
                  <a:srgbClr val="FFFFFF"/>
                </a:solidFill>
                <a:latin typeface="Inria Sans" panose="020B0604020202020204" charset="0"/>
                <a:cs typeface="Times New Roman" panose="02020603050405020304" pitchFamily="18" charset="0"/>
              </a:rPr>
              <a:t>E. Ruano, </a:t>
            </a:r>
            <a:r>
              <a:rPr lang="en-US" dirty="0" smtClean="0">
                <a:solidFill>
                  <a:srgbClr val="FFFFFF"/>
                </a:solidFill>
                <a:latin typeface="Inria Sans" panose="020B0604020202020204" charset="0"/>
                <a:cs typeface="Times New Roman" panose="02020603050405020304" pitchFamily="18" charset="0"/>
              </a:rPr>
              <a:t>LoRaTM protocol Evaluations</a:t>
            </a:r>
            <a:r>
              <a:rPr lang="en-US" dirty="0">
                <a:solidFill>
                  <a:srgbClr val="FFFFFF"/>
                </a:solidFill>
                <a:latin typeface="Inria Sans" panose="020B0604020202020204" charset="0"/>
                <a:cs typeface="Times New Roman" panose="02020603050405020304" pitchFamily="18" charset="0"/>
              </a:rPr>
              <a:t>, limitations and practical </a:t>
            </a:r>
            <a:r>
              <a:rPr lang="en-US" dirty="0" smtClean="0">
                <a:solidFill>
                  <a:srgbClr val="FFFFFF"/>
                </a:solidFill>
                <a:latin typeface="Inria Sans" panose="020B0604020202020204" charset="0"/>
                <a:cs typeface="Times New Roman" panose="02020603050405020304" pitchFamily="18" charset="0"/>
              </a:rPr>
              <a:t>test,</a:t>
            </a:r>
            <a:r>
              <a:rPr lang="pt-BR" dirty="0">
                <a:solidFill>
                  <a:srgbClr val="FFFFFF"/>
                </a:solidFill>
                <a:latin typeface="Inria Sans" panose="020B0604020202020204" charset="0"/>
                <a:cs typeface="Times New Roman" panose="02020603050405020304" pitchFamily="18" charset="0"/>
              </a:rPr>
              <a:t> May 11, 2016</a:t>
            </a: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 </a:t>
            </a:r>
            <a:endParaRPr lang="en-US" sz="1100" i="1"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a:t>
            </a:r>
            <a:r>
              <a:rPr lang="en-US" dirty="0" smtClean="0">
                <a:solidFill>
                  <a:srgbClr val="FFFFFF"/>
                </a:solidFill>
                <a:latin typeface="Inria Sans" panose="020B0604020202020204" charset="0"/>
                <a:cs typeface="Times New Roman" panose="02020603050405020304" pitchFamily="18" charset="0"/>
              </a:rPr>
              <a:t>11</a:t>
            </a:r>
            <a:r>
              <a:rPr lang="en-US" dirty="0">
                <a:solidFill>
                  <a:srgbClr val="FFFFFF"/>
                </a:solidFill>
                <a:latin typeface="Inria Sans" panose="020B0604020202020204" charset="0"/>
                <a:cs typeface="Times New Roman" panose="02020603050405020304" pitchFamily="18" charset="0"/>
              </a:rPr>
              <a:t>] WIRELESS NETWORKING </a:t>
            </a:r>
            <a:r>
              <a:rPr lang="en-US" dirty="0" smtClean="0">
                <a:solidFill>
                  <a:srgbClr val="FFFFFF"/>
                </a:solidFill>
                <a:latin typeface="Inria Sans" panose="020B0604020202020204" charset="0"/>
                <a:cs typeface="Times New Roman" panose="02020603050405020304" pitchFamily="18" charset="0"/>
              </a:rPr>
              <a:t>IN THE </a:t>
            </a:r>
            <a:r>
              <a:rPr lang="en-US" dirty="0">
                <a:solidFill>
                  <a:srgbClr val="FFFFFF"/>
                </a:solidFill>
                <a:latin typeface="Inria Sans" panose="020B0604020202020204" charset="0"/>
                <a:cs typeface="Times New Roman" panose="02020603050405020304" pitchFamily="18" charset="0"/>
              </a:rPr>
              <a:t>DEVELOPING WORLD</a:t>
            </a:r>
            <a:r>
              <a:rPr lang="pt-BR"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http://wndw.net</a:t>
            </a: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417137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85"/>
        <p:cNvGrpSpPr/>
        <p:nvPr/>
      </p:nvGrpSpPr>
      <p:grpSpPr>
        <a:xfrm>
          <a:off x="0" y="0"/>
          <a:ext cx="0" cy="0"/>
          <a:chOff x="0" y="0"/>
          <a:chExt cx="0" cy="0"/>
        </a:xfrm>
      </p:grpSpPr>
      <p:sp>
        <p:nvSpPr>
          <p:cNvPr id="18" name="Google Shape;449;p34"/>
          <p:cNvSpPr/>
          <p:nvPr/>
        </p:nvSpPr>
        <p:spPr>
          <a:xfrm rot="10800000">
            <a:off x="6289554" y="1109867"/>
            <a:ext cx="2847296" cy="2955308"/>
          </a:xfrm>
          <a:prstGeom prst="rect">
            <a:avLst/>
          </a:prstGeom>
          <a:solidFill>
            <a:srgbClr val="FFFFCC">
              <a:alpha val="3882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0;p34"/>
          <p:cNvSpPr/>
          <p:nvPr/>
        </p:nvSpPr>
        <p:spPr>
          <a:xfrm rot="5400000">
            <a:off x="4800147" y="1307753"/>
            <a:ext cx="2955308" cy="2559537"/>
          </a:xfrm>
          <a:prstGeom prst="hexagon">
            <a:avLst>
              <a:gd name="adj" fmla="val 25000"/>
              <a:gd name="vf" fmla="val 115470"/>
            </a:avLst>
          </a:prstGeom>
          <a:solidFill>
            <a:srgbClr val="F3E531"/>
          </a:soli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51;p34"/>
          <p:cNvGrpSpPr/>
          <p:nvPr/>
        </p:nvGrpSpPr>
        <p:grpSpPr>
          <a:xfrm>
            <a:off x="5743101" y="2025934"/>
            <a:ext cx="958424" cy="901731"/>
            <a:chOff x="5972700" y="2330200"/>
            <a:chExt cx="411623" cy="387275"/>
          </a:xfrm>
          <a:solidFill>
            <a:srgbClr val="FFCCCC"/>
          </a:solidFill>
        </p:grpSpPr>
        <p:sp>
          <p:nvSpPr>
            <p:cNvPr id="21"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grp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p34"/>
            <p:cNvSpPr/>
            <p:nvPr/>
          </p:nvSpPr>
          <p:spPr>
            <a:xfrm>
              <a:off x="6078023"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solidFill>
              <a:srgbClr val="FFCCCC"/>
            </a:solid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21;p14"/>
          <p:cNvSpPr txBox="1">
            <a:spLocks/>
          </p:cNvSpPr>
          <p:nvPr/>
        </p:nvSpPr>
        <p:spPr>
          <a:xfrm>
            <a:off x="202470" y="1439491"/>
            <a:ext cx="5635255" cy="236811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buFont typeface="Inria Sans Light"/>
              <a:buNone/>
            </a:pPr>
            <a:r>
              <a:rPr lang="en-US" sz="2000" b="1" dirty="0" smtClean="0">
                <a:solidFill>
                  <a:schemeClr val="bg1"/>
                </a:solidFill>
              </a:rPr>
              <a:t>THANKS!</a:t>
            </a:r>
          </a:p>
          <a:p>
            <a:pPr marL="0" indent="0">
              <a:spcBef>
                <a:spcPts val="600"/>
              </a:spcBef>
              <a:spcAft>
                <a:spcPts val="600"/>
              </a:spcAft>
              <a:buClr>
                <a:schemeClr val="dk1"/>
              </a:buClr>
              <a:buSzPts val="1100"/>
              <a:buFont typeface="Arial"/>
              <a:buNone/>
            </a:pPr>
            <a:r>
              <a:rPr lang="en-US" sz="1600" dirty="0" smtClean="0">
                <a:solidFill>
                  <a:schemeClr val="bg1"/>
                </a:solidFill>
              </a:rPr>
              <a:t>You can find me at:</a:t>
            </a:r>
          </a:p>
          <a:p>
            <a:pPr marL="0" indent="0">
              <a:spcBef>
                <a:spcPts val="600"/>
              </a:spcBef>
              <a:spcAft>
                <a:spcPts val="600"/>
              </a:spcAft>
              <a:buClr>
                <a:schemeClr val="dk1"/>
              </a:buClr>
              <a:buSzPts val="1100"/>
              <a:buFont typeface="Arial"/>
              <a:buNone/>
            </a:pPr>
            <a:r>
              <a:rPr lang="en-US" sz="1400" b="1" dirty="0" smtClean="0">
                <a:solidFill>
                  <a:schemeClr val="bg1"/>
                </a:solidFill>
              </a:rPr>
              <a:t>Email: </a:t>
            </a:r>
            <a:r>
              <a:rPr lang="en-US" sz="1400" dirty="0" smtClean="0">
                <a:solidFill>
                  <a:schemeClr val="bg1"/>
                </a:solidFill>
                <a:hlinkClick r:id="rId3"/>
              </a:rPr>
              <a:t>jaber.babaki@gmail.com</a:t>
            </a:r>
            <a:endParaRPr lang="en-US" sz="1400" dirty="0" smtClean="0">
              <a:solidFill>
                <a:schemeClr val="bg1"/>
              </a:solidFill>
            </a:endParaRPr>
          </a:p>
          <a:p>
            <a:pPr marL="0" indent="0">
              <a:spcBef>
                <a:spcPts val="600"/>
              </a:spcBef>
              <a:spcAft>
                <a:spcPts val="600"/>
              </a:spcAft>
              <a:buClr>
                <a:schemeClr val="dk1"/>
              </a:buClr>
              <a:buSzPts val="1100"/>
              <a:buFont typeface="Inria Sans Light"/>
              <a:buNone/>
            </a:pPr>
            <a:r>
              <a:rPr lang="en-US" sz="1400" b="1" dirty="0" smtClean="0">
                <a:solidFill>
                  <a:schemeClr val="bg1"/>
                </a:solidFill>
              </a:rPr>
              <a:t>GitHub: </a:t>
            </a:r>
            <a:r>
              <a:rPr lang="en-US" sz="1400" dirty="0" smtClean="0">
                <a:solidFill>
                  <a:schemeClr val="bg1"/>
                </a:solidFill>
                <a:hlinkClick r:id="rId4"/>
              </a:rPr>
              <a:t>https://github.com/JaberBabaki</a:t>
            </a:r>
            <a:endParaRPr lang="en-US" sz="1400" dirty="0" smtClean="0">
              <a:solidFill>
                <a:schemeClr val="bg1"/>
              </a:solidFill>
            </a:endParaRPr>
          </a:p>
          <a:p>
            <a:pPr marL="0" indent="0">
              <a:spcBef>
                <a:spcPts val="600"/>
              </a:spcBef>
              <a:spcAft>
                <a:spcPts val="600"/>
              </a:spcAft>
              <a:buClr>
                <a:schemeClr val="dk1"/>
              </a:buClr>
              <a:buSzPts val="1100"/>
              <a:buFont typeface="Inria Sans Light"/>
              <a:buNone/>
            </a:pPr>
            <a:r>
              <a:rPr lang="en-US" sz="1600" b="1" dirty="0" smtClean="0">
                <a:solidFill>
                  <a:schemeClr val="bg1"/>
                </a:solidFill>
              </a:rPr>
              <a:t>Linkedin</a:t>
            </a:r>
            <a:r>
              <a:rPr lang="en-US" sz="1800" b="1" dirty="0" smtClean="0">
                <a:solidFill>
                  <a:schemeClr val="bg1"/>
                </a:solidFill>
              </a:rPr>
              <a:t>: </a:t>
            </a:r>
            <a:r>
              <a:rPr lang="en-US" sz="1200" dirty="0" smtClean="0">
                <a:solidFill>
                  <a:schemeClr val="bg1"/>
                </a:solidFill>
                <a:hlinkClick r:id="rId5"/>
              </a:rPr>
              <a:t>https://www.linkedin.com/in/jaber-babaki-9b5474102/</a:t>
            </a:r>
            <a:endParaRPr lang="en-US" sz="1200" dirty="0" smtClean="0">
              <a:solidFill>
                <a:schemeClr val="bg1"/>
              </a:solidFill>
            </a:endParaRPr>
          </a:p>
          <a:p>
            <a:pPr marL="0" indent="0">
              <a:spcBef>
                <a:spcPts val="600"/>
              </a:spcBef>
              <a:spcAft>
                <a:spcPts val="600"/>
              </a:spcAft>
              <a:buClr>
                <a:schemeClr val="dk1"/>
              </a:buClr>
              <a:buSzPts val="1100"/>
              <a:buFont typeface="Inria Sans Light"/>
              <a:buNone/>
            </a:pPr>
            <a:r>
              <a:rPr lang="en-US" sz="1400" b="1" dirty="0" smtClean="0">
                <a:solidFill>
                  <a:schemeClr val="bg1"/>
                </a:solidFill>
              </a:rPr>
              <a:t>Telegram:</a:t>
            </a:r>
            <a:r>
              <a:rPr lang="en-US" sz="1200" b="1" dirty="0" smtClean="0">
                <a:solidFill>
                  <a:schemeClr val="bg1"/>
                </a:solidFill>
              </a:rPr>
              <a:t> </a:t>
            </a:r>
            <a:r>
              <a:rPr lang="en-US" sz="1200" dirty="0" smtClean="0">
                <a:solidFill>
                  <a:schemeClr val="bg1"/>
                </a:solidFill>
              </a:rPr>
              <a:t>@jaberALU</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121" name="Rounded Rectangle 120"/>
          <p:cNvSpPr/>
          <p:nvPr/>
        </p:nvSpPr>
        <p:spPr>
          <a:xfrm>
            <a:off x="5031789" y="846211"/>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3" name="Rectangle 2"/>
          <p:cNvSpPr/>
          <p:nvPr/>
        </p:nvSpPr>
        <p:spPr>
          <a:xfrm>
            <a:off x="2067791" y="230060"/>
            <a:ext cx="4572000" cy="523220"/>
          </a:xfrm>
          <a:prstGeom prst="rect">
            <a:avLst/>
          </a:prstGeom>
        </p:spPr>
        <p:txBody>
          <a:bodyPr>
            <a:spAutoFit/>
          </a:bodyPr>
          <a:lstStyle/>
          <a:p>
            <a:r>
              <a:rPr lang="en-US" dirty="0"/>
              <a:t>IoT NFV SDN network slicing </a:t>
            </a:r>
            <a:r>
              <a:rPr lang="en-US" dirty="0" err="1"/>
              <a:t>blockchain</a:t>
            </a:r>
            <a:r>
              <a:rPr lang="en-US" dirty="0"/>
              <a:t> traffic offloading cloud</a:t>
            </a:r>
          </a:p>
        </p:txBody>
      </p:sp>
      <p:sp>
        <p:nvSpPr>
          <p:cNvPr id="26" name="Cloud 25"/>
          <p:cNvSpPr/>
          <p:nvPr/>
        </p:nvSpPr>
        <p:spPr>
          <a:xfrm>
            <a:off x="2079865" y="3559216"/>
            <a:ext cx="1576915" cy="852055"/>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Inria Sans" panose="020B0604020202020204" charset="0"/>
              </a:rPr>
              <a:t>Radio Access Network</a:t>
            </a:r>
            <a:endParaRPr lang="en-US" sz="1100" dirty="0">
              <a:solidFill>
                <a:schemeClr val="tx1"/>
              </a:solidFill>
              <a:latin typeface="Inria Sans" panose="020B0604020202020204" charset="0"/>
            </a:endParaRPr>
          </a:p>
        </p:txBody>
      </p:sp>
      <p:pic>
        <p:nvPicPr>
          <p:cNvPr id="5" name="Picture 4"/>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321335" y="3636500"/>
            <a:ext cx="358486" cy="3584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335" y="4072270"/>
            <a:ext cx="400044" cy="400044"/>
          </a:xfrm>
          <a:prstGeom prst="rect">
            <a:avLst/>
          </a:prstGeom>
        </p:spPr>
      </p:pic>
      <p:cxnSp>
        <p:nvCxnSpPr>
          <p:cNvPr id="29" name="Straight Arrow Connector 28"/>
          <p:cNvCxnSpPr>
            <a:stCxn id="5" idx="3"/>
            <a:endCxn id="26" idx="2"/>
          </p:cNvCxnSpPr>
          <p:nvPr/>
        </p:nvCxnSpPr>
        <p:spPr>
          <a:xfrm>
            <a:off x="1679821" y="3815743"/>
            <a:ext cx="404935" cy="169501"/>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6" idx="3"/>
          </p:cNvCxnSpPr>
          <p:nvPr/>
        </p:nvCxnSpPr>
        <p:spPr>
          <a:xfrm flipV="1">
            <a:off x="1721379" y="4164487"/>
            <a:ext cx="358486" cy="107805"/>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Cloud 39"/>
          <p:cNvSpPr/>
          <p:nvPr/>
        </p:nvSpPr>
        <p:spPr>
          <a:xfrm>
            <a:off x="3882781" y="3489562"/>
            <a:ext cx="1785601" cy="1098681"/>
          </a:xfrm>
          <a:prstGeom prst="cloud">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9012" y="3298124"/>
            <a:ext cx="368223" cy="368223"/>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718754">
            <a:off x="3136152" y="4249852"/>
            <a:ext cx="336330" cy="33633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6689" y="3391500"/>
            <a:ext cx="372508" cy="372508"/>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2391" y="4099806"/>
            <a:ext cx="372508" cy="372508"/>
          </a:xfrm>
          <a:prstGeom prst="rect">
            <a:avLst/>
          </a:prstGeom>
        </p:spPr>
      </p:pic>
      <p:cxnSp>
        <p:nvCxnSpPr>
          <p:cNvPr id="49" name="Straight Arrow Connector 48"/>
          <p:cNvCxnSpPr>
            <a:endCxn id="40" idx="2"/>
          </p:cNvCxnSpPr>
          <p:nvPr/>
        </p:nvCxnSpPr>
        <p:spPr>
          <a:xfrm>
            <a:off x="3611737" y="3897007"/>
            <a:ext cx="276583" cy="141896"/>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366" y="3772128"/>
            <a:ext cx="270636" cy="270636"/>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0638" y="4178082"/>
            <a:ext cx="270636" cy="270636"/>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3961" y="4084419"/>
            <a:ext cx="270636" cy="270636"/>
          </a:xfrm>
          <a:prstGeom prst="rect">
            <a:avLst/>
          </a:prstGeom>
        </p:spPr>
      </p:pic>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325" y="3730026"/>
            <a:ext cx="270636" cy="270636"/>
          </a:xfrm>
          <a:prstGeom prst="rect">
            <a:avLst/>
          </a:prstGeom>
        </p:spPr>
      </p:pic>
      <p:cxnSp>
        <p:nvCxnSpPr>
          <p:cNvPr id="56" name="Straight Arrow Connector 55"/>
          <p:cNvCxnSpPr>
            <a:endCxn id="55" idx="1"/>
          </p:cNvCxnSpPr>
          <p:nvPr/>
        </p:nvCxnSpPr>
        <p:spPr>
          <a:xfrm flipV="1">
            <a:off x="4495956" y="3865344"/>
            <a:ext cx="287369" cy="22357"/>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409857" y="4042764"/>
            <a:ext cx="75138" cy="15613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1"/>
            <a:endCxn id="53" idx="3"/>
          </p:cNvCxnSpPr>
          <p:nvPr/>
        </p:nvCxnSpPr>
        <p:spPr>
          <a:xfrm flipH="1">
            <a:off x="4631274" y="4219737"/>
            <a:ext cx="422687" cy="93663"/>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002006" y="3875735"/>
            <a:ext cx="135318" cy="21907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1492" y="3277281"/>
            <a:ext cx="379539" cy="379539"/>
          </a:xfrm>
          <a:prstGeom prst="rect">
            <a:avLst/>
          </a:prstGeom>
        </p:spPr>
      </p:pic>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9078" y="3326297"/>
            <a:ext cx="379539" cy="379539"/>
          </a:xfrm>
          <a:prstGeom prst="rect">
            <a:avLst/>
          </a:prstGeom>
        </p:spPr>
      </p:pic>
      <p:pic>
        <p:nvPicPr>
          <p:cNvPr id="74" name="Picture 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9525" y="4297495"/>
            <a:ext cx="379539" cy="379539"/>
          </a:xfrm>
          <a:prstGeom prst="rect">
            <a:avLst/>
          </a:prstGeom>
        </p:spPr>
      </p:pic>
      <p:sp>
        <p:nvSpPr>
          <p:cNvPr id="75" name="Cloud 74"/>
          <p:cNvSpPr/>
          <p:nvPr/>
        </p:nvSpPr>
        <p:spPr>
          <a:xfrm>
            <a:off x="6034907" y="3433288"/>
            <a:ext cx="1731613" cy="1012892"/>
          </a:xfrm>
          <a:prstGeom prst="cloud">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cxnSp>
        <p:nvCxnSpPr>
          <p:cNvPr id="76" name="Straight Arrow Connector 75"/>
          <p:cNvCxnSpPr/>
          <p:nvPr/>
        </p:nvCxnSpPr>
        <p:spPr>
          <a:xfrm>
            <a:off x="5684432" y="3822489"/>
            <a:ext cx="334425" cy="74518"/>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146037" y="3742299"/>
            <a:ext cx="1390124" cy="338554"/>
          </a:xfrm>
          <a:prstGeom prst="rect">
            <a:avLst/>
          </a:prstGeom>
        </p:spPr>
        <p:txBody>
          <a:bodyPr wrap="none">
            <a:spAutoFit/>
          </a:bodyPr>
          <a:lstStyle/>
          <a:p>
            <a:pPr algn="ctr"/>
            <a:r>
              <a:rPr lang="en-US" sz="1600" dirty="0" smtClean="0">
                <a:solidFill>
                  <a:schemeClr val="tx1"/>
                </a:solidFill>
                <a:latin typeface="Inria Sans" panose="020B0604020202020204" charset="0"/>
              </a:rPr>
              <a:t>Core Network</a:t>
            </a:r>
            <a:endParaRPr lang="en-US" sz="1600" dirty="0">
              <a:solidFill>
                <a:schemeClr val="tx1"/>
              </a:solidFill>
              <a:latin typeface="Inria Sans" panose="020B0604020202020204" charset="0"/>
            </a:endParaRPr>
          </a:p>
        </p:txBody>
      </p:sp>
      <p:pic>
        <p:nvPicPr>
          <p:cNvPr id="80" name="Picture 79"/>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313928" y="3282750"/>
            <a:ext cx="436647" cy="436647"/>
          </a:xfrm>
          <a:prstGeom prst="rect">
            <a:avLst/>
          </a:prstGeom>
        </p:spPr>
      </p:pic>
      <p:pic>
        <p:nvPicPr>
          <p:cNvPr id="81" name="Picture 80"/>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7345923" y="4086140"/>
            <a:ext cx="436647" cy="436647"/>
          </a:xfrm>
          <a:prstGeom prst="rect">
            <a:avLst/>
          </a:prstGeom>
        </p:spPr>
      </p:pic>
      <p:pic>
        <p:nvPicPr>
          <p:cNvPr id="82" name="Picture 81"/>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028038" y="4174121"/>
            <a:ext cx="436647" cy="436647"/>
          </a:xfrm>
          <a:prstGeom prst="rect">
            <a:avLst/>
          </a:prstGeom>
        </p:spPr>
      </p:pic>
      <p:sp>
        <p:nvSpPr>
          <p:cNvPr id="83" name="Rectangle 82"/>
          <p:cNvSpPr/>
          <p:nvPr/>
        </p:nvSpPr>
        <p:spPr>
          <a:xfrm>
            <a:off x="6179430" y="310423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4" name="Rectangle 83"/>
          <p:cNvSpPr/>
          <p:nvPr/>
        </p:nvSpPr>
        <p:spPr>
          <a:xfrm>
            <a:off x="7211425" y="450418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5" name="Rectangle 84"/>
          <p:cNvSpPr/>
          <p:nvPr/>
        </p:nvSpPr>
        <p:spPr>
          <a:xfrm>
            <a:off x="5843766" y="4550381"/>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6" name="Rectangle 85"/>
          <p:cNvSpPr/>
          <p:nvPr/>
        </p:nvSpPr>
        <p:spPr>
          <a:xfrm>
            <a:off x="4743626" y="3093507"/>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7" name="Rectangle 86"/>
          <p:cNvSpPr/>
          <p:nvPr/>
        </p:nvSpPr>
        <p:spPr>
          <a:xfrm>
            <a:off x="3909826" y="3126295"/>
            <a:ext cx="526106" cy="215444"/>
          </a:xfrm>
          <a:prstGeom prst="rect">
            <a:avLst/>
          </a:prstGeom>
        </p:spPr>
        <p:txBody>
          <a:bodyPr wrap="none">
            <a:spAutoFit/>
          </a:bodyPr>
          <a:lstStyle/>
          <a:p>
            <a:pPr algn="ctr"/>
            <a:r>
              <a:rPr lang="en-US" sz="800" dirty="0" smtClean="0">
                <a:solidFill>
                  <a:schemeClr val="tx1"/>
                </a:solidFill>
                <a:latin typeface="Inria Sans" panose="020B0604020202020204" charset="0"/>
              </a:rPr>
              <a:t>Mini DC</a:t>
            </a:r>
            <a:endParaRPr lang="en-US" sz="800" dirty="0">
              <a:solidFill>
                <a:schemeClr val="tx1"/>
              </a:solidFill>
              <a:latin typeface="Inria Sans" panose="020B0604020202020204" charset="0"/>
            </a:endParaRPr>
          </a:p>
        </p:txBody>
      </p:sp>
      <p:sp>
        <p:nvSpPr>
          <p:cNvPr id="88" name="Rectangle 87"/>
          <p:cNvSpPr/>
          <p:nvPr/>
        </p:nvSpPr>
        <p:spPr>
          <a:xfrm>
            <a:off x="3752573" y="4643435"/>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9" name="Rectangle 88"/>
          <p:cNvSpPr/>
          <p:nvPr/>
        </p:nvSpPr>
        <p:spPr>
          <a:xfrm>
            <a:off x="2939211" y="4578219"/>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90" name="Rectangle 89"/>
          <p:cNvSpPr/>
          <p:nvPr/>
        </p:nvSpPr>
        <p:spPr>
          <a:xfrm>
            <a:off x="2659425" y="3105504"/>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cxnSp>
        <p:nvCxnSpPr>
          <p:cNvPr id="94" name="Straight Arrow Connector 93"/>
          <p:cNvCxnSpPr/>
          <p:nvPr/>
        </p:nvCxnSpPr>
        <p:spPr>
          <a:xfrm flipH="1">
            <a:off x="5851999" y="4842142"/>
            <a:ext cx="216978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6597103" y="4846260"/>
            <a:ext cx="748820"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Cloud</a:t>
            </a:r>
            <a:endParaRPr lang="en-US" sz="1200" dirty="0">
              <a:solidFill>
                <a:schemeClr val="bg1"/>
              </a:solidFill>
              <a:latin typeface="Inria Sans" panose="020B0604020202020204" charset="0"/>
            </a:endParaRPr>
          </a:p>
        </p:txBody>
      </p:sp>
      <p:cxnSp>
        <p:nvCxnSpPr>
          <p:cNvPr id="101" name="Straight Arrow Connector 100"/>
          <p:cNvCxnSpPr/>
          <p:nvPr/>
        </p:nvCxnSpPr>
        <p:spPr>
          <a:xfrm flipH="1" flipV="1">
            <a:off x="3315938" y="4840845"/>
            <a:ext cx="2245884" cy="129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1584718" y="4840845"/>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Device Fog</a:t>
            </a:r>
            <a:endParaRPr lang="en-US" sz="1200" dirty="0">
              <a:solidFill>
                <a:schemeClr val="bg1"/>
              </a:solidFill>
              <a:latin typeface="Inria Sans" panose="020B0604020202020204" charset="0"/>
            </a:endParaRPr>
          </a:p>
        </p:txBody>
      </p:sp>
      <p:cxnSp>
        <p:nvCxnSpPr>
          <p:cNvPr id="104" name="Straight Arrow Connector 103"/>
          <p:cNvCxnSpPr/>
          <p:nvPr/>
        </p:nvCxnSpPr>
        <p:spPr>
          <a:xfrm flipH="1">
            <a:off x="1321335" y="4833385"/>
            <a:ext cx="1772357" cy="178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3853871" y="4858879"/>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Network Edge</a:t>
            </a:r>
            <a:endParaRPr lang="en-US" sz="1200" dirty="0">
              <a:solidFill>
                <a:schemeClr val="bg1"/>
              </a:solidFill>
              <a:latin typeface="Inria Sans" panose="020B0604020202020204" charset="0"/>
            </a:endParaRPr>
          </a:p>
        </p:txBody>
      </p:sp>
      <p:sp>
        <p:nvSpPr>
          <p:cNvPr id="33" name="Rectangle 32"/>
          <p:cNvSpPr/>
          <p:nvPr/>
        </p:nvSpPr>
        <p:spPr>
          <a:xfrm>
            <a:off x="4163673" y="3922111"/>
            <a:ext cx="1221809" cy="246221"/>
          </a:xfrm>
          <a:prstGeom prst="rect">
            <a:avLst/>
          </a:prstGeom>
        </p:spPr>
        <p:txBody>
          <a:bodyPr wrap="none">
            <a:spAutoFit/>
          </a:bodyPr>
          <a:lstStyle/>
          <a:p>
            <a:pPr algn="ctr"/>
            <a:r>
              <a:rPr lang="en-US" sz="1000" dirty="0">
                <a:solidFill>
                  <a:schemeClr val="tx1"/>
                </a:solidFill>
                <a:latin typeface="Inria Sans" panose="020B0604020202020204" charset="0"/>
              </a:rPr>
              <a:t>Transport Network</a:t>
            </a:r>
          </a:p>
        </p:txBody>
      </p:sp>
      <p:sp>
        <p:nvSpPr>
          <p:cNvPr id="116" name="Rounded Rectangle 115"/>
          <p:cNvSpPr/>
          <p:nvPr/>
        </p:nvSpPr>
        <p:spPr>
          <a:xfrm>
            <a:off x="997527" y="2521762"/>
            <a:ext cx="7248993" cy="544261"/>
          </a:xfrm>
          <a:prstGeom prst="roundRect">
            <a:avLst/>
          </a:prstGeom>
          <a:noFill/>
          <a:ln w="19050">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1006777" y="1939626"/>
            <a:ext cx="7248993" cy="544261"/>
          </a:xfrm>
          <a:prstGeom prst="roundRect">
            <a:avLst/>
          </a:prstGeom>
          <a:noFill/>
          <a:ln>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1006777" y="1317471"/>
            <a:ext cx="7248993" cy="544261"/>
          </a:xfrm>
          <a:prstGeom prst="roundRect">
            <a:avLst/>
          </a:prstGeom>
          <a:solidFill>
            <a:schemeClr val="tx1">
              <a:lumMod val="75000"/>
            </a:schemeClr>
          </a:solid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2727072" y="1542555"/>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727073" y="1595417"/>
            <a:ext cx="3223981" cy="261610"/>
          </a:xfrm>
          <a:prstGeom prst="rect">
            <a:avLst/>
          </a:prstGeom>
        </p:spPr>
        <p:txBody>
          <a:bodyPr wrap="square">
            <a:spAutoFit/>
          </a:bodyPr>
          <a:lstStyle/>
          <a:p>
            <a:pPr algn="ctr"/>
            <a:r>
              <a:rPr lang="en-US" sz="1100" dirty="0" smtClean="0">
                <a:solidFill>
                  <a:schemeClr val="bg1"/>
                </a:solidFill>
                <a:latin typeface="Inria Sans" panose="020B0604020202020204" charset="0"/>
              </a:rPr>
              <a:t>Network Slicing Orchestrator</a:t>
            </a:r>
            <a:endParaRPr lang="en-US" sz="1100" dirty="0">
              <a:solidFill>
                <a:schemeClr val="bg1"/>
              </a:solidFill>
              <a:latin typeface="Inria Sans" panose="020B0604020202020204" charset="0"/>
            </a:endParaRPr>
          </a:p>
        </p:txBody>
      </p:sp>
      <p:sp>
        <p:nvSpPr>
          <p:cNvPr id="106" name="Down Arrow 105"/>
          <p:cNvSpPr/>
          <p:nvPr/>
        </p:nvSpPr>
        <p:spPr>
          <a:xfrm>
            <a:off x="7677155" y="1196415"/>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p:cNvSpPr/>
          <p:nvPr/>
        </p:nvSpPr>
        <p:spPr>
          <a:xfrm>
            <a:off x="5400384" y="119522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031790" y="899073"/>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OSS/BSS</a:t>
            </a:r>
            <a:endParaRPr lang="en-US" sz="1200" dirty="0">
              <a:solidFill>
                <a:schemeClr val="bg1"/>
              </a:solidFill>
              <a:latin typeface="Inria Sans" panose="020B0604020202020204" charset="0"/>
            </a:endParaRPr>
          </a:p>
        </p:txBody>
      </p:sp>
      <p:sp>
        <p:nvSpPr>
          <p:cNvPr id="124" name="Rectangle 123"/>
          <p:cNvSpPr/>
          <p:nvPr/>
        </p:nvSpPr>
        <p:spPr>
          <a:xfrm>
            <a:off x="288631" y="1324764"/>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IoT Slice Orchestrator</a:t>
            </a:r>
            <a:endParaRPr lang="en-US" sz="1200" dirty="0">
              <a:solidFill>
                <a:schemeClr val="bg1"/>
              </a:solidFill>
              <a:latin typeface="Inria Sans" panose="020B0604020202020204" charset="0"/>
            </a:endParaRPr>
          </a:p>
        </p:txBody>
      </p:sp>
      <p:sp>
        <p:nvSpPr>
          <p:cNvPr id="125" name="Rectangle 124"/>
          <p:cNvSpPr/>
          <p:nvPr/>
        </p:nvSpPr>
        <p:spPr>
          <a:xfrm>
            <a:off x="896781" y="2000295"/>
            <a:ext cx="1003840" cy="430887"/>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Network </a:t>
            </a:r>
          </a:p>
          <a:p>
            <a:pPr algn="ctr"/>
            <a:r>
              <a:rPr lang="en-US" sz="1100" dirty="0" smtClean="0">
                <a:solidFill>
                  <a:schemeClr val="tx1">
                    <a:lumMod val="95000"/>
                  </a:schemeClr>
                </a:solidFill>
                <a:latin typeface="Inria Sans" panose="020B0604020202020204" charset="0"/>
              </a:rPr>
              <a:t>Domain</a:t>
            </a:r>
            <a:endParaRPr lang="en-US" sz="1100" dirty="0">
              <a:solidFill>
                <a:schemeClr val="tx1">
                  <a:lumMod val="95000"/>
                </a:schemeClr>
              </a:solidFill>
              <a:latin typeface="Inria Sans" panose="020B0604020202020204" charset="0"/>
            </a:endParaRPr>
          </a:p>
        </p:txBody>
      </p:sp>
      <p:sp>
        <p:nvSpPr>
          <p:cNvPr id="126" name="Rectangle 125"/>
          <p:cNvSpPr/>
          <p:nvPr/>
        </p:nvSpPr>
        <p:spPr>
          <a:xfrm>
            <a:off x="895593" y="2569745"/>
            <a:ext cx="1378250" cy="430887"/>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Computing and Storage Domains</a:t>
            </a:r>
            <a:endParaRPr lang="en-US" sz="1100" dirty="0">
              <a:solidFill>
                <a:schemeClr val="tx1">
                  <a:lumMod val="95000"/>
                </a:schemeClr>
              </a:solidFill>
              <a:latin typeface="Inria Sans" panose="020B0604020202020204" charset="0"/>
            </a:endParaRPr>
          </a:p>
        </p:txBody>
      </p:sp>
      <p:sp>
        <p:nvSpPr>
          <p:cNvPr id="127" name="Down Arrow 126"/>
          <p:cNvSpPr/>
          <p:nvPr/>
        </p:nvSpPr>
        <p:spPr>
          <a:xfrm>
            <a:off x="6842492" y="1778110"/>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own Arrow 127"/>
          <p:cNvSpPr/>
          <p:nvPr/>
        </p:nvSpPr>
        <p:spPr>
          <a:xfrm>
            <a:off x="2330209" y="1781752"/>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771277" y="1973225"/>
            <a:ext cx="884665"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712234" y="1973225"/>
            <a:ext cx="1249258"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5002006" y="1973225"/>
            <a:ext cx="915942"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2714983" y="1992170"/>
            <a:ext cx="997251" cy="430887"/>
          </a:xfrm>
          <a:prstGeom prst="rect">
            <a:avLst/>
          </a:prstGeom>
        </p:spPr>
        <p:txBody>
          <a:bodyPr wrap="square">
            <a:spAutoFit/>
          </a:bodyPr>
          <a:lstStyle/>
          <a:p>
            <a:pPr algn="ctr"/>
            <a:r>
              <a:rPr lang="en-US" sz="1050" dirty="0" smtClean="0">
                <a:solidFill>
                  <a:schemeClr val="bg1"/>
                </a:solidFill>
                <a:latin typeface="Inria Sans" panose="020B0604020202020204" charset="0"/>
              </a:rPr>
              <a:t>Ran Orchestrator</a:t>
            </a:r>
            <a:endParaRPr lang="en-US" sz="1050" dirty="0">
              <a:solidFill>
                <a:schemeClr val="bg1"/>
              </a:solidFill>
              <a:latin typeface="Inria Sans" panose="020B0604020202020204" charset="0"/>
            </a:endParaRPr>
          </a:p>
        </p:txBody>
      </p:sp>
      <p:sp>
        <p:nvSpPr>
          <p:cNvPr id="133" name="Rectangle 132"/>
          <p:cNvSpPr/>
          <p:nvPr/>
        </p:nvSpPr>
        <p:spPr>
          <a:xfrm>
            <a:off x="3579515"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Transport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5" name="Rectangle 134"/>
          <p:cNvSpPr/>
          <p:nvPr/>
        </p:nvSpPr>
        <p:spPr>
          <a:xfrm>
            <a:off x="4702629"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Core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6" name="Down Arrow 135"/>
          <p:cNvSpPr/>
          <p:nvPr/>
        </p:nvSpPr>
        <p:spPr>
          <a:xfrm>
            <a:off x="5331568" y="181906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Down Arrow 136"/>
          <p:cNvSpPr/>
          <p:nvPr/>
        </p:nvSpPr>
        <p:spPr>
          <a:xfrm>
            <a:off x="4261501" y="1828204"/>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Down Arrow 137"/>
          <p:cNvSpPr/>
          <p:nvPr/>
        </p:nvSpPr>
        <p:spPr>
          <a:xfrm>
            <a:off x="3140397" y="1809519"/>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2200015" y="2597315"/>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2273509" y="2635528"/>
            <a:ext cx="1140674"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Edge Computing Orchestrator</a:t>
            </a:r>
            <a:endParaRPr lang="en-US" sz="1050" dirty="0">
              <a:solidFill>
                <a:schemeClr val="bg1"/>
              </a:solidFill>
              <a:latin typeface="Inria Sans" panose="020B0604020202020204" charset="0"/>
            </a:endParaRPr>
          </a:p>
        </p:txBody>
      </p:sp>
      <p:sp>
        <p:nvSpPr>
          <p:cNvPr id="141" name="Rounded Rectangle 140"/>
          <p:cNvSpPr/>
          <p:nvPr/>
        </p:nvSpPr>
        <p:spPr>
          <a:xfrm>
            <a:off x="6259937" y="2597315"/>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6333431" y="2635528"/>
            <a:ext cx="1202730"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Cloud Computing Orchestrator</a:t>
            </a:r>
            <a:endParaRPr lang="en-US" sz="1050" dirty="0">
              <a:solidFill>
                <a:schemeClr val="bg1"/>
              </a:solidFill>
              <a:latin typeface="Inria Sans" panose="020B0604020202020204" charset="0"/>
            </a:endParaRPr>
          </a:p>
        </p:txBody>
      </p:sp>
    </p:spTree>
    <p:extLst>
      <p:ext uri="{BB962C8B-B14F-4D97-AF65-F5344CB8AC3E}">
        <p14:creationId xmlns:p14="http://schemas.microsoft.com/office/powerpoint/2010/main" val="3883605606"/>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62785</TotalTime>
  <Words>5726</Words>
  <Application>Microsoft Office PowerPoint</Application>
  <PresentationFormat>On-screen Show (16:9)</PresentationFormat>
  <Paragraphs>1189</Paragraphs>
  <Slides>81</Slides>
  <Notes>81</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Saira Semi Condensed</vt:lpstr>
      <vt:lpstr>Titillium Web</vt:lpstr>
      <vt:lpstr>Cambria</vt:lpstr>
      <vt:lpstr>Inria Sans Light</vt:lpstr>
      <vt:lpstr>Arial</vt:lpstr>
      <vt:lpstr>Cambria Math</vt:lpstr>
      <vt:lpstr>Monotype Corsiva</vt:lpstr>
      <vt:lpstr>Times New Roman</vt:lpstr>
      <vt:lpstr>Wingdings</vt:lpstr>
      <vt:lpstr>Saira SemiCondensed Medium</vt:lpstr>
      <vt:lpstr>NimbusSanL-Bold</vt:lpstr>
      <vt:lpstr>Inria Sans</vt:lpstr>
      <vt:lpstr>B Nazanin</vt:lpstr>
      <vt:lpstr>Gurney template</vt:lpstr>
      <vt:lpstr>Technical overview LoRaWAN network  Professor: Dr.Mehdi Rasti  Lecturer: Jaber Babaki   Amirkabir University of Technology Spring 2021</vt:lpstr>
      <vt:lpstr>HELLO!</vt:lpstr>
      <vt:lpstr>Agenda</vt:lpstr>
      <vt:lpstr>BIG CONCEPT</vt:lpstr>
      <vt:lpstr>Introduction</vt:lpstr>
      <vt:lpstr>Introduction</vt:lpstr>
      <vt:lpstr>Introduction</vt:lpstr>
      <vt:lpstr>Introduction</vt:lpstr>
      <vt:lpstr>Introduction</vt:lpstr>
      <vt:lpstr>Introduction</vt:lpstr>
      <vt:lpstr>Introduction</vt:lpstr>
      <vt:lpstr>The main IoT technical research challenges</vt:lpstr>
      <vt:lpstr>Operation research (OP)</vt:lpstr>
      <vt:lpstr>Operation research (OP)</vt:lpstr>
      <vt:lpstr>Operation research (OP)</vt:lpstr>
      <vt:lpstr>Operation research (OP)</vt:lpstr>
      <vt:lpstr>Operation research (OP)</vt:lpstr>
      <vt:lpstr>Communication technologies</vt:lpstr>
      <vt:lpstr>Communication and transport technologies</vt:lpstr>
      <vt:lpstr>Communication and transport technologies</vt:lpstr>
      <vt:lpstr>Communication and transport technologies</vt:lpstr>
      <vt:lpstr>Communication and transport technologies</vt:lpstr>
      <vt:lpstr>Communication and transport technologies</vt:lpstr>
      <vt:lpstr>LoRaWAN Network</vt:lpstr>
      <vt:lpstr>LoRaWAN network</vt:lpstr>
      <vt:lpstr>LoRaWAN network</vt:lpstr>
      <vt:lpstr>LoRaWAN network</vt:lpstr>
      <vt:lpstr>CSS as a modulation for Long Range</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Factors determine RF range</vt:lpstr>
      <vt:lpstr>Decibel</vt:lpstr>
      <vt:lpstr>Decibel</vt:lpstr>
      <vt:lpstr>Decibel</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Maximum daily packets on LoRaWAN</vt:lpstr>
      <vt:lpstr>Maximum daily packets on LoRaWAN</vt:lpstr>
      <vt:lpstr>Maximum daily packets on LoRaWAN</vt:lpstr>
      <vt:lpstr>What factors determine RF range and performance?</vt:lpstr>
      <vt:lpstr>ADR</vt:lpstr>
      <vt:lpstr>ADR</vt:lpstr>
      <vt:lpstr>ADR</vt:lpstr>
      <vt:lpstr>ALOHA protocol </vt:lpstr>
      <vt:lpstr>ALOHA protocol</vt:lpstr>
      <vt:lpstr>ALOHA protocol</vt:lpstr>
      <vt:lpstr>ALOHA protocol</vt:lpstr>
      <vt:lpstr>ALOHA protocol</vt:lpstr>
      <vt:lpstr>ALOHA protocol implemented on LoRaWAN</vt:lpstr>
      <vt:lpstr>ALOHA protocol</vt:lpstr>
      <vt:lpstr>Slotted-ALOHA protocol</vt:lpstr>
      <vt:lpstr>Slotted-ALOHA</vt:lpstr>
      <vt:lpstr>ALOHA protocol implemented on LoRaWAN</vt:lpstr>
      <vt:lpstr>ALOHA protocol implemented on LoRaWAN</vt:lpstr>
      <vt:lpstr>Maximum throughput per end-device and per channel</vt:lpstr>
      <vt:lpstr>Maximum throughput per end-device and per channel</vt:lpstr>
      <vt:lpstr>Maximum throughput per end-device and per channel Scenario 1</vt:lpstr>
      <vt:lpstr>Maximum throughput per end-device and per channel Scenario 1</vt:lpstr>
      <vt:lpstr>Maximum throughput per end-device and per channel</vt:lpstr>
      <vt:lpstr>PCB design</vt:lpstr>
      <vt:lpstr>PLATFORM</vt:lpstr>
      <vt:lpstr>We will continue </vt:lpstr>
      <vt:lpstr>Simulation set up</vt:lpstr>
      <vt:lpstr>Simulation set up</vt:lpstr>
      <vt:lpstr>Simulation set up</vt:lpstr>
      <vt:lpstr>Platform discrete time simulation</vt:lpstr>
      <vt:lpstr>Reference</vt:lpstr>
      <vt:lpstr>Reference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Challenges for the Internet of Things  Professor: Dr.Mehdi Rast   Lecturer: JaberBabaki  AmirkabirUniversity of Technology Spring 2021</dc:title>
  <dc:creator>jaberALU</dc:creator>
  <cp:lastModifiedBy>jaberALU</cp:lastModifiedBy>
  <cp:revision>884</cp:revision>
  <dcterms:modified xsi:type="dcterms:W3CDTF">2021-06-07T17:23:16Z</dcterms:modified>
</cp:coreProperties>
</file>